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doc" ContentType="application/msword"/>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5"/>
    <p:sldMasterId id="2147485580" r:id="rId6"/>
    <p:sldMasterId id="2147485598" r:id="rId7"/>
    <p:sldMasterId id="2147485614" r:id="rId8"/>
    <p:sldMasterId id="2147485647" r:id="rId9"/>
  </p:sldMasterIdLst>
  <p:notesMasterIdLst>
    <p:notesMasterId r:id="rId28"/>
  </p:notesMasterIdLst>
  <p:handoutMasterIdLst>
    <p:handoutMasterId r:id="rId29"/>
  </p:handoutMasterIdLst>
  <p:sldIdLst>
    <p:sldId id="541" r:id="rId10"/>
    <p:sldId id="668" r:id="rId11"/>
    <p:sldId id="664" r:id="rId12"/>
    <p:sldId id="582" r:id="rId13"/>
    <p:sldId id="665" r:id="rId14"/>
    <p:sldId id="708" r:id="rId15"/>
    <p:sldId id="666" r:id="rId16"/>
    <p:sldId id="711" r:id="rId17"/>
    <p:sldId id="713" r:id="rId18"/>
    <p:sldId id="712" r:id="rId19"/>
    <p:sldId id="709" r:id="rId20"/>
    <p:sldId id="612" r:id="rId21"/>
    <p:sldId id="710" r:id="rId22"/>
    <p:sldId id="714" r:id="rId23"/>
    <p:sldId id="578" r:id="rId24"/>
    <p:sldId id="573" r:id="rId25"/>
    <p:sldId id="715" r:id="rId26"/>
    <p:sldId id="716" r:id="rId27"/>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C77"/>
    <a:srgbClr val="0066FF"/>
    <a:srgbClr val="000066"/>
    <a:srgbClr val="FFCC00"/>
    <a:srgbClr val="008000"/>
    <a:srgbClr val="6699FF"/>
    <a:srgbClr val="A50021"/>
    <a:srgbClr val="00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87" autoAdjust="0"/>
    <p:restoredTop sz="90433" autoAdjust="0"/>
  </p:normalViewPr>
  <p:slideViewPr>
    <p:cSldViewPr snapToGrid="0">
      <p:cViewPr varScale="1">
        <p:scale>
          <a:sx n="102" d="100"/>
          <a:sy n="102" d="100"/>
        </p:scale>
        <p:origin x="-1656" y="-90"/>
      </p:cViewPr>
      <p:guideLst>
        <p:guide orient="horz" pos="264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332"/>
    </p:cViewPr>
  </p:sorterViewPr>
  <p:notesViewPr>
    <p:cSldViewPr snapToGrid="0">
      <p:cViewPr>
        <p:scale>
          <a:sx n="100" d="100"/>
          <a:sy n="100" d="100"/>
        </p:scale>
        <p:origin x="-1555" y="-58"/>
      </p:cViewPr>
      <p:guideLst>
        <p:guide orient="horz" pos="2881"/>
        <p:guide pos="216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5907473309621"/>
          <c:y val="4.2042042042042121E-2"/>
          <c:w val="0.85943060498220636"/>
          <c:h val="0.62462462462463375"/>
        </c:manualLayout>
      </c:layout>
      <c:barChart>
        <c:barDir val="col"/>
        <c:grouping val="clustered"/>
        <c:varyColors val="0"/>
        <c:ser>
          <c:idx val="0"/>
          <c:order val="0"/>
          <c:tx>
            <c:strRef>
              <c:f>Sheet1!$A$2</c:f>
              <c:strCache>
                <c:ptCount val="1"/>
                <c:pt idx="0">
                  <c:v>FY10</c:v>
                </c:pt>
              </c:strCache>
            </c:strRef>
          </c:tx>
          <c:spPr>
            <a:solidFill>
              <a:schemeClr val="bg1">
                <a:lumMod val="75000"/>
              </a:schemeClr>
            </a:solidFill>
            <a:ln w="6383">
              <a:noFill/>
              <a:prstDash val="solid"/>
            </a:ln>
          </c:spPr>
          <c:invertIfNegative val="0"/>
          <c:cat>
            <c:strRef>
              <c:f>Sheet1!$B$1:$F$1</c:f>
              <c:strCache>
                <c:ptCount val="5"/>
                <c:pt idx="0">
                  <c:v>1st Qtr</c:v>
                </c:pt>
                <c:pt idx="1">
                  <c:v>2nd Qtr</c:v>
                </c:pt>
                <c:pt idx="2">
                  <c:v>3rd Qtr</c:v>
                </c:pt>
                <c:pt idx="3">
                  <c:v>4th Qtr</c:v>
                </c:pt>
                <c:pt idx="4">
                  <c:v>Total </c:v>
                </c:pt>
              </c:strCache>
            </c:strRef>
          </c:cat>
          <c:val>
            <c:numRef>
              <c:f>Sheet1!$B$2:$F$2</c:f>
              <c:numCache>
                <c:formatCode>General</c:formatCode>
                <c:ptCount val="5"/>
                <c:pt idx="0">
                  <c:v>0.7</c:v>
                </c:pt>
                <c:pt idx="1">
                  <c:v>10</c:v>
                </c:pt>
                <c:pt idx="2">
                  <c:v>31.4</c:v>
                </c:pt>
                <c:pt idx="3">
                  <c:v>182.3</c:v>
                </c:pt>
                <c:pt idx="4">
                  <c:v>224.4</c:v>
                </c:pt>
              </c:numCache>
            </c:numRef>
          </c:val>
        </c:ser>
        <c:ser>
          <c:idx val="5"/>
          <c:order val="1"/>
          <c:tx>
            <c:strRef>
              <c:f>Sheet1!$A$3</c:f>
              <c:strCache>
                <c:ptCount val="1"/>
                <c:pt idx="0">
                  <c:v>FY11</c:v>
                </c:pt>
              </c:strCache>
            </c:strRef>
          </c:tx>
          <c:spPr>
            <a:solidFill>
              <a:srgbClr val="0070C0"/>
            </a:solidFill>
            <a:ln w="6383">
              <a:noFill/>
              <a:prstDash val="solid"/>
            </a:ln>
          </c:spPr>
          <c:invertIfNegative val="0"/>
          <c:cat>
            <c:strRef>
              <c:f>Sheet1!$B$1:$F$1</c:f>
              <c:strCache>
                <c:ptCount val="5"/>
                <c:pt idx="0">
                  <c:v>1st Qtr</c:v>
                </c:pt>
                <c:pt idx="1">
                  <c:v>2nd Qtr</c:v>
                </c:pt>
                <c:pt idx="2">
                  <c:v>3rd Qtr</c:v>
                </c:pt>
                <c:pt idx="3">
                  <c:v>4th Qtr</c:v>
                </c:pt>
                <c:pt idx="4">
                  <c:v>Total </c:v>
                </c:pt>
              </c:strCache>
            </c:strRef>
          </c:cat>
          <c:val>
            <c:numRef>
              <c:f>Sheet1!$B$3:$F$3</c:f>
              <c:numCache>
                <c:formatCode>0.0</c:formatCode>
                <c:ptCount val="5"/>
                <c:pt idx="0">
                  <c:v>49.9</c:v>
                </c:pt>
                <c:pt idx="1">
                  <c:v>27.6</c:v>
                </c:pt>
                <c:pt idx="2">
                  <c:v>33.799999999999997</c:v>
                </c:pt>
                <c:pt idx="3">
                  <c:v>82.4</c:v>
                </c:pt>
                <c:pt idx="4">
                  <c:v>193.7</c:v>
                </c:pt>
              </c:numCache>
            </c:numRef>
          </c:val>
        </c:ser>
        <c:ser>
          <c:idx val="1"/>
          <c:order val="2"/>
          <c:tx>
            <c:strRef>
              <c:f>Sheet1!$A$4</c:f>
              <c:strCache>
                <c:ptCount val="1"/>
                <c:pt idx="0">
                  <c:v>FY12</c:v>
                </c:pt>
              </c:strCache>
            </c:strRef>
          </c:tx>
          <c:spPr>
            <a:solidFill>
              <a:schemeClr val="accent2">
                <a:lumMod val="60000"/>
                <a:lumOff val="40000"/>
              </a:schemeClr>
            </a:solidFill>
            <a:ln w="6383">
              <a:noFill/>
              <a:prstDash val="solid"/>
            </a:ln>
          </c:spPr>
          <c:invertIfNegative val="0"/>
          <c:cat>
            <c:strRef>
              <c:f>Sheet1!$B$1:$F$1</c:f>
              <c:strCache>
                <c:ptCount val="5"/>
                <c:pt idx="0">
                  <c:v>1st Qtr</c:v>
                </c:pt>
                <c:pt idx="1">
                  <c:v>2nd Qtr</c:v>
                </c:pt>
                <c:pt idx="2">
                  <c:v>3rd Qtr</c:v>
                </c:pt>
                <c:pt idx="3">
                  <c:v>4th Qtr</c:v>
                </c:pt>
                <c:pt idx="4">
                  <c:v>Total </c:v>
                </c:pt>
              </c:strCache>
            </c:strRef>
          </c:cat>
          <c:val>
            <c:numRef>
              <c:f>Sheet1!$B$4:$F$4</c:f>
              <c:numCache>
                <c:formatCode>0.0</c:formatCode>
                <c:ptCount val="5"/>
                <c:pt idx="0">
                  <c:v>16.399999999999999</c:v>
                </c:pt>
                <c:pt idx="1">
                  <c:v>53.1</c:v>
                </c:pt>
                <c:pt idx="2">
                  <c:v>20.399999999999999</c:v>
                </c:pt>
                <c:pt idx="3">
                  <c:v>113.6</c:v>
                </c:pt>
                <c:pt idx="4">
                  <c:v>204.5</c:v>
                </c:pt>
              </c:numCache>
            </c:numRef>
          </c:val>
        </c:ser>
        <c:ser>
          <c:idx val="2"/>
          <c:order val="3"/>
          <c:tx>
            <c:strRef>
              <c:f>Sheet1!$A$5</c:f>
              <c:strCache>
                <c:ptCount val="1"/>
                <c:pt idx="0">
                  <c:v>FY13</c:v>
                </c:pt>
              </c:strCache>
            </c:strRef>
          </c:tx>
          <c:spPr>
            <a:solidFill>
              <a:srgbClr val="C3D69B"/>
            </a:solidFill>
            <a:ln>
              <a:noFill/>
            </a:ln>
          </c:spPr>
          <c:invertIfNegative val="0"/>
          <c:cat>
            <c:strRef>
              <c:f>Sheet1!$B$1:$F$1</c:f>
              <c:strCache>
                <c:ptCount val="5"/>
                <c:pt idx="0">
                  <c:v>1st Qtr</c:v>
                </c:pt>
                <c:pt idx="1">
                  <c:v>2nd Qtr</c:v>
                </c:pt>
                <c:pt idx="2">
                  <c:v>3rd Qtr</c:v>
                </c:pt>
                <c:pt idx="3">
                  <c:v>4th Qtr</c:v>
                </c:pt>
                <c:pt idx="4">
                  <c:v>Total </c:v>
                </c:pt>
              </c:strCache>
            </c:strRef>
          </c:cat>
          <c:val>
            <c:numRef>
              <c:f>Sheet1!$B$5:$F$5</c:f>
              <c:numCache>
                <c:formatCode>0.0</c:formatCode>
                <c:ptCount val="5"/>
                <c:pt idx="0">
                  <c:v>9.6029999999999998</c:v>
                </c:pt>
                <c:pt idx="1">
                  <c:v>1.1830000000000001</c:v>
                </c:pt>
                <c:pt idx="2">
                  <c:v>19.699000000000002</c:v>
                </c:pt>
                <c:pt idx="3">
                  <c:v>59.734999999999999</c:v>
                </c:pt>
                <c:pt idx="4">
                  <c:v>90.22</c:v>
                </c:pt>
              </c:numCache>
            </c:numRef>
          </c:val>
        </c:ser>
        <c:ser>
          <c:idx val="3"/>
          <c:order val="4"/>
          <c:tx>
            <c:strRef>
              <c:f>Sheet1!$A$6</c:f>
              <c:strCache>
                <c:ptCount val="1"/>
                <c:pt idx="0">
                  <c:v>FY14</c:v>
                </c:pt>
              </c:strCache>
            </c:strRef>
          </c:tx>
          <c:spPr>
            <a:solidFill>
              <a:schemeClr val="tx1">
                <a:lumMod val="50000"/>
                <a:lumOff val="50000"/>
              </a:schemeClr>
            </a:solidFill>
            <a:ln>
              <a:noFill/>
            </a:ln>
          </c:spPr>
          <c:invertIfNegative val="0"/>
          <c:cat>
            <c:strRef>
              <c:f>Sheet1!$B$1:$F$1</c:f>
              <c:strCache>
                <c:ptCount val="5"/>
                <c:pt idx="0">
                  <c:v>1st Qtr</c:v>
                </c:pt>
                <c:pt idx="1">
                  <c:v>2nd Qtr</c:v>
                </c:pt>
                <c:pt idx="2">
                  <c:v>3rd Qtr</c:v>
                </c:pt>
                <c:pt idx="3">
                  <c:v>4th Qtr</c:v>
                </c:pt>
                <c:pt idx="4">
                  <c:v>Total </c:v>
                </c:pt>
              </c:strCache>
            </c:strRef>
          </c:cat>
          <c:val>
            <c:numRef>
              <c:f>Sheet1!$B$6:$F$6</c:f>
              <c:numCache>
                <c:formatCode>0.0</c:formatCode>
                <c:ptCount val="5"/>
                <c:pt idx="0">
                  <c:v>11.8</c:v>
                </c:pt>
                <c:pt idx="1">
                  <c:v>25</c:v>
                </c:pt>
                <c:pt idx="2">
                  <c:v>36.700000000000003</c:v>
                </c:pt>
                <c:pt idx="3">
                  <c:v>89.6</c:v>
                </c:pt>
                <c:pt idx="4">
                  <c:v>163.1</c:v>
                </c:pt>
              </c:numCache>
            </c:numRef>
          </c:val>
        </c:ser>
        <c:dLbls>
          <c:showLegendKey val="0"/>
          <c:showVal val="0"/>
          <c:showCatName val="0"/>
          <c:showSerName val="0"/>
          <c:showPercent val="0"/>
          <c:showBubbleSize val="0"/>
        </c:dLbls>
        <c:gapWidth val="150"/>
        <c:axId val="141109120"/>
        <c:axId val="141110656"/>
      </c:barChart>
      <c:catAx>
        <c:axId val="141109120"/>
        <c:scaling>
          <c:orientation val="minMax"/>
        </c:scaling>
        <c:delete val="0"/>
        <c:axPos val="b"/>
        <c:numFmt formatCode="General" sourceLinked="1"/>
        <c:majorTickMark val="out"/>
        <c:minorTickMark val="none"/>
        <c:tickLblPos val="nextTo"/>
        <c:spPr>
          <a:ln w="1596">
            <a:solidFill>
              <a:schemeClr val="tx1"/>
            </a:solidFill>
            <a:prstDash val="solid"/>
          </a:ln>
        </c:spPr>
        <c:txPr>
          <a:bodyPr rot="0" vert="horz"/>
          <a:lstStyle/>
          <a:p>
            <a:pPr>
              <a:defRPr sz="967" b="1" i="0" u="none" strike="noStrike" baseline="0">
                <a:solidFill>
                  <a:schemeClr val="tx1"/>
                </a:solidFill>
                <a:latin typeface="Arial"/>
                <a:ea typeface="Arial"/>
                <a:cs typeface="Arial"/>
              </a:defRPr>
            </a:pPr>
            <a:endParaRPr lang="en-US"/>
          </a:p>
        </c:txPr>
        <c:crossAx val="141110656"/>
        <c:crosses val="autoZero"/>
        <c:auto val="1"/>
        <c:lblAlgn val="ctr"/>
        <c:lblOffset val="100"/>
        <c:noMultiLvlLbl val="0"/>
      </c:catAx>
      <c:valAx>
        <c:axId val="141110656"/>
        <c:scaling>
          <c:orientation val="minMax"/>
          <c:max val="250"/>
        </c:scaling>
        <c:delete val="0"/>
        <c:axPos val="l"/>
        <c:majorGridlines>
          <c:spPr>
            <a:ln w="1596">
              <a:solidFill>
                <a:schemeClr val="tx1"/>
              </a:solidFill>
              <a:prstDash val="solid"/>
            </a:ln>
          </c:spPr>
        </c:majorGridlines>
        <c:title>
          <c:tx>
            <c:rich>
              <a:bodyPr/>
              <a:lstStyle/>
              <a:p>
                <a:pPr>
                  <a:defRPr sz="930" b="1" i="0" u="none" strike="noStrike" baseline="0">
                    <a:solidFill>
                      <a:schemeClr val="tx1"/>
                    </a:solidFill>
                    <a:latin typeface="Arial"/>
                    <a:ea typeface="Arial"/>
                    <a:cs typeface="Arial"/>
                  </a:defRPr>
                </a:pPr>
                <a:r>
                  <a:rPr lang="en-US" sz="1400" dirty="0" smtClean="0"/>
                  <a:t>$M</a:t>
                </a:r>
                <a:endParaRPr lang="en-US" sz="1400" dirty="0"/>
              </a:p>
            </c:rich>
          </c:tx>
          <c:layout>
            <c:manualLayout>
              <c:xMode val="edge"/>
              <c:yMode val="edge"/>
              <c:x val="6.406629580020304E-3"/>
              <c:y val="0.29446171841277363"/>
            </c:manualLayout>
          </c:layout>
          <c:overlay val="0"/>
          <c:spPr>
            <a:noFill/>
            <a:ln w="12765">
              <a:noFill/>
            </a:ln>
          </c:spPr>
        </c:title>
        <c:numFmt formatCode="0" sourceLinked="0"/>
        <c:majorTickMark val="out"/>
        <c:minorTickMark val="none"/>
        <c:tickLblPos val="nextTo"/>
        <c:spPr>
          <a:ln w="1596">
            <a:solidFill>
              <a:schemeClr val="tx1"/>
            </a:solidFill>
            <a:prstDash val="solid"/>
          </a:ln>
        </c:spPr>
        <c:txPr>
          <a:bodyPr rot="0" vert="horz"/>
          <a:lstStyle/>
          <a:p>
            <a:pPr>
              <a:defRPr sz="967" b="1" i="0" u="none" strike="noStrike" baseline="0">
                <a:solidFill>
                  <a:schemeClr val="tx1"/>
                </a:solidFill>
                <a:latin typeface="Arial"/>
                <a:ea typeface="Arial"/>
                <a:cs typeface="Arial"/>
              </a:defRPr>
            </a:pPr>
            <a:endParaRPr lang="en-US"/>
          </a:p>
        </c:txPr>
        <c:crossAx val="141109120"/>
        <c:crosses val="autoZero"/>
        <c:crossBetween val="between"/>
        <c:majorUnit val="50"/>
      </c:valAx>
      <c:dTable>
        <c:showHorzBorder val="1"/>
        <c:showVertBorder val="1"/>
        <c:showOutline val="1"/>
        <c:showKeys val="1"/>
        <c:spPr>
          <a:ln w="1596">
            <a:solidFill>
              <a:schemeClr val="tx1"/>
            </a:solidFill>
            <a:prstDash val="solid"/>
          </a:ln>
        </c:spPr>
        <c:txPr>
          <a:bodyPr/>
          <a:lstStyle/>
          <a:p>
            <a:pPr rtl="0">
              <a:defRPr sz="829" b="1" i="0" u="none" strike="noStrike" baseline="0">
                <a:solidFill>
                  <a:schemeClr val="tx1"/>
                </a:solidFill>
                <a:latin typeface="Arial"/>
                <a:ea typeface="Arial"/>
                <a:cs typeface="Arial"/>
              </a:defRPr>
            </a:pPr>
            <a:endParaRPr lang="en-US"/>
          </a:p>
        </c:txPr>
      </c:dTable>
      <c:spPr>
        <a:noFill/>
        <a:ln w="6383">
          <a:solidFill>
            <a:schemeClr val="tx1"/>
          </a:solidFill>
          <a:prstDash val="solid"/>
        </a:ln>
      </c:spPr>
    </c:plotArea>
    <c:plotVisOnly val="1"/>
    <c:dispBlanksAs val="gap"/>
    <c:showDLblsOverMax val="0"/>
  </c:chart>
  <c:spPr>
    <a:noFill/>
    <a:ln>
      <a:noFill/>
    </a:ln>
  </c:spPr>
  <c:txPr>
    <a:bodyPr/>
    <a:lstStyle/>
    <a:p>
      <a:pPr>
        <a:defRPr sz="967"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21196-ED25-434D-9453-0DC6978AF214}"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D41D7C93-CFBA-4B92-8083-71040B943744}" type="pres">
      <dgm:prSet presAssocID="{D0F21196-ED25-434D-9453-0DC6978AF214}" presName="hierChild1" presStyleCnt="0">
        <dgm:presLayoutVars>
          <dgm:orgChart val="1"/>
          <dgm:chPref val="1"/>
          <dgm:dir/>
          <dgm:animOne val="branch"/>
          <dgm:animLvl val="lvl"/>
          <dgm:resizeHandles/>
        </dgm:presLayoutVars>
      </dgm:prSet>
      <dgm:spPr/>
      <dgm:t>
        <a:bodyPr/>
        <a:lstStyle/>
        <a:p>
          <a:endParaRPr lang="en-US"/>
        </a:p>
      </dgm:t>
    </dgm:pt>
  </dgm:ptLst>
  <dgm:cxnLst>
    <dgm:cxn modelId="{9E51B5A8-6848-41E5-8AE8-30FDDB7A6B24}" type="presOf" srcId="{D0F21196-ED25-434D-9453-0DC6978AF214}" destId="{D41D7C93-CFBA-4B92-8083-71040B943744}" srcOrd="0"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7" name="Rectangle 3"/>
          <p:cNvSpPr>
            <a:spLocks noGrp="1" noChangeArrowheads="1"/>
          </p:cNvSpPr>
          <p:nvPr>
            <p:ph type="dt" sz="quarter" idx="1"/>
          </p:nvPr>
        </p:nvSpPr>
        <p:spPr bwMode="auto">
          <a:xfrm>
            <a:off x="3887135" y="0"/>
            <a:ext cx="2970868" cy="451267"/>
          </a:xfrm>
          <a:prstGeom prst="rect">
            <a:avLst/>
          </a:prstGeom>
          <a:noFill/>
          <a:ln w="12700">
            <a:noFill/>
            <a:miter lim="800000"/>
            <a:headEnd/>
            <a:tailEnd/>
          </a:ln>
          <a:effectLst/>
        </p:spPr>
        <p:txBody>
          <a:bodyPr vert="horz" wrap="square" lIns="89513" tIns="44753" rIns="89513" bIns="44753" numCol="1" anchor="t" anchorCtr="0" compatLnSpc="1">
            <a:prstTxWarp prst="textNoShape">
              <a:avLst/>
            </a:prstTxWarp>
          </a:bodyPr>
          <a:lstStyle>
            <a:lvl1pPr algn="r" eaLnBrk="0" hangingPunct="0">
              <a:defRPr sz="1200">
                <a:latin typeface="Arial" charset="0"/>
                <a:cs typeface="+mn-cs"/>
              </a:defRPr>
            </a:lvl1pPr>
          </a:lstStyle>
          <a:p>
            <a:pPr>
              <a:defRPr/>
            </a:pPr>
            <a:endParaRPr lang="en-US"/>
          </a:p>
        </p:txBody>
      </p:sp>
      <p:sp>
        <p:nvSpPr>
          <p:cNvPr id="82948" name="Rectangle 4"/>
          <p:cNvSpPr>
            <a:spLocks noGrp="1" noChangeArrowheads="1"/>
          </p:cNvSpPr>
          <p:nvPr>
            <p:ph type="ftr" sz="quarter" idx="2"/>
          </p:nvPr>
        </p:nvSpPr>
        <p:spPr bwMode="auto">
          <a:xfrm>
            <a:off x="1" y="8680245"/>
            <a:ext cx="2970869" cy="451266"/>
          </a:xfrm>
          <a:prstGeom prst="rect">
            <a:avLst/>
          </a:prstGeom>
          <a:noFill/>
          <a:ln w="12700">
            <a:noFill/>
            <a:miter lim="800000"/>
            <a:headEnd/>
            <a:tailEnd/>
          </a:ln>
          <a:effectLst/>
        </p:spPr>
        <p:txBody>
          <a:bodyPr vert="horz" wrap="square" lIns="89513" tIns="44753" rIns="89513" bIns="44753" numCol="1" anchor="b" anchorCtr="0" compatLnSpc="1">
            <a:prstTxWarp prst="textNoShape">
              <a:avLst/>
            </a:prstTxWarp>
          </a:bodyPr>
          <a:lstStyle>
            <a:lvl1pPr algn="l" eaLnBrk="0" hangingPunct="0">
              <a:defRPr sz="1200">
                <a:latin typeface="Arial" charset="0"/>
                <a:cs typeface="+mn-cs"/>
              </a:defRPr>
            </a:lvl1pPr>
          </a:lstStyle>
          <a:p>
            <a:pPr>
              <a:defRPr/>
            </a:pPr>
            <a:endParaRPr lang="en-US"/>
          </a:p>
        </p:txBody>
      </p:sp>
      <p:sp>
        <p:nvSpPr>
          <p:cNvPr id="82949" name="Rectangle 5"/>
          <p:cNvSpPr>
            <a:spLocks noGrp="1" noChangeArrowheads="1"/>
          </p:cNvSpPr>
          <p:nvPr>
            <p:ph type="sldNum" sz="quarter" idx="3"/>
          </p:nvPr>
        </p:nvSpPr>
        <p:spPr bwMode="auto">
          <a:xfrm>
            <a:off x="3887135" y="8680245"/>
            <a:ext cx="2970868" cy="451266"/>
          </a:xfrm>
          <a:prstGeom prst="rect">
            <a:avLst/>
          </a:prstGeom>
          <a:noFill/>
          <a:ln w="12700">
            <a:noFill/>
            <a:miter lim="800000"/>
            <a:headEnd/>
            <a:tailEnd/>
          </a:ln>
          <a:effectLst/>
        </p:spPr>
        <p:txBody>
          <a:bodyPr vert="horz" wrap="square" lIns="89513" tIns="44753" rIns="89513" bIns="44753" numCol="1" anchor="b" anchorCtr="0" compatLnSpc="1">
            <a:prstTxWarp prst="textNoShape">
              <a:avLst/>
            </a:prstTxWarp>
          </a:bodyPr>
          <a:lstStyle>
            <a:lvl1pPr algn="r" eaLnBrk="0" hangingPunct="0">
              <a:defRPr sz="1200">
                <a:latin typeface="Arial" charset="0"/>
                <a:cs typeface="+mn-cs"/>
              </a:defRPr>
            </a:lvl1pPr>
          </a:lstStyle>
          <a:p>
            <a:pPr>
              <a:defRPr/>
            </a:pPr>
            <a:fld id="{1F5CB2CC-678F-41BA-96E5-9FCABAA33141}" type="slidenum">
              <a:rPr lang="en-US"/>
              <a:pPr>
                <a:defRPr/>
              </a:pPr>
              <a:t>‹#›</a:t>
            </a:fld>
            <a:endParaRPr lang="en-US"/>
          </a:p>
        </p:txBody>
      </p:sp>
    </p:spTree>
    <p:extLst>
      <p:ext uri="{BB962C8B-B14F-4D97-AF65-F5344CB8AC3E}">
        <p14:creationId xmlns:p14="http://schemas.microsoft.com/office/powerpoint/2010/main" val="31588127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2"/>
            <a:ext cx="2970869" cy="455951"/>
          </a:xfrm>
          <a:prstGeom prst="rect">
            <a:avLst/>
          </a:prstGeom>
          <a:noFill/>
          <a:ln w="9525">
            <a:noFill/>
            <a:miter lim="800000"/>
            <a:headEnd/>
            <a:tailEnd/>
          </a:ln>
          <a:effectLst/>
        </p:spPr>
        <p:txBody>
          <a:bodyPr vert="horz" wrap="square" lIns="89513" tIns="44753" rIns="89513" bIns="44753" numCol="1" anchor="t" anchorCtr="0" compatLnSpc="1">
            <a:prstTxWarp prst="textNoShape">
              <a:avLst/>
            </a:prstTxWarp>
          </a:bodyPr>
          <a:lstStyle>
            <a:lvl1pPr algn="l" eaLnBrk="0" hangingPunct="0">
              <a:defRPr sz="1200">
                <a:latin typeface="Arial" charset="0"/>
                <a:cs typeface="+mn-cs"/>
              </a:defRPr>
            </a:lvl1pPr>
          </a:lstStyle>
          <a:p>
            <a:pPr>
              <a:defRPr/>
            </a:pPr>
            <a:endParaRPr lang="en-US"/>
          </a:p>
        </p:txBody>
      </p:sp>
      <p:sp>
        <p:nvSpPr>
          <p:cNvPr id="39939" name="Rectangle 3"/>
          <p:cNvSpPr>
            <a:spLocks noGrp="1" noChangeArrowheads="1"/>
          </p:cNvSpPr>
          <p:nvPr>
            <p:ph type="dt" idx="1"/>
          </p:nvPr>
        </p:nvSpPr>
        <p:spPr bwMode="auto">
          <a:xfrm>
            <a:off x="3887135" y="2"/>
            <a:ext cx="2970868" cy="455951"/>
          </a:xfrm>
          <a:prstGeom prst="rect">
            <a:avLst/>
          </a:prstGeom>
          <a:noFill/>
          <a:ln w="9525">
            <a:noFill/>
            <a:miter lim="800000"/>
            <a:headEnd/>
            <a:tailEnd/>
          </a:ln>
          <a:effectLst/>
        </p:spPr>
        <p:txBody>
          <a:bodyPr vert="horz" wrap="square" lIns="89513" tIns="44753" rIns="89513" bIns="44753" numCol="1" anchor="t" anchorCtr="0" compatLnSpc="1">
            <a:prstTxWarp prst="textNoShape">
              <a:avLst/>
            </a:prstTxWarp>
          </a:bodyPr>
          <a:lstStyle>
            <a:lvl1pPr algn="r" eaLnBrk="0" hangingPunct="0">
              <a:defRPr sz="1200">
                <a:latin typeface="Arial" charset="0"/>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46175" y="687388"/>
            <a:ext cx="4567238" cy="3427412"/>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16264" y="4344025"/>
            <a:ext cx="5025473" cy="4114488"/>
          </a:xfrm>
          <a:prstGeom prst="rect">
            <a:avLst/>
          </a:prstGeom>
          <a:noFill/>
          <a:ln w="9525">
            <a:noFill/>
            <a:miter lim="800000"/>
            <a:headEnd/>
            <a:tailEnd/>
          </a:ln>
          <a:effectLst/>
        </p:spPr>
        <p:txBody>
          <a:bodyPr vert="horz" wrap="square" lIns="89513" tIns="44753" rIns="89513" bIns="4475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9942" name="Rectangle 6"/>
          <p:cNvSpPr>
            <a:spLocks noGrp="1" noChangeArrowheads="1"/>
          </p:cNvSpPr>
          <p:nvPr>
            <p:ph type="ftr" sz="quarter" idx="4"/>
          </p:nvPr>
        </p:nvSpPr>
        <p:spPr bwMode="auto">
          <a:xfrm>
            <a:off x="1" y="8688049"/>
            <a:ext cx="2970869" cy="455951"/>
          </a:xfrm>
          <a:prstGeom prst="rect">
            <a:avLst/>
          </a:prstGeom>
          <a:noFill/>
          <a:ln w="9525">
            <a:noFill/>
            <a:miter lim="800000"/>
            <a:headEnd/>
            <a:tailEnd/>
          </a:ln>
          <a:effectLst/>
        </p:spPr>
        <p:txBody>
          <a:bodyPr vert="horz" wrap="square" lIns="89513" tIns="44753" rIns="89513" bIns="44753" numCol="1" anchor="b" anchorCtr="0" compatLnSpc="1">
            <a:prstTxWarp prst="textNoShape">
              <a:avLst/>
            </a:prstTxWarp>
          </a:bodyPr>
          <a:lstStyle>
            <a:lvl1pPr algn="l" eaLnBrk="0" hangingPunct="0">
              <a:defRPr sz="1200">
                <a:latin typeface="Arial" charset="0"/>
                <a:cs typeface="+mn-cs"/>
              </a:defRPr>
            </a:lvl1pPr>
          </a:lstStyle>
          <a:p>
            <a:pPr>
              <a:defRPr/>
            </a:pPr>
            <a:endParaRPr lang="en-US"/>
          </a:p>
        </p:txBody>
      </p:sp>
      <p:sp>
        <p:nvSpPr>
          <p:cNvPr id="39943" name="Rectangle 7"/>
          <p:cNvSpPr>
            <a:spLocks noGrp="1" noChangeArrowheads="1"/>
          </p:cNvSpPr>
          <p:nvPr>
            <p:ph type="sldNum" sz="quarter" idx="5"/>
          </p:nvPr>
        </p:nvSpPr>
        <p:spPr bwMode="auto">
          <a:xfrm>
            <a:off x="3887135" y="8688049"/>
            <a:ext cx="2970868" cy="455951"/>
          </a:xfrm>
          <a:prstGeom prst="rect">
            <a:avLst/>
          </a:prstGeom>
          <a:noFill/>
          <a:ln w="9525">
            <a:noFill/>
            <a:miter lim="800000"/>
            <a:headEnd/>
            <a:tailEnd/>
          </a:ln>
          <a:effectLst/>
        </p:spPr>
        <p:txBody>
          <a:bodyPr vert="horz" wrap="square" lIns="89513" tIns="44753" rIns="89513" bIns="44753" numCol="1" anchor="b" anchorCtr="0" compatLnSpc="1">
            <a:prstTxWarp prst="textNoShape">
              <a:avLst/>
            </a:prstTxWarp>
          </a:bodyPr>
          <a:lstStyle>
            <a:lvl1pPr algn="r" eaLnBrk="0" hangingPunct="0">
              <a:defRPr sz="1200">
                <a:latin typeface="Arial" charset="0"/>
                <a:cs typeface="+mn-cs"/>
              </a:defRPr>
            </a:lvl1pPr>
          </a:lstStyle>
          <a:p>
            <a:pPr>
              <a:defRPr/>
            </a:pPr>
            <a:fld id="{6ECD823F-BDB9-4F60-9663-FC4FA79AF78F}" type="slidenum">
              <a:rPr lang="en-US"/>
              <a:pPr>
                <a:defRPr/>
              </a:pPr>
              <a:t>‹#›</a:t>
            </a:fld>
            <a:endParaRPr lang="en-US"/>
          </a:p>
        </p:txBody>
      </p:sp>
    </p:spTree>
    <p:extLst>
      <p:ext uri="{BB962C8B-B14F-4D97-AF65-F5344CB8AC3E}">
        <p14:creationId xmlns:p14="http://schemas.microsoft.com/office/powerpoint/2010/main" val="4004597601"/>
      </p:ext>
    </p:extLst>
  </p:cSld>
  <p:clrMap bg1="lt1" tx1="dk1" bg2="lt2" tx2="dk2" accent1="accent1" accent2="accent2" accent3="accent3" accent4="accent4" accent5="accent5" accent6="accent6" hlink="hlink" folHlink="folHlink"/>
  <p:hf hdr="0" ftr="0" dt="0"/>
  <p:notesStyle>
    <a:lvl1pPr marL="117475" indent="-117475" algn="l" rtl="0" eaLnBrk="0" fontAlgn="base" hangingPunct="0">
      <a:spcBef>
        <a:spcPct val="30000"/>
      </a:spcBef>
      <a:spcAft>
        <a:spcPct val="0"/>
      </a:spcAft>
      <a:buFont typeface="Arial" pitchFamily="34" charset="0"/>
      <a:buChar char="•"/>
      <a:defRPr sz="1200" kern="1200">
        <a:solidFill>
          <a:schemeClr val="tx1"/>
        </a:solidFill>
        <a:latin typeface="Times New Roman" pitchFamily="18" charset="0"/>
        <a:ea typeface="+mn-ea"/>
        <a:cs typeface="+mn-cs"/>
      </a:defRPr>
    </a:lvl1pPr>
    <a:lvl2pPr marL="228600" indent="-111125" algn="l" rtl="0" eaLnBrk="0" fontAlgn="base" hangingPunct="0">
      <a:spcBef>
        <a:spcPct val="30000"/>
      </a:spcBef>
      <a:spcAft>
        <a:spcPct val="0"/>
      </a:spcAft>
      <a:buFont typeface="Arial" pitchFamily="34" charset="0"/>
      <a:buChar char="•"/>
      <a:defRPr sz="1200" kern="1200">
        <a:solidFill>
          <a:schemeClr val="tx1"/>
        </a:solidFill>
        <a:latin typeface="Times New Roman" pitchFamily="18" charset="0"/>
        <a:ea typeface="+mn-ea"/>
        <a:cs typeface="+mn-cs"/>
      </a:defRPr>
    </a:lvl2pPr>
    <a:lvl3pPr marL="346075" indent="-111125" algn="l" rtl="0" eaLnBrk="0" fontAlgn="base" hangingPunct="0">
      <a:spcBef>
        <a:spcPct val="30000"/>
      </a:spcBef>
      <a:spcAft>
        <a:spcPct val="0"/>
      </a:spcAft>
      <a:buFont typeface="Arial" pitchFamily="34" charset="0"/>
      <a:buChar char="•"/>
      <a:defRPr sz="1200" kern="1200">
        <a:solidFill>
          <a:schemeClr val="tx1"/>
        </a:solidFill>
        <a:latin typeface="Times New Roman" pitchFamily="18" charset="0"/>
        <a:ea typeface="+mn-ea"/>
        <a:cs typeface="+mn-cs"/>
      </a:defRPr>
    </a:lvl3pPr>
    <a:lvl4pPr marL="457200" indent="-111125" algn="l" rtl="0" eaLnBrk="0" fontAlgn="base" hangingPunct="0">
      <a:spcBef>
        <a:spcPct val="30000"/>
      </a:spcBef>
      <a:spcAft>
        <a:spcPct val="0"/>
      </a:spcAft>
      <a:buFont typeface="Arial" pitchFamily="34" charset="0"/>
      <a:buChar char="•"/>
      <a:defRPr sz="1200" kern="1200">
        <a:solidFill>
          <a:schemeClr val="tx1"/>
        </a:solidFill>
        <a:latin typeface="Times New Roman" pitchFamily="18" charset="0"/>
        <a:ea typeface="+mn-ea"/>
        <a:cs typeface="+mn-cs"/>
      </a:defRPr>
    </a:lvl4pPr>
    <a:lvl5pPr marL="574675" indent="-111125" algn="l" rtl="0" eaLnBrk="0" fontAlgn="base" hangingPunct="0">
      <a:spcBef>
        <a:spcPct val="30000"/>
      </a:spcBef>
      <a:spcAft>
        <a:spcPct val="0"/>
      </a:spcAft>
      <a:buFont typeface="Arial" pitchFamily="34" charset="0"/>
      <a:buChar char="•"/>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oleObject" Target="../embeddings/Microsoft_Excel_97-2003_Worksheet5.xls"/><Relationship Id="rId3" Type="http://schemas.openxmlformats.org/officeDocument/2006/relationships/slide" Target="../slides/slide13.xml"/><Relationship Id="rId7" Type="http://schemas.openxmlformats.org/officeDocument/2006/relationships/oleObject" Target="../embeddings/oleObject8.bin"/><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image" Target="../media/image24.emf"/><Relationship Id="rId5" Type="http://schemas.openxmlformats.org/officeDocument/2006/relationships/oleObject" Target="../embeddings/Microsoft_Excel_97-2003_Worksheet4.xls"/><Relationship Id="rId4" Type="http://schemas.openxmlformats.org/officeDocument/2006/relationships/oleObject" Target="../embeddings/oleObject7.bin"/><Relationship Id="rId9" Type="http://schemas.openxmlformats.org/officeDocument/2006/relationships/image" Target="../media/image25.emf"/></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vmlDrawing" Target="../drawings/vmlDrawing7.vml"/><Relationship Id="rId6" Type="http://schemas.openxmlformats.org/officeDocument/2006/relationships/image" Target="../media/image28.emf"/><Relationship Id="rId5" Type="http://schemas.openxmlformats.org/officeDocument/2006/relationships/oleObject" Target="../embeddings/Microsoft_Excel_97-2003_Worksheet8.xls"/><Relationship Id="rId4" Type="http://schemas.openxmlformats.org/officeDocument/2006/relationships/oleObject" Target="../embeddings/oleObject11.bin"/></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7B3A483-BBC6-400B-B1D4-A93605E09C09}" type="slidenum">
              <a:rPr lang="en-US" smtClean="0">
                <a:latin typeface="Arial" pitchFamily="34" charset="0"/>
              </a:rPr>
              <a:pPr>
                <a:defRPr/>
              </a:pPr>
              <a:t>1</a:t>
            </a:fld>
            <a:endParaRPr lang="en-US" dirty="0" smtClean="0">
              <a:latin typeface="Arial" pitchFamily="34" charset="0"/>
            </a:endParaRPr>
          </a:p>
        </p:txBody>
      </p:sp>
      <p:sp>
        <p:nvSpPr>
          <p:cNvPr id="48131" name="Rectangle 7"/>
          <p:cNvSpPr txBox="1">
            <a:spLocks noGrp="1" noChangeArrowheads="1"/>
          </p:cNvSpPr>
          <p:nvPr/>
        </p:nvSpPr>
        <p:spPr bwMode="auto">
          <a:xfrm>
            <a:off x="3887135" y="8688049"/>
            <a:ext cx="2970868" cy="455951"/>
          </a:xfrm>
          <a:prstGeom prst="rect">
            <a:avLst/>
          </a:prstGeom>
          <a:noFill/>
          <a:ln w="9525">
            <a:noFill/>
            <a:miter lim="800000"/>
            <a:headEnd/>
            <a:tailEnd/>
          </a:ln>
        </p:spPr>
        <p:txBody>
          <a:bodyPr lIns="90760" tIns="45379" rIns="90760" bIns="45379" anchor="b"/>
          <a:lstStyle/>
          <a:p>
            <a:pPr algn="r" defTabSz="898673" eaLnBrk="0" hangingPunct="0"/>
            <a:fld id="{DE331C98-42E9-4F8A-86DF-00057547C76D}" type="slidenum">
              <a:rPr lang="en-US" sz="1200"/>
              <a:pPr algn="r" defTabSz="898673" eaLnBrk="0" hangingPunct="0"/>
              <a:t>1</a:t>
            </a:fld>
            <a:endParaRPr lang="en-US" sz="1200" dirty="0"/>
          </a:p>
        </p:txBody>
      </p:sp>
      <p:sp>
        <p:nvSpPr>
          <p:cNvPr id="48132" name="Rectangle 2"/>
          <p:cNvSpPr>
            <a:spLocks noGrp="1" noRot="1" noChangeAspect="1" noChangeArrowheads="1" noTextEdit="1"/>
          </p:cNvSpPr>
          <p:nvPr>
            <p:ph type="sldImg"/>
          </p:nvPr>
        </p:nvSpPr>
        <p:spPr>
          <a:xfrm>
            <a:off x="1147763" y="690563"/>
            <a:ext cx="4567237" cy="3425825"/>
          </a:xfrm>
          <a:ln/>
        </p:spPr>
      </p:sp>
      <p:sp>
        <p:nvSpPr>
          <p:cNvPr id="48133" name="Rectangle 3"/>
          <p:cNvSpPr>
            <a:spLocks noGrp="1" noChangeArrowheads="1"/>
          </p:cNvSpPr>
          <p:nvPr>
            <p:ph type="body" idx="1"/>
          </p:nvPr>
        </p:nvSpPr>
        <p:spPr>
          <a:xfrm>
            <a:off x="914713" y="4344025"/>
            <a:ext cx="5028579" cy="4111365"/>
          </a:xfrm>
          <a:noFill/>
          <a:ln/>
        </p:spPr>
        <p:txBody>
          <a:bodyPr lIns="90760" tIns="45379" rIns="90760" bIns="45379"/>
          <a:lstStyle/>
          <a:p>
            <a:r>
              <a:rPr lang="en-US" dirty="0" smtClean="0"/>
              <a:t>A7P is overall POC for this briefing</a:t>
            </a:r>
            <a:r>
              <a:rPr lang="en-US" baseline="0" dirty="0" smtClean="0"/>
              <a:t> (same brief used for Annual Robins AFB Requirements Symposium in Nov and SAME Robins AFB Post brief in Jun)</a:t>
            </a:r>
            <a:endParaRPr lang="en-US" dirty="0" smtClean="0"/>
          </a:p>
          <a:p>
            <a:r>
              <a:rPr lang="en-US" dirty="0" smtClean="0"/>
              <a:t>Slide POC: A7PP</a:t>
            </a:r>
          </a:p>
          <a:p>
            <a:r>
              <a:rPr lang="en-US" dirty="0" smtClean="0"/>
              <a:t>Updated: 26</a:t>
            </a:r>
            <a:r>
              <a:rPr lang="en-US" baseline="0" dirty="0" smtClean="0"/>
              <a:t> May 13 (changed date)</a:t>
            </a:r>
          </a:p>
          <a:p>
            <a:pPr marL="729057" lvl="1" indent="-280406">
              <a:spcBef>
                <a:spcPts val="589"/>
              </a:spcBef>
              <a:buClr>
                <a:srgbClr val="000000"/>
              </a:buClr>
              <a:buSzPct val="100000"/>
              <a:buFont typeface="Arial" charset="0"/>
              <a:buChar char="•"/>
              <a:defRPr/>
            </a:pPr>
            <a:r>
              <a:rPr lang="en-US" b="1" kern="0" dirty="0">
                <a:solidFill>
                  <a:srgbClr val="000000"/>
                </a:solidFill>
              </a:rPr>
              <a:t>Civil Engineer</a:t>
            </a:r>
          </a:p>
          <a:p>
            <a:pPr marL="1177707" lvl="2" indent="-280406">
              <a:spcBef>
                <a:spcPts val="589"/>
              </a:spcBef>
              <a:buClr>
                <a:srgbClr val="000000"/>
              </a:buClr>
              <a:buSzPct val="100000"/>
              <a:buFont typeface="Arial" charset="0"/>
              <a:buChar char="•"/>
              <a:defRPr/>
            </a:pPr>
            <a:r>
              <a:rPr lang="en-US" b="1" kern="0" dirty="0">
                <a:solidFill>
                  <a:srgbClr val="000000"/>
                </a:solidFill>
              </a:rPr>
              <a:t>Facilities (construction, maintenance &amp; environmental)</a:t>
            </a:r>
          </a:p>
          <a:p>
            <a:pPr marL="1177707" lvl="2" indent="-280406">
              <a:spcBef>
                <a:spcPts val="589"/>
              </a:spcBef>
              <a:buClr>
                <a:srgbClr val="000000"/>
              </a:buClr>
              <a:buSzPct val="100000"/>
              <a:buFont typeface="Arial" charset="0"/>
              <a:buChar char="•"/>
              <a:defRPr/>
            </a:pPr>
            <a:r>
              <a:rPr lang="en-US" b="1" kern="0" dirty="0">
                <a:solidFill>
                  <a:srgbClr val="000000"/>
                </a:solidFill>
              </a:rPr>
              <a:t>Fire Emergency Services</a:t>
            </a:r>
          </a:p>
          <a:p>
            <a:pPr marL="1177707" lvl="2" indent="-280406">
              <a:spcBef>
                <a:spcPts val="589"/>
              </a:spcBef>
              <a:buClr>
                <a:srgbClr val="000000"/>
              </a:buClr>
              <a:buSzPct val="100000"/>
              <a:buFont typeface="Arial" charset="0"/>
              <a:buChar char="•"/>
              <a:defRPr/>
            </a:pPr>
            <a:r>
              <a:rPr lang="en-US" b="1" kern="0" dirty="0">
                <a:solidFill>
                  <a:srgbClr val="000000"/>
                </a:solidFill>
              </a:rPr>
              <a:t>Emergency management</a:t>
            </a:r>
          </a:p>
          <a:p>
            <a:pPr marL="1177707" lvl="2" indent="-280406">
              <a:spcBef>
                <a:spcPts val="589"/>
              </a:spcBef>
              <a:buClr>
                <a:srgbClr val="000000"/>
              </a:buClr>
              <a:buSzPct val="100000"/>
              <a:buFont typeface="Arial" charset="0"/>
              <a:buChar char="•"/>
              <a:defRPr/>
            </a:pPr>
            <a:r>
              <a:rPr lang="en-US" b="1" kern="0" dirty="0">
                <a:solidFill>
                  <a:srgbClr val="000000"/>
                </a:solidFill>
              </a:rPr>
              <a:t>Explosive Ordnance Disposal</a:t>
            </a:r>
          </a:p>
          <a:p>
            <a:pPr marL="729057" lvl="1" indent="-280406">
              <a:spcBef>
                <a:spcPts val="589"/>
              </a:spcBef>
              <a:buClr>
                <a:srgbClr val="000000"/>
              </a:buClr>
              <a:buSzPct val="100000"/>
              <a:buFont typeface="Arial" charset="0"/>
              <a:buChar char="•"/>
              <a:defRPr/>
            </a:pPr>
            <a:r>
              <a:rPr lang="en-US" b="1" kern="0" dirty="0">
                <a:solidFill>
                  <a:srgbClr val="000000"/>
                </a:solidFill>
              </a:rPr>
              <a:t>Contracting</a:t>
            </a:r>
          </a:p>
          <a:p>
            <a:pPr marL="729057" lvl="1" indent="-280406">
              <a:spcBef>
                <a:spcPts val="589"/>
              </a:spcBef>
              <a:buClr>
                <a:srgbClr val="000000"/>
              </a:buClr>
              <a:buSzPct val="100000"/>
              <a:buFont typeface="Arial" charset="0"/>
              <a:buChar char="•"/>
              <a:defRPr/>
            </a:pPr>
            <a:r>
              <a:rPr lang="en-US" b="1" kern="0" dirty="0">
                <a:solidFill>
                  <a:srgbClr val="000000"/>
                </a:solidFill>
              </a:rPr>
              <a:t>Security Forces</a:t>
            </a:r>
          </a:p>
          <a:p>
            <a:pPr marL="1177707" lvl="2" indent="-280406">
              <a:spcBef>
                <a:spcPts val="589"/>
              </a:spcBef>
              <a:buClr>
                <a:srgbClr val="000000"/>
              </a:buClr>
              <a:buSzPct val="100000"/>
              <a:buFont typeface="Arial" charset="0"/>
              <a:buChar char="•"/>
              <a:defRPr/>
            </a:pPr>
            <a:r>
              <a:rPr lang="en-US" b="1" kern="0" dirty="0">
                <a:solidFill>
                  <a:srgbClr val="000000"/>
                </a:solidFill>
              </a:rPr>
              <a:t>AT/FP </a:t>
            </a:r>
          </a:p>
          <a:p>
            <a:pPr marL="1177707" lvl="2" indent="-280406">
              <a:spcBef>
                <a:spcPts val="589"/>
              </a:spcBef>
              <a:buClr>
                <a:srgbClr val="000000"/>
              </a:buClr>
              <a:buSzPct val="100000"/>
              <a:buFont typeface="Arial" charset="0"/>
              <a:buChar char="•"/>
              <a:defRPr/>
            </a:pPr>
            <a:r>
              <a:rPr lang="en-US" b="1" kern="0" dirty="0">
                <a:solidFill>
                  <a:srgbClr val="000000"/>
                </a:solidFill>
              </a:rPr>
              <a:t>Physical Security &amp; Police Services</a:t>
            </a:r>
          </a:p>
          <a:p>
            <a:pPr marL="1177707" lvl="2" indent="-280406">
              <a:spcBef>
                <a:spcPts val="589"/>
              </a:spcBef>
              <a:buClr>
                <a:srgbClr val="000000"/>
              </a:buClr>
              <a:buSzPct val="100000"/>
              <a:buFont typeface="Arial" charset="0"/>
              <a:buChar char="•"/>
              <a:defRPr/>
            </a:pPr>
            <a:r>
              <a:rPr lang="en-US" b="1" kern="0" dirty="0">
                <a:solidFill>
                  <a:srgbClr val="000000"/>
                </a:solidFill>
              </a:rPr>
              <a:t>Combat Arms</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33425" indent="-280988" eaLnBrk="0" hangingPunct="0">
              <a:spcBef>
                <a:spcPct val="30000"/>
              </a:spcBef>
              <a:defRPr sz="1200">
                <a:solidFill>
                  <a:schemeClr val="tx1"/>
                </a:solidFill>
                <a:latin typeface="Times New Roman" pitchFamily="18" charset="0"/>
              </a:defRPr>
            </a:lvl2pPr>
            <a:lvl3pPr marL="1128713" indent="-225425" eaLnBrk="0" hangingPunct="0">
              <a:spcBef>
                <a:spcPct val="30000"/>
              </a:spcBef>
              <a:defRPr sz="1200">
                <a:solidFill>
                  <a:schemeClr val="tx1"/>
                </a:solidFill>
                <a:latin typeface="Times New Roman" pitchFamily="18" charset="0"/>
              </a:defRPr>
            </a:lvl3pPr>
            <a:lvl4pPr marL="1581150" indent="-225425" eaLnBrk="0" hangingPunct="0">
              <a:spcBef>
                <a:spcPct val="30000"/>
              </a:spcBef>
              <a:defRPr sz="1200">
                <a:solidFill>
                  <a:schemeClr val="tx1"/>
                </a:solidFill>
                <a:latin typeface="Times New Roman" pitchFamily="18" charset="0"/>
              </a:defRPr>
            </a:lvl4pPr>
            <a:lvl5pPr marL="2033588" indent="-225425" eaLnBrk="0" hangingPunct="0">
              <a:spcBef>
                <a:spcPct val="30000"/>
              </a:spcBef>
              <a:defRPr sz="1200">
                <a:solidFill>
                  <a:schemeClr val="tx1"/>
                </a:solidFill>
                <a:latin typeface="Times New Roman" pitchFamily="18" charset="0"/>
              </a:defRPr>
            </a:lvl5pPr>
            <a:lvl6pPr marL="2490788" indent="-225425" eaLnBrk="0" fontAlgn="base" hangingPunct="0">
              <a:spcBef>
                <a:spcPct val="30000"/>
              </a:spcBef>
              <a:spcAft>
                <a:spcPct val="0"/>
              </a:spcAft>
              <a:defRPr sz="1200">
                <a:solidFill>
                  <a:schemeClr val="tx1"/>
                </a:solidFill>
                <a:latin typeface="Times New Roman" pitchFamily="18" charset="0"/>
              </a:defRPr>
            </a:lvl6pPr>
            <a:lvl7pPr marL="2947988" indent="-225425" eaLnBrk="0" fontAlgn="base" hangingPunct="0">
              <a:spcBef>
                <a:spcPct val="30000"/>
              </a:spcBef>
              <a:spcAft>
                <a:spcPct val="0"/>
              </a:spcAft>
              <a:defRPr sz="1200">
                <a:solidFill>
                  <a:schemeClr val="tx1"/>
                </a:solidFill>
                <a:latin typeface="Times New Roman" pitchFamily="18" charset="0"/>
              </a:defRPr>
            </a:lvl7pPr>
            <a:lvl8pPr marL="3405188" indent="-225425" eaLnBrk="0" fontAlgn="base" hangingPunct="0">
              <a:spcBef>
                <a:spcPct val="30000"/>
              </a:spcBef>
              <a:spcAft>
                <a:spcPct val="0"/>
              </a:spcAft>
              <a:defRPr sz="1200">
                <a:solidFill>
                  <a:schemeClr val="tx1"/>
                </a:solidFill>
                <a:latin typeface="Times New Roman" pitchFamily="18" charset="0"/>
              </a:defRPr>
            </a:lvl8pPr>
            <a:lvl9pPr marL="3862388" indent="-225425" eaLnBrk="0" fontAlgn="base" hangingPunct="0">
              <a:spcBef>
                <a:spcPct val="30000"/>
              </a:spcBef>
              <a:spcAft>
                <a:spcPct val="0"/>
              </a:spcAft>
              <a:defRPr sz="1200">
                <a:solidFill>
                  <a:schemeClr val="tx1"/>
                </a:solidFill>
                <a:latin typeface="Times New Roman" pitchFamily="18" charset="0"/>
              </a:defRPr>
            </a:lvl9pPr>
          </a:lstStyle>
          <a:p>
            <a:pPr defTabSz="914400">
              <a:spcBef>
                <a:spcPct val="0"/>
              </a:spcBef>
            </a:pPr>
            <a:fld id="{3EAD4BF2-02C7-4961-9E2E-60D2163A151B}" type="slidenum">
              <a:rPr lang="en-US" altLang="en-US" smtClean="0">
                <a:latin typeface="Arial" charset="0"/>
              </a:rPr>
              <a:pPr defTabSz="914400">
                <a:spcBef>
                  <a:spcPct val="0"/>
                </a:spcBef>
              </a:pPr>
              <a:t>10</a:t>
            </a:fld>
            <a:endParaRPr lang="en-US" altLang="en-US" smtClean="0">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336550" y="4343402"/>
            <a:ext cx="6051550" cy="46964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r>
              <a:rPr lang="en-US" altLang="en-US" sz="1300" b="1" dirty="0" smtClean="0"/>
              <a:t>OPR: A7PP</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300" b="1" dirty="0" smtClean="0">
                <a:solidFill>
                  <a:srgbClr val="FF0000"/>
                </a:solidFill>
              </a:rPr>
              <a:t>Updated 18 Mar 15</a:t>
            </a:r>
          </a:p>
          <a:p>
            <a:pPr marL="0" indent="0">
              <a:buNone/>
            </a:pPr>
            <a:endParaRPr lang="en-US" altLang="en-US" sz="1300" dirty="0" smtClean="0"/>
          </a:p>
          <a:p>
            <a:r>
              <a:rPr lang="en-US" altLang="en-US" sz="1300" dirty="0" smtClean="0"/>
              <a:t>The Focus program began in FY07 as an A7 initiative to put the same set of eyes on all the AFRC facilities at all of the AFRC operating locations.</a:t>
            </a:r>
          </a:p>
          <a:p>
            <a:r>
              <a:rPr lang="en-US" altLang="en-US" sz="1300" dirty="0" smtClean="0"/>
              <a:t>The intent was to ensure that we were maintaining our facilities to the same standard and to ensure that proper space was available for all organizations.  In doing so, we are able to capture our true facility funding needs.  </a:t>
            </a:r>
          </a:p>
          <a:p>
            <a:r>
              <a:rPr lang="en-US" altLang="en-US" sz="1300" dirty="0" smtClean="0"/>
              <a:t>We started the effort back in FY08 on a 4 year cycle in which we visited 46 locations.  We are currently in the last year of our second 4 year cycle in which we are visiting 33 locations.</a:t>
            </a:r>
          </a:p>
          <a:p>
            <a:r>
              <a:rPr lang="en-US" altLang="en-US" sz="1300" dirty="0" smtClean="0"/>
              <a:t>As we visit the different locations and reassess the units, some of the challenges that we are having to deal with include: trying to right-size the units and still comply with the AF 20/20 by 2020 goal and minimizing the use of MILCON funds.  In addition, pending force structure changes at many locations make future facility planning difficult.</a:t>
            </a:r>
          </a:p>
          <a:p>
            <a:endParaRPr lang="en-US" altLang="en-US" sz="1300" dirty="0" smtClean="0"/>
          </a:p>
          <a:p>
            <a:r>
              <a:rPr lang="en-US" altLang="en-US" sz="1300" dirty="0" smtClean="0"/>
              <a:t>Current Contractor  = J. M. Waller/</a:t>
            </a:r>
            <a:r>
              <a:rPr lang="en-US" altLang="en-US" sz="1300" dirty="0" err="1" smtClean="0"/>
              <a:t>Versar</a:t>
            </a:r>
            <a:r>
              <a:rPr lang="en-US" altLang="en-US" sz="1300" dirty="0" smtClean="0"/>
              <a:t>  – San Antonio office, Project leads are retired AF</a:t>
            </a:r>
          </a:p>
          <a:p>
            <a:r>
              <a:rPr lang="en-US" altLang="en-US" sz="1300" dirty="0" smtClean="0"/>
              <a:t>    </a:t>
            </a:r>
            <a:r>
              <a:rPr lang="en-US" altLang="en-US" sz="1300" dirty="0" err="1" smtClean="0"/>
              <a:t>Avg</a:t>
            </a:r>
            <a:r>
              <a:rPr lang="en-US" altLang="en-US" sz="1300" dirty="0" smtClean="0"/>
              <a:t> Cost Round 1 = $3.2M </a:t>
            </a:r>
            <a:r>
              <a:rPr lang="en-US" altLang="en-US" sz="1300" dirty="0" err="1" smtClean="0"/>
              <a:t>yr</a:t>
            </a:r>
            <a:r>
              <a:rPr lang="en-US" altLang="en-US" sz="1300" dirty="0" smtClean="0"/>
              <a:t>  (11 locations &amp; assessing 3.2M NSF or 4.3M GSF per year) </a:t>
            </a:r>
          </a:p>
          <a:p>
            <a:r>
              <a:rPr lang="en-US" altLang="en-US" sz="1300" dirty="0" smtClean="0"/>
              <a:t>    </a:t>
            </a:r>
            <a:r>
              <a:rPr lang="en-US" altLang="en-US" sz="1300" dirty="0" err="1" smtClean="0"/>
              <a:t>Avg</a:t>
            </a:r>
            <a:r>
              <a:rPr lang="en-US" altLang="en-US" sz="1300" dirty="0" smtClean="0"/>
              <a:t> Cost Round 2 =  $4.2M </a:t>
            </a:r>
            <a:r>
              <a:rPr lang="en-US" altLang="en-US" sz="1300" dirty="0" err="1" smtClean="0"/>
              <a:t>yr</a:t>
            </a:r>
            <a:r>
              <a:rPr lang="en-US" altLang="en-US" sz="1300" dirty="0" smtClean="0"/>
              <a:t>  (8 locations &amp; assessing 3.1M NSF or 4.2 GSF per year)</a:t>
            </a:r>
          </a:p>
          <a:p>
            <a:r>
              <a:rPr lang="en-US" altLang="en-US" sz="1300" dirty="0" smtClean="0"/>
              <a:t>        Cost increase due to BUILDER data collection being accomplished in Round 2</a:t>
            </a:r>
          </a:p>
          <a:p>
            <a:r>
              <a:rPr lang="en-US" altLang="en-US" sz="1300" dirty="0" smtClean="0"/>
              <a:t>Total Assessed 1</a:t>
            </a:r>
            <a:r>
              <a:rPr lang="en-US" altLang="en-US" sz="1300" baseline="30000" dirty="0" smtClean="0"/>
              <a:t>st</a:t>
            </a:r>
            <a:r>
              <a:rPr lang="en-US" altLang="en-US" sz="1300" dirty="0" smtClean="0"/>
              <a:t> Round - 13.0M NSF / 17.4 GSF</a:t>
            </a:r>
          </a:p>
          <a:p>
            <a:r>
              <a:rPr lang="en-US" altLang="en-US" sz="1300" dirty="0" smtClean="0"/>
              <a:t>Total Assessed 2</a:t>
            </a:r>
            <a:r>
              <a:rPr lang="en-US" altLang="en-US" sz="1300" baseline="30000" dirty="0" smtClean="0"/>
              <a:t>nd</a:t>
            </a:r>
            <a:r>
              <a:rPr lang="en-US" altLang="en-US" sz="1300" dirty="0" smtClean="0"/>
              <a:t> Round – 12.3M NSF / 16.9 GSF</a:t>
            </a:r>
          </a:p>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739900" y="109538"/>
            <a:ext cx="3125788" cy="234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a:xfrm>
            <a:off x="441051" y="2601420"/>
            <a:ext cx="6232146" cy="6269324"/>
          </a:xfrm>
          <a:ln/>
        </p:spPr>
        <p:txBody>
          <a:bodyPr>
            <a:noAutofit/>
          </a:bodyPr>
          <a:lstStyle/>
          <a:p>
            <a:pPr defTabSz="913671">
              <a:defRPr/>
            </a:pPr>
            <a:r>
              <a:rPr lang="en-US" sz="1000" b="1" dirty="0"/>
              <a:t>OPR: A7PP</a:t>
            </a:r>
          </a:p>
          <a:p>
            <a:pPr defTabSz="913671">
              <a:spcBef>
                <a:spcPts val="0"/>
              </a:spcBef>
              <a:defRPr/>
            </a:pPr>
            <a:r>
              <a:rPr lang="en-US" sz="1000" b="1" dirty="0"/>
              <a:t>Updated 18 Mar </a:t>
            </a:r>
            <a:r>
              <a:rPr lang="en-US" sz="1000" b="1" dirty="0" smtClean="0"/>
              <a:t>15:  </a:t>
            </a:r>
            <a:r>
              <a:rPr lang="en-US" sz="1000" dirty="0" smtClean="0"/>
              <a:t>Changed </a:t>
            </a:r>
            <a:r>
              <a:rPr lang="en-US" sz="1000" dirty="0"/>
              <a:t>validated MILCON backlog from $1.4B to $1B </a:t>
            </a:r>
            <a:r>
              <a:rPr lang="en-US" sz="1000" dirty="0" smtClean="0"/>
              <a:t>(~$</a:t>
            </a:r>
            <a:r>
              <a:rPr lang="en-US" sz="1000" dirty="0"/>
              <a:t>400M in lodging projects removed</a:t>
            </a:r>
            <a:r>
              <a:rPr lang="en-US" sz="1000" dirty="0" smtClean="0"/>
              <a:t>).</a:t>
            </a:r>
            <a:endParaRPr lang="en-US" sz="1000" dirty="0"/>
          </a:p>
          <a:p>
            <a:pPr defTabSz="913671">
              <a:spcBef>
                <a:spcPts val="0"/>
              </a:spcBef>
              <a:defRPr/>
            </a:pPr>
            <a:endParaRPr lang="en-US" sz="1000" dirty="0"/>
          </a:p>
          <a:p>
            <a:pPr>
              <a:spcBef>
                <a:spcPts val="0"/>
              </a:spcBef>
              <a:defRPr/>
            </a:pPr>
            <a:r>
              <a:rPr lang="en-US" sz="1000" dirty="0"/>
              <a:t>AFRC  FOCUS program has validated $</a:t>
            </a:r>
            <a:r>
              <a:rPr lang="en-US" sz="1000" dirty="0" smtClean="0"/>
              <a:t>1B </a:t>
            </a:r>
            <a:r>
              <a:rPr lang="en-US" sz="1000" dirty="0"/>
              <a:t>in AFRC MILCON requirements.  The AF MILCON program is very limited.  AFRC has established $100M as a reasonable level of execution per year to buy-down the MILCON backlog over an approximately 10 year period. FOCUS now concentrating on O&amp;M solutions to fix condition/space deficiencies </a:t>
            </a:r>
          </a:p>
          <a:p>
            <a:pPr>
              <a:spcBef>
                <a:spcPts val="300"/>
              </a:spcBef>
              <a:defRPr/>
            </a:pPr>
            <a:r>
              <a:rPr lang="en-US" sz="1000" dirty="0" smtClean="0"/>
              <a:t>Out-year </a:t>
            </a:r>
            <a:r>
              <a:rPr lang="en-US" sz="1000" dirty="0"/>
              <a:t>fund line drives pressure for O&amp;M solutions, hurts new mission chances</a:t>
            </a:r>
          </a:p>
          <a:p>
            <a:pPr>
              <a:spcBef>
                <a:spcPts val="0"/>
              </a:spcBef>
              <a:defRPr/>
            </a:pPr>
            <a:r>
              <a:rPr lang="en-US" sz="1000" dirty="0"/>
              <a:t>  Average MILCON program over last 22 years = $41.49M ($26.413M without inserts) </a:t>
            </a:r>
          </a:p>
          <a:p>
            <a:pPr lvl="1">
              <a:spcBef>
                <a:spcPts val="0"/>
              </a:spcBef>
              <a:defRPr/>
            </a:pPr>
            <a:r>
              <a:rPr lang="en-US" sz="1000" dirty="0"/>
              <a:t>Highest funding years were 2010 ($107.6M—largest in AFR history), 2005 ($100.9M),  &amp; 2006 ($95.687M) </a:t>
            </a:r>
          </a:p>
          <a:p>
            <a:pPr lvl="1">
              <a:spcBef>
                <a:spcPts val="0"/>
              </a:spcBef>
              <a:defRPr/>
            </a:pPr>
            <a:r>
              <a:rPr lang="en-US" sz="1000" dirty="0"/>
              <a:t>Lowest funding years were 2011 ($3.413M), 1991 ($3.85M), &amp; 2013 ($6.1M) </a:t>
            </a:r>
          </a:p>
          <a:p>
            <a:pPr>
              <a:defRPr/>
            </a:pPr>
            <a:r>
              <a:rPr lang="en-US" sz="1000" dirty="0"/>
              <a:t>FY13 is third lowest MILCON program funding in the last 22 years.  In FY13, strategic pause in AF MILCON due to Force Structure Announcement; AF program limited to Corporate initiatives &amp; New Mission MILCON, using $900M+ for higher priority bills.</a:t>
            </a:r>
          </a:p>
          <a:p>
            <a:pPr marL="167970" lvl="2">
              <a:defRPr/>
            </a:pPr>
            <a:r>
              <a:rPr lang="en-US" sz="1000" dirty="0"/>
              <a:t>Congress added $83M to AFR request in FY10; no Congressional inserts or adds since </a:t>
            </a:r>
          </a:p>
          <a:p>
            <a:pPr>
              <a:defRPr/>
            </a:pPr>
            <a:r>
              <a:rPr lang="en-US" sz="1000" dirty="0"/>
              <a:t>FY11-13 AFR MILCON funding was short $62.9M vice 3.8% MILCON equity (in past rounded up to 4%)—most severely underfunded 3 year stretch in last 22 years</a:t>
            </a:r>
          </a:p>
          <a:p>
            <a:pPr lvl="1">
              <a:defRPr/>
            </a:pPr>
            <a:r>
              <a:rPr lang="en-US" sz="1000" dirty="0"/>
              <a:t>FY11 received 0.6% of $1.2836B AF TOA vice 3.8% equity (3.2% short = $40.9M) </a:t>
            </a:r>
          </a:p>
          <a:p>
            <a:pPr lvl="1">
              <a:defRPr/>
            </a:pPr>
            <a:r>
              <a:rPr lang="en-US" sz="1000" dirty="0"/>
              <a:t>FY12 received 2.4% of $1.3769B AF TOA vice 3.8% equity (1.4% short = $18.7M) </a:t>
            </a:r>
          </a:p>
          <a:p>
            <a:pPr lvl="1">
              <a:defRPr/>
            </a:pPr>
            <a:r>
              <a:rPr lang="en-US" sz="1000" dirty="0"/>
              <a:t>FY13 received 2.9% of $375.9M AF TOA vice 3.8% equity (0.9% short = $3.3M) </a:t>
            </a:r>
          </a:p>
          <a:p>
            <a:pPr>
              <a:defRPr/>
            </a:pPr>
            <a:r>
              <a:rPr lang="en-US" sz="1000" dirty="0"/>
              <a:t>========================</a:t>
            </a:r>
          </a:p>
          <a:p>
            <a:pPr>
              <a:defRPr/>
            </a:pPr>
            <a:r>
              <a:rPr lang="en-US" sz="1000" dirty="0">
                <a:solidFill>
                  <a:srgbClr val="000000"/>
                </a:solidFill>
              </a:rPr>
              <a:t>FY10 MILCON Auth/</a:t>
            </a:r>
            <a:r>
              <a:rPr lang="en-US" sz="1000" dirty="0" err="1">
                <a:solidFill>
                  <a:srgbClr val="000000"/>
                </a:solidFill>
              </a:rPr>
              <a:t>Approp</a:t>
            </a:r>
            <a:r>
              <a:rPr lang="en-US" sz="1000" dirty="0">
                <a:solidFill>
                  <a:srgbClr val="000000"/>
                </a:solidFill>
              </a:rPr>
              <a:t> 15 </a:t>
            </a:r>
            <a:r>
              <a:rPr lang="en-US" sz="1000" dirty="0" err="1">
                <a:solidFill>
                  <a:srgbClr val="000000"/>
                </a:solidFill>
              </a:rPr>
              <a:t>projs</a:t>
            </a:r>
            <a:r>
              <a:rPr lang="en-US" sz="1000" dirty="0">
                <a:solidFill>
                  <a:srgbClr val="000000"/>
                </a:solidFill>
              </a:rPr>
              <a:t>, $107.6M awarded (Largest in AFRC history)</a:t>
            </a:r>
          </a:p>
          <a:p>
            <a:pPr>
              <a:defRPr/>
            </a:pPr>
            <a:r>
              <a:rPr lang="en-US" sz="1000" dirty="0">
                <a:solidFill>
                  <a:srgbClr val="000000"/>
                </a:solidFill>
              </a:rPr>
              <a:t>FY11 MILCON Auth/</a:t>
            </a:r>
            <a:r>
              <a:rPr lang="en-US" sz="1000" dirty="0" err="1">
                <a:solidFill>
                  <a:srgbClr val="000000"/>
                </a:solidFill>
              </a:rPr>
              <a:t>Approp</a:t>
            </a:r>
            <a:r>
              <a:rPr lang="en-US" sz="1000" dirty="0">
                <a:solidFill>
                  <a:srgbClr val="000000"/>
                </a:solidFill>
              </a:rPr>
              <a:t> 1 </a:t>
            </a:r>
            <a:r>
              <a:rPr lang="en-US" sz="1000" dirty="0" err="1">
                <a:solidFill>
                  <a:srgbClr val="000000"/>
                </a:solidFill>
              </a:rPr>
              <a:t>Proj</a:t>
            </a:r>
            <a:r>
              <a:rPr lang="en-US" sz="1000" dirty="0">
                <a:solidFill>
                  <a:srgbClr val="000000"/>
                </a:solidFill>
              </a:rPr>
              <a:t>, $7.8M – 1 </a:t>
            </a:r>
            <a:r>
              <a:rPr lang="en-US" sz="1000" dirty="0" err="1">
                <a:solidFill>
                  <a:srgbClr val="000000"/>
                </a:solidFill>
              </a:rPr>
              <a:t>proj</a:t>
            </a:r>
            <a:r>
              <a:rPr lang="en-US" sz="1000" dirty="0">
                <a:solidFill>
                  <a:srgbClr val="000000"/>
                </a:solidFill>
              </a:rPr>
              <a:t> @ Patrick AFB Munitions Maintenance Facility)</a:t>
            </a:r>
          </a:p>
          <a:p>
            <a:pPr>
              <a:tabLst>
                <a:tab pos="290870" algn="l"/>
              </a:tabLst>
              <a:defRPr/>
            </a:pPr>
            <a:r>
              <a:rPr lang="en-US" sz="1000" dirty="0">
                <a:solidFill>
                  <a:srgbClr val="000000"/>
                </a:solidFill>
              </a:rPr>
              <a:t>FY12  MILCON Auth/</a:t>
            </a:r>
            <a:r>
              <a:rPr lang="en-US" sz="1000" dirty="0" err="1">
                <a:solidFill>
                  <a:srgbClr val="000000"/>
                </a:solidFill>
              </a:rPr>
              <a:t>Approp</a:t>
            </a:r>
            <a:r>
              <a:rPr lang="en-US" sz="1000" dirty="0">
                <a:solidFill>
                  <a:srgbClr val="000000"/>
                </a:solidFill>
              </a:rPr>
              <a:t> (March ATC Tower/Base Ops $16.4M; Charleston RED HORSE Training $9.6M)</a:t>
            </a:r>
          </a:p>
          <a:p>
            <a:pPr>
              <a:defRPr/>
            </a:pPr>
            <a:r>
              <a:rPr lang="en-US" sz="1000" dirty="0">
                <a:uFill>
                  <a:solidFill>
                    <a:srgbClr val="FF0000"/>
                  </a:solidFill>
                </a:uFill>
              </a:rPr>
              <a:t>FY13 PB MILCON Auth/</a:t>
            </a:r>
            <a:r>
              <a:rPr lang="en-US" sz="1000" dirty="0" err="1">
                <a:uFill>
                  <a:solidFill>
                    <a:srgbClr val="FF0000"/>
                  </a:solidFill>
                </a:uFill>
              </a:rPr>
              <a:t>Approp</a:t>
            </a:r>
            <a:r>
              <a:rPr lang="en-US" sz="1000" dirty="0">
                <a:uFill>
                  <a:solidFill>
                    <a:srgbClr val="FF0000"/>
                  </a:solidFill>
                </a:uFill>
              </a:rPr>
              <a:t> ($6.1M for Niagara C130 Simulator)</a:t>
            </a:r>
          </a:p>
          <a:p>
            <a:pPr>
              <a:defRPr/>
            </a:pPr>
            <a:r>
              <a:rPr lang="en-US" sz="1000" dirty="0">
                <a:solidFill>
                  <a:srgbClr val="000000"/>
                </a:solidFill>
              </a:rPr>
              <a:t>FY14 PB MILCON </a:t>
            </a:r>
            <a:r>
              <a:rPr lang="en-US" sz="1000" dirty="0" err="1">
                <a:solidFill>
                  <a:srgbClr val="000000"/>
                </a:solidFill>
              </a:rPr>
              <a:t>Auth</a:t>
            </a:r>
            <a:r>
              <a:rPr lang="en-US" sz="1000" dirty="0">
                <a:solidFill>
                  <a:srgbClr val="000000"/>
                </a:solidFill>
              </a:rPr>
              <a:t>/</a:t>
            </a:r>
            <a:r>
              <a:rPr lang="en-US" sz="1000" dirty="0" err="1">
                <a:solidFill>
                  <a:srgbClr val="000000"/>
                </a:solidFill>
              </a:rPr>
              <a:t>Approp</a:t>
            </a:r>
            <a:endParaRPr lang="en-US" sz="1000" dirty="0">
              <a:solidFill>
                <a:srgbClr val="000000"/>
              </a:solidFill>
            </a:endParaRPr>
          </a:p>
          <a:p>
            <a:pPr marL="406748" lvl="1" indent="-171951">
              <a:defRPr/>
            </a:pPr>
            <a:r>
              <a:rPr lang="en-US" sz="1000" dirty="0">
                <a:solidFill>
                  <a:srgbClr val="000000"/>
                </a:solidFill>
              </a:rPr>
              <a:t>March Deployment Processing Center, $19.9M</a:t>
            </a:r>
          </a:p>
          <a:p>
            <a:pPr marL="406748" lvl="1" indent="-171951">
              <a:defRPr/>
            </a:pPr>
            <a:r>
              <a:rPr lang="en-US" sz="1000" dirty="0">
                <a:solidFill>
                  <a:srgbClr val="000000"/>
                </a:solidFill>
              </a:rPr>
              <a:t>Tinker Air Control Group, $12.2M</a:t>
            </a:r>
          </a:p>
          <a:p>
            <a:pPr marL="406748" lvl="1" indent="-171951">
              <a:defRPr/>
            </a:pPr>
            <a:r>
              <a:rPr lang="en-US" sz="1000" dirty="0">
                <a:solidFill>
                  <a:srgbClr val="000000"/>
                </a:solidFill>
              </a:rPr>
              <a:t>Homestead Entry Control Gate, $9.8M</a:t>
            </a:r>
          </a:p>
          <a:p>
            <a:pPr>
              <a:defRPr/>
            </a:pPr>
            <a:r>
              <a:rPr lang="en-US" sz="1000" dirty="0">
                <a:solidFill>
                  <a:srgbClr val="000000"/>
                </a:solidFill>
              </a:rPr>
              <a:t>FY15 PB MILCON </a:t>
            </a:r>
            <a:r>
              <a:rPr lang="en-US" sz="1000" dirty="0" err="1">
                <a:solidFill>
                  <a:srgbClr val="000000"/>
                </a:solidFill>
              </a:rPr>
              <a:t>Auth</a:t>
            </a:r>
            <a:r>
              <a:rPr lang="en-US" sz="1000" dirty="0">
                <a:solidFill>
                  <a:srgbClr val="000000"/>
                </a:solidFill>
              </a:rPr>
              <a:t>/</a:t>
            </a:r>
            <a:r>
              <a:rPr lang="en-US" sz="1000" dirty="0" err="1">
                <a:solidFill>
                  <a:srgbClr val="000000"/>
                </a:solidFill>
              </a:rPr>
              <a:t>Approp</a:t>
            </a:r>
            <a:endParaRPr lang="en-US" sz="1000" dirty="0">
              <a:solidFill>
                <a:srgbClr val="000000"/>
              </a:solidFill>
            </a:endParaRPr>
          </a:p>
          <a:p>
            <a:pPr marL="406748" lvl="1" indent="-171951">
              <a:defRPr/>
            </a:pPr>
            <a:r>
              <a:rPr lang="en-US" sz="1000" dirty="0">
                <a:solidFill>
                  <a:srgbClr val="000000"/>
                </a:solidFill>
              </a:rPr>
              <a:t>Robins Consolidated Mission Complex </a:t>
            </a:r>
            <a:r>
              <a:rPr lang="en-US" sz="1000" dirty="0" err="1">
                <a:solidFill>
                  <a:srgbClr val="000000"/>
                </a:solidFill>
              </a:rPr>
              <a:t>Ph</a:t>
            </a:r>
            <a:r>
              <a:rPr lang="en-US" sz="1000" dirty="0">
                <a:solidFill>
                  <a:srgbClr val="000000"/>
                </a:solidFill>
              </a:rPr>
              <a:t> 1, $27.7M</a:t>
            </a:r>
          </a:p>
          <a:p>
            <a:pPr marL="406748" lvl="1" indent="-171951">
              <a:defRPr/>
            </a:pPr>
            <a:r>
              <a:rPr lang="en-US" sz="1000" dirty="0">
                <a:solidFill>
                  <a:srgbClr val="000000"/>
                </a:solidFill>
              </a:rPr>
              <a:t>Seymour Johnson Tanker Parking Apron Expansion, $9.8M</a:t>
            </a:r>
          </a:p>
          <a:p>
            <a:pPr marL="406748" lvl="1" indent="-171951">
              <a:defRPr/>
            </a:pPr>
            <a:r>
              <a:rPr lang="en-US" sz="1000" dirty="0">
                <a:solidFill>
                  <a:srgbClr val="000000"/>
                </a:solidFill>
              </a:rPr>
              <a:t>NAS Ft Worth EOD Facility, $3.7M</a:t>
            </a:r>
          </a:p>
        </p:txBody>
      </p:sp>
      <p:sp>
        <p:nvSpPr>
          <p:cNvPr id="4" name="Slide Number Placeholder 3"/>
          <p:cNvSpPr>
            <a:spLocks noGrp="1"/>
          </p:cNvSpPr>
          <p:nvPr>
            <p:ph type="sldNum" sz="quarter" idx="5"/>
          </p:nvPr>
        </p:nvSpPr>
        <p:spPr/>
        <p:txBody>
          <a:bodyPr/>
          <a:lstStyle/>
          <a:p>
            <a:pPr>
              <a:defRPr/>
            </a:pPr>
            <a:fld id="{54F75041-C298-4D3E-8945-899D81B48927}"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Font typeface="Arial" pitchFamily="34" charset="0"/>
              <a:buNone/>
            </a:pPr>
            <a:r>
              <a:rPr lang="en-US" dirty="0" smtClean="0"/>
              <a:t>Slide POC: A7PP</a:t>
            </a:r>
          </a:p>
          <a:p>
            <a:pPr>
              <a:buFont typeface="Arial" pitchFamily="34" charset="0"/>
              <a:buNone/>
            </a:pPr>
            <a:r>
              <a:rPr lang="en-US" dirty="0" smtClean="0"/>
              <a:t>Updated: 31 May 13 – Source: AFRC/CC Approved FY15 MILCON IPL</a:t>
            </a:r>
            <a:endParaRPr lang="en-US" baseline="0" dirty="0" smtClean="0"/>
          </a:p>
          <a:p>
            <a:pPr>
              <a:buFont typeface="Arial" pitchFamily="34" charset="0"/>
              <a:buNone/>
            </a:pPr>
            <a:r>
              <a:rPr lang="en-US" dirty="0" smtClean="0"/>
              <a:t>Our facility investment strategy focuses on right-sizing,</a:t>
            </a:r>
            <a:r>
              <a:rPr lang="en-US" baseline="0" dirty="0" smtClean="0"/>
              <a:t> sustaining &amp; recapitalizing our installation power projection &amp; training platforms</a:t>
            </a:r>
            <a:endParaRPr lang="en-US" dirty="0" smtClean="0"/>
          </a:p>
          <a:p>
            <a:pPr>
              <a:buFont typeface="Arial" pitchFamily="34" charset="0"/>
              <a:buNone/>
            </a:pPr>
            <a:endParaRPr lang="en-US" dirty="0" smtClean="0"/>
          </a:p>
          <a:p>
            <a:r>
              <a:rPr lang="en-US" dirty="0"/>
              <a:t>1  Robins</a:t>
            </a:r>
            <a:r>
              <a:rPr lang="en-US" dirty="0" smtClean="0"/>
              <a:t> </a:t>
            </a:r>
            <a:r>
              <a:rPr lang="en-US" dirty="0"/>
              <a:t>GA</a:t>
            </a:r>
            <a:r>
              <a:rPr lang="en-US" dirty="0" smtClean="0"/>
              <a:t> </a:t>
            </a:r>
            <a:r>
              <a:rPr lang="en-US" dirty="0"/>
              <a:t>HQ AFRC Phase 1</a:t>
            </a:r>
          </a:p>
          <a:p>
            <a:r>
              <a:rPr lang="en-US" dirty="0" smtClean="0"/>
              <a:t>2  </a:t>
            </a:r>
            <a:r>
              <a:rPr lang="en-US" dirty="0"/>
              <a:t>Seymour J.</a:t>
            </a:r>
            <a:r>
              <a:rPr lang="en-US" dirty="0" smtClean="0"/>
              <a:t> </a:t>
            </a:r>
            <a:r>
              <a:rPr lang="en-US" dirty="0"/>
              <a:t>NC</a:t>
            </a:r>
            <a:r>
              <a:rPr lang="en-US" dirty="0" smtClean="0"/>
              <a:t> </a:t>
            </a:r>
            <a:r>
              <a:rPr lang="en-US" dirty="0"/>
              <a:t>Tanker Parking Apron Expansion</a:t>
            </a:r>
            <a:r>
              <a:rPr lang="en-US" dirty="0" smtClean="0"/>
              <a:t> </a:t>
            </a:r>
          </a:p>
          <a:p>
            <a:r>
              <a:rPr lang="en-US" dirty="0"/>
              <a:t>3  Davis M.</a:t>
            </a:r>
            <a:r>
              <a:rPr lang="en-US" dirty="0" smtClean="0"/>
              <a:t> </a:t>
            </a:r>
            <a:r>
              <a:rPr lang="en-US" dirty="0"/>
              <a:t>AZ</a:t>
            </a:r>
            <a:r>
              <a:rPr lang="en-US" dirty="0" smtClean="0"/>
              <a:t> </a:t>
            </a:r>
            <a:r>
              <a:rPr lang="en-US" dirty="0"/>
              <a:t>Guardian Angel Operations</a:t>
            </a:r>
          </a:p>
          <a:p>
            <a:r>
              <a:rPr lang="en-US" dirty="0" smtClean="0"/>
              <a:t>4  </a:t>
            </a:r>
            <a:r>
              <a:rPr lang="en-US" dirty="0"/>
              <a:t>Dobbins</a:t>
            </a:r>
            <a:r>
              <a:rPr lang="en-US" dirty="0" smtClean="0"/>
              <a:t> </a:t>
            </a:r>
            <a:r>
              <a:rPr lang="en-US" dirty="0"/>
              <a:t>GA</a:t>
            </a:r>
            <a:r>
              <a:rPr lang="en-US" dirty="0" smtClean="0"/>
              <a:t> </a:t>
            </a:r>
            <a:r>
              <a:rPr lang="en-US" dirty="0"/>
              <a:t>Fire Station / Security Complex</a:t>
            </a:r>
            <a:r>
              <a:rPr lang="en-US" dirty="0" smtClean="0"/>
              <a:t> </a:t>
            </a:r>
          </a:p>
          <a:p>
            <a:r>
              <a:rPr lang="en-US" dirty="0"/>
              <a:t>5  Westover</a:t>
            </a:r>
            <a:r>
              <a:rPr lang="en-US" dirty="0" smtClean="0"/>
              <a:t> </a:t>
            </a:r>
            <a:r>
              <a:rPr lang="en-US" dirty="0"/>
              <a:t>MA</a:t>
            </a:r>
            <a:r>
              <a:rPr lang="en-US" dirty="0" smtClean="0"/>
              <a:t> </a:t>
            </a:r>
            <a:r>
              <a:rPr lang="en-US" dirty="0"/>
              <a:t>C-5 Aircraft Maintenance Shop Facility </a:t>
            </a:r>
            <a:r>
              <a:rPr lang="en-US" dirty="0" smtClean="0"/>
              <a:t> </a:t>
            </a:r>
          </a:p>
          <a:p>
            <a:r>
              <a:rPr lang="en-US" dirty="0"/>
              <a:t>6  </a:t>
            </a:r>
            <a:r>
              <a:rPr lang="en-US" dirty="0" err="1"/>
              <a:t>Carswell</a:t>
            </a:r>
            <a:r>
              <a:rPr lang="en-US" dirty="0" smtClean="0"/>
              <a:t> </a:t>
            </a:r>
            <a:r>
              <a:rPr lang="en-US" dirty="0"/>
              <a:t>TX</a:t>
            </a:r>
            <a:r>
              <a:rPr lang="en-US" dirty="0" smtClean="0"/>
              <a:t> </a:t>
            </a:r>
            <a:r>
              <a:rPr lang="en-US" dirty="0"/>
              <a:t>Add Simulator Bay, Building 1792</a:t>
            </a:r>
            <a:r>
              <a:rPr lang="en-US" dirty="0" smtClean="0"/>
              <a:t> </a:t>
            </a:r>
          </a:p>
          <a:p>
            <a:r>
              <a:rPr lang="en-US" dirty="0"/>
              <a:t>7  </a:t>
            </a:r>
            <a:r>
              <a:rPr lang="en-US" dirty="0" err="1"/>
              <a:t>Keesler</a:t>
            </a:r>
            <a:r>
              <a:rPr lang="en-US" dirty="0" smtClean="0"/>
              <a:t> </a:t>
            </a:r>
            <a:r>
              <a:rPr lang="en-US" dirty="0"/>
              <a:t>MS</a:t>
            </a:r>
            <a:r>
              <a:rPr lang="en-US" dirty="0" smtClean="0"/>
              <a:t> </a:t>
            </a:r>
            <a:r>
              <a:rPr lang="en-US" dirty="0" err="1"/>
              <a:t>Aeromedical</a:t>
            </a:r>
            <a:r>
              <a:rPr lang="en-US" dirty="0"/>
              <a:t> Staging Squadron</a:t>
            </a:r>
            <a:r>
              <a:rPr lang="en-US" dirty="0" smtClean="0"/>
              <a:t> </a:t>
            </a:r>
          </a:p>
          <a:p>
            <a:r>
              <a:rPr lang="en-US" dirty="0"/>
              <a:t>8  </a:t>
            </a:r>
            <a:r>
              <a:rPr lang="en-US" dirty="0" err="1"/>
              <a:t>Lackland</a:t>
            </a:r>
            <a:r>
              <a:rPr lang="en-US" dirty="0" smtClean="0"/>
              <a:t> </a:t>
            </a:r>
            <a:r>
              <a:rPr lang="en-US" dirty="0"/>
              <a:t>TX</a:t>
            </a:r>
            <a:r>
              <a:rPr lang="en-US" dirty="0" smtClean="0"/>
              <a:t> </a:t>
            </a:r>
            <a:r>
              <a:rPr lang="en-US" dirty="0"/>
              <a:t>Consolidate 433 Medical Facility</a:t>
            </a:r>
            <a:r>
              <a:rPr lang="en-US" dirty="0" smtClean="0"/>
              <a:t> </a:t>
            </a:r>
          </a:p>
          <a:p>
            <a:r>
              <a:rPr lang="en-US" dirty="0"/>
              <a:t>9  Homestead</a:t>
            </a:r>
            <a:r>
              <a:rPr lang="en-US" dirty="0" smtClean="0"/>
              <a:t> </a:t>
            </a:r>
            <a:r>
              <a:rPr lang="en-US" dirty="0"/>
              <a:t>FL</a:t>
            </a:r>
            <a:r>
              <a:rPr lang="en-US" dirty="0" smtClean="0"/>
              <a:t> </a:t>
            </a:r>
            <a:r>
              <a:rPr lang="en-US" dirty="0"/>
              <a:t>Add Simulator Training Facility, B191</a:t>
            </a:r>
            <a:r>
              <a:rPr lang="en-US" dirty="0" smtClean="0"/>
              <a:t> </a:t>
            </a:r>
          </a:p>
          <a:p>
            <a:r>
              <a:rPr lang="en-US" dirty="0"/>
              <a:t>10  Homestead</a:t>
            </a:r>
            <a:r>
              <a:rPr lang="en-US" dirty="0" smtClean="0"/>
              <a:t> </a:t>
            </a:r>
            <a:r>
              <a:rPr lang="en-US" dirty="0"/>
              <a:t>FL</a:t>
            </a:r>
            <a:r>
              <a:rPr lang="en-US" dirty="0" smtClean="0"/>
              <a:t> </a:t>
            </a:r>
            <a:r>
              <a:rPr lang="en-US" dirty="0"/>
              <a:t>Live Ordnance Load Area</a:t>
            </a:r>
            <a:r>
              <a:rPr lang="en-US" dirty="0" smtClean="0"/>
              <a:t> </a:t>
            </a:r>
          </a:p>
          <a:p>
            <a:r>
              <a:rPr lang="en-US" dirty="0"/>
              <a:t>11  Youngstown</a:t>
            </a:r>
            <a:r>
              <a:rPr lang="en-US" dirty="0" smtClean="0"/>
              <a:t> </a:t>
            </a:r>
            <a:r>
              <a:rPr lang="en-US" dirty="0"/>
              <a:t>OH</a:t>
            </a:r>
            <a:r>
              <a:rPr lang="en-US" dirty="0" smtClean="0"/>
              <a:t> </a:t>
            </a:r>
            <a:r>
              <a:rPr lang="en-US" dirty="0"/>
              <a:t>Firing Range</a:t>
            </a:r>
            <a:r>
              <a:rPr lang="en-US" dirty="0" smtClean="0"/>
              <a:t> </a:t>
            </a:r>
          </a:p>
          <a:p>
            <a:r>
              <a:rPr lang="en-US" dirty="0"/>
              <a:t>12  Dobbins</a:t>
            </a:r>
            <a:r>
              <a:rPr lang="en-US" dirty="0" smtClean="0"/>
              <a:t> </a:t>
            </a:r>
            <a:r>
              <a:rPr lang="en-US" dirty="0"/>
              <a:t>GA</a:t>
            </a:r>
            <a:r>
              <a:rPr lang="en-US" dirty="0" smtClean="0"/>
              <a:t> </a:t>
            </a:r>
            <a:r>
              <a:rPr lang="en-US" dirty="0"/>
              <a:t>Fitness Center Facility</a:t>
            </a:r>
            <a:r>
              <a:rPr lang="en-US" dirty="0" smtClean="0"/>
              <a:t> </a:t>
            </a:r>
          </a:p>
          <a:p>
            <a:r>
              <a:rPr lang="en-US" dirty="0"/>
              <a:t>13  Westover</a:t>
            </a:r>
            <a:r>
              <a:rPr lang="en-US" dirty="0" smtClean="0"/>
              <a:t> </a:t>
            </a:r>
            <a:r>
              <a:rPr lang="en-US" dirty="0"/>
              <a:t>MA</a:t>
            </a:r>
            <a:r>
              <a:rPr lang="en-US" dirty="0" smtClean="0"/>
              <a:t> </a:t>
            </a:r>
            <a:r>
              <a:rPr lang="en-US" dirty="0"/>
              <a:t>AF Regional ISO Maintenance Hangar</a:t>
            </a:r>
            <a:r>
              <a:rPr lang="en-US" dirty="0" smtClean="0"/>
              <a:t> </a:t>
            </a:r>
          </a:p>
          <a:p>
            <a:r>
              <a:rPr lang="en-US" dirty="0"/>
              <a:t>14  Whiteman</a:t>
            </a:r>
            <a:r>
              <a:rPr lang="en-US" dirty="0" smtClean="0"/>
              <a:t> </a:t>
            </a:r>
            <a:r>
              <a:rPr lang="en-US" dirty="0"/>
              <a:t>MO</a:t>
            </a:r>
            <a:r>
              <a:rPr lang="en-US" dirty="0" smtClean="0"/>
              <a:t> </a:t>
            </a:r>
            <a:r>
              <a:rPr lang="en-US" dirty="0"/>
              <a:t>Munitions Trailer Maintenance Facility</a:t>
            </a:r>
            <a:r>
              <a:rPr lang="en-US" dirty="0" smtClean="0"/>
              <a:t> </a:t>
            </a:r>
          </a:p>
          <a:p>
            <a:r>
              <a:rPr lang="en-US" dirty="0"/>
              <a:t>15  Grissom</a:t>
            </a:r>
            <a:r>
              <a:rPr lang="en-US" dirty="0" smtClean="0"/>
              <a:t> </a:t>
            </a:r>
            <a:r>
              <a:rPr lang="en-US" dirty="0"/>
              <a:t>IN</a:t>
            </a:r>
            <a:r>
              <a:rPr lang="en-US" dirty="0" smtClean="0"/>
              <a:t> </a:t>
            </a:r>
            <a:r>
              <a:rPr lang="en-US" dirty="0"/>
              <a:t>Aircraft Maintenance Hangar (Nose Dock 5)</a:t>
            </a:r>
            <a:r>
              <a:rPr lang="en-US" dirty="0" smtClean="0"/>
              <a:t> </a:t>
            </a:r>
          </a:p>
          <a:p>
            <a:r>
              <a:rPr lang="en-US" dirty="0"/>
              <a:t>16  Robins</a:t>
            </a:r>
            <a:r>
              <a:rPr lang="en-US" dirty="0" smtClean="0"/>
              <a:t> </a:t>
            </a:r>
            <a:r>
              <a:rPr lang="en-US" dirty="0"/>
              <a:t>GA</a:t>
            </a:r>
            <a:r>
              <a:rPr lang="en-US" dirty="0" smtClean="0"/>
              <a:t> </a:t>
            </a:r>
            <a:r>
              <a:rPr lang="en-US" dirty="0"/>
              <a:t>Consolidate HQ AFRC Phase 2</a:t>
            </a:r>
            <a:r>
              <a:rPr lang="en-US" dirty="0" smtClean="0"/>
              <a:t> </a:t>
            </a:r>
          </a:p>
          <a:p>
            <a:r>
              <a:rPr lang="en-US" dirty="0" smtClean="0"/>
              <a:t>17  </a:t>
            </a:r>
            <a:r>
              <a:rPr lang="en-US" dirty="0"/>
              <a:t>Hill</a:t>
            </a:r>
            <a:r>
              <a:rPr lang="en-US" dirty="0" smtClean="0"/>
              <a:t> </a:t>
            </a:r>
            <a:r>
              <a:rPr lang="en-US" dirty="0"/>
              <a:t>UT</a:t>
            </a:r>
            <a:r>
              <a:rPr lang="en-US" dirty="0" smtClean="0"/>
              <a:t> </a:t>
            </a:r>
            <a:r>
              <a:rPr lang="en-US" dirty="0"/>
              <a:t>Reserve Medical Training Facility</a:t>
            </a:r>
            <a:r>
              <a:rPr lang="en-US" dirty="0" smtClean="0"/>
              <a:t> </a:t>
            </a:r>
          </a:p>
          <a:p>
            <a:r>
              <a:rPr lang="en-US" dirty="0"/>
              <a:t>18  Anderson</a:t>
            </a:r>
            <a:r>
              <a:rPr lang="en-US" dirty="0" smtClean="0"/>
              <a:t> </a:t>
            </a:r>
            <a:r>
              <a:rPr lang="en-US" dirty="0"/>
              <a:t>GU</a:t>
            </a:r>
            <a:r>
              <a:rPr lang="en-US" dirty="0" smtClean="0"/>
              <a:t> </a:t>
            </a:r>
            <a:r>
              <a:rPr lang="en-US" dirty="0"/>
              <a:t>ASTF Facility Addition</a:t>
            </a:r>
            <a:r>
              <a:rPr lang="en-US" dirty="0" smtClean="0"/>
              <a:t> </a:t>
            </a:r>
          </a:p>
          <a:p>
            <a:r>
              <a:rPr lang="en-US" dirty="0"/>
              <a:t>19  Maxwell</a:t>
            </a:r>
            <a:r>
              <a:rPr lang="en-US" dirty="0" smtClean="0"/>
              <a:t> </a:t>
            </a:r>
            <a:r>
              <a:rPr lang="en-US" dirty="0"/>
              <a:t>AL</a:t>
            </a:r>
            <a:r>
              <a:rPr lang="en-US" dirty="0" smtClean="0"/>
              <a:t> </a:t>
            </a:r>
            <a:r>
              <a:rPr lang="en-US" dirty="0"/>
              <a:t>Aircraft Parking Ramp</a:t>
            </a:r>
            <a:r>
              <a:rPr lang="en-US" dirty="0" smtClean="0"/>
              <a:t> </a:t>
            </a:r>
          </a:p>
          <a:p>
            <a:r>
              <a:rPr lang="en-US" dirty="0"/>
              <a:t>20  Pittsburgh</a:t>
            </a:r>
            <a:r>
              <a:rPr lang="en-US" dirty="0" smtClean="0"/>
              <a:t> </a:t>
            </a:r>
            <a:r>
              <a:rPr lang="en-US" dirty="0"/>
              <a:t>PA</a:t>
            </a:r>
            <a:r>
              <a:rPr lang="en-US" dirty="0" smtClean="0"/>
              <a:t> </a:t>
            </a:r>
            <a:r>
              <a:rPr lang="en-US" dirty="0"/>
              <a:t>Wing Headquarters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ECD823F-BDB9-4F60-9663-FC4FA79AF78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430338" y="180975"/>
            <a:ext cx="4267200" cy="3201988"/>
          </a:xfrm>
          <a:ln/>
        </p:spPr>
      </p:sp>
      <p:sp>
        <p:nvSpPr>
          <p:cNvPr id="18435" name="Notes Placeholder 2"/>
          <p:cNvSpPr>
            <a:spLocks noGrp="1"/>
          </p:cNvSpPr>
          <p:nvPr>
            <p:ph type="body" idx="1"/>
          </p:nvPr>
        </p:nvSpPr>
        <p:spPr>
          <a:xfrm>
            <a:off x="149044" y="3515544"/>
            <a:ext cx="6429374" cy="3215045"/>
          </a:xfrm>
          <a:noFill/>
          <a:ln/>
        </p:spPr>
        <p:txBody>
          <a:bodyPr>
            <a:normAutofit fontScale="85000" lnSpcReduction="20000"/>
          </a:bodyPr>
          <a:lstStyle/>
          <a:p>
            <a:pPr>
              <a:defRPr/>
            </a:pPr>
            <a:r>
              <a:rPr lang="en-US" b="1" dirty="0" smtClean="0"/>
              <a:t>OPR: A7PM</a:t>
            </a:r>
          </a:p>
          <a:p>
            <a:pPr>
              <a:defRPr/>
            </a:pPr>
            <a:r>
              <a:rPr lang="en-US" b="1" dirty="0" smtClean="0"/>
              <a:t>OCR: A7PP</a:t>
            </a:r>
          </a:p>
          <a:p>
            <a:pPr>
              <a:defRPr/>
            </a:pPr>
            <a:r>
              <a:rPr lang="en-US" b="1" dirty="0" smtClean="0"/>
              <a:t>Updated18 Mar 15</a:t>
            </a:r>
            <a:r>
              <a:rPr lang="en-US" dirty="0" smtClean="0"/>
              <a:t>:  Changed R&amp;M</a:t>
            </a:r>
            <a:r>
              <a:rPr lang="en-US" baseline="0" dirty="0" smtClean="0"/>
              <a:t> PB/POM from $20M/</a:t>
            </a:r>
            <a:r>
              <a:rPr lang="en-US" baseline="0" dirty="0" err="1" smtClean="0"/>
              <a:t>yr</a:t>
            </a:r>
            <a:r>
              <a:rPr lang="en-US" baseline="0" dirty="0" smtClean="0"/>
              <a:t> to $40M/yr.  Changed FOCUS validated backlog from $1.36B to $1B due to removing</a:t>
            </a:r>
            <a:r>
              <a:rPr lang="en-US" dirty="0" smtClean="0"/>
              <a:t> “new footprint” lodging from backlog as 2014 lodging policy is to freeze the footprint</a:t>
            </a:r>
            <a:r>
              <a:rPr lang="en-US" baseline="0" dirty="0" smtClean="0"/>
              <a:t>.</a:t>
            </a:r>
            <a:endParaRPr lang="en-US" dirty="0" smtClean="0"/>
          </a:p>
          <a:p>
            <a:pPr>
              <a:defRPr/>
            </a:pPr>
            <a:endParaRPr lang="en-US" dirty="0" smtClean="0"/>
          </a:p>
          <a:p>
            <a:pPr>
              <a:defRPr/>
            </a:pPr>
            <a:r>
              <a:rPr lang="en-US" dirty="0" smtClean="0"/>
              <a:t>This is a great news story that offsets the stress in the MILCON program.  As you  can see from the graph, the last four years AFRC has made significant investments in facilities.  In light of that, we plan to prepare $200M of requirements to be ready to execute as funding becomes available.  What you also see, however, is that the FSRM program has been a year of execution bill as shown by the small light green bars representing the PBs and blue bars</a:t>
            </a:r>
            <a:r>
              <a:rPr lang="en-US" baseline="0" dirty="0" smtClean="0"/>
              <a:t> the POM</a:t>
            </a:r>
            <a:r>
              <a:rPr lang="en-US" dirty="0" smtClean="0"/>
              <a:t>.  We’ve invested nearly $900M( actually $875.4) in the last five years,  and that seems like a lot of money, but that funding needs to make buildings last 50-70 years or more.</a:t>
            </a:r>
          </a:p>
          <a:p>
            <a:pPr marL="0" indent="0">
              <a:buNone/>
              <a:defRPr/>
            </a:pPr>
            <a:endParaRPr lang="en-US" dirty="0" smtClean="0"/>
          </a:p>
          <a:p>
            <a:r>
              <a:rPr lang="en-US" b="1" u="sng" dirty="0"/>
              <a:t>FSRM O&amp;M </a:t>
            </a:r>
            <a:r>
              <a:rPr lang="en-US" b="1" u="sng" dirty="0" smtClean="0"/>
              <a:t>Historical Submissions, Execution, and % Sustainment</a:t>
            </a:r>
            <a:endParaRPr lang="en-US" b="1" u="sng" dirty="0"/>
          </a:p>
          <a:p>
            <a:pPr marL="167970" indent="-167970">
              <a:defRPr/>
            </a:pPr>
            <a:r>
              <a:rPr lang="en-US" dirty="0" smtClean="0"/>
              <a:t>For </a:t>
            </a:r>
            <a:r>
              <a:rPr lang="en-US" dirty="0"/>
              <a:t>FY11 wings submitted 334 projects worth $305M</a:t>
            </a:r>
          </a:p>
          <a:p>
            <a:pPr marL="167970" indent="-167970">
              <a:defRPr/>
            </a:pPr>
            <a:r>
              <a:rPr lang="en-US" dirty="0" smtClean="0"/>
              <a:t>For </a:t>
            </a:r>
            <a:r>
              <a:rPr lang="en-US" dirty="0"/>
              <a:t>FY12 wings submitted 554 projects worth $354M</a:t>
            </a:r>
          </a:p>
          <a:p>
            <a:pPr marL="167970" indent="-167970">
              <a:defRPr/>
            </a:pPr>
            <a:r>
              <a:rPr lang="en-US" dirty="0"/>
              <a:t>For FY13 wings submitted 467 projects worth $272M</a:t>
            </a:r>
          </a:p>
          <a:p>
            <a:pPr marL="167970" indent="-167970">
              <a:defRPr/>
            </a:pPr>
            <a:r>
              <a:rPr lang="en-US" dirty="0"/>
              <a:t>For FY14 wings submitted 491 projects worth $342M</a:t>
            </a:r>
          </a:p>
          <a:p>
            <a:pPr marL="167970" indent="-167970">
              <a:defRPr/>
            </a:pPr>
            <a:r>
              <a:rPr lang="en-US" dirty="0"/>
              <a:t>In FY15 wings submitted 439 projects worth $301M</a:t>
            </a:r>
          </a:p>
          <a:p>
            <a:pPr>
              <a:defRPr/>
            </a:pPr>
            <a:r>
              <a:rPr lang="en-US" dirty="0"/>
              <a:t>5-yr </a:t>
            </a:r>
            <a:r>
              <a:rPr lang="en-US" dirty="0" err="1"/>
              <a:t>avg</a:t>
            </a:r>
            <a:r>
              <a:rPr lang="en-US" dirty="0"/>
              <a:t>: </a:t>
            </a:r>
            <a:r>
              <a:rPr lang="en-US" dirty="0" smtClean="0"/>
              <a:t>wings submit 457 </a:t>
            </a:r>
            <a:r>
              <a:rPr lang="en-US" dirty="0" err="1" smtClean="0"/>
              <a:t>projs</a:t>
            </a:r>
            <a:r>
              <a:rPr lang="en-US" dirty="0" smtClean="0"/>
              <a:t>/</a:t>
            </a:r>
            <a:r>
              <a:rPr lang="en-US" dirty="0" err="1" smtClean="0"/>
              <a:t>yr</a:t>
            </a:r>
            <a:r>
              <a:rPr lang="en-US" dirty="0" smtClean="0"/>
              <a:t> worth $315M ranging from </a:t>
            </a:r>
            <a:r>
              <a:rPr lang="en-US" dirty="0"/>
              <a:t>$5K to $</a:t>
            </a:r>
            <a:r>
              <a:rPr lang="en-US" dirty="0" smtClean="0"/>
              <a:t>15M  </a:t>
            </a:r>
          </a:p>
        </p:txBody>
      </p:sp>
      <p:sp>
        <p:nvSpPr>
          <p:cNvPr id="4" name="Slide Number Placeholder 3"/>
          <p:cNvSpPr>
            <a:spLocks noGrp="1"/>
          </p:cNvSpPr>
          <p:nvPr>
            <p:ph type="sldNum" sz="quarter" idx="5"/>
          </p:nvPr>
        </p:nvSpPr>
        <p:spPr/>
        <p:txBody>
          <a:bodyPr/>
          <a:lstStyle/>
          <a:p>
            <a:pPr>
              <a:defRPr/>
            </a:pPr>
            <a:fld id="{2A781CC7-6F4C-495B-BDE7-133363792CDC}" type="slidenum">
              <a:rPr lang="en-US" smtClean="0"/>
              <a:pPr>
                <a:defRPr/>
              </a:pPr>
              <a:t>13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13479026"/>
              </p:ext>
            </p:extLst>
          </p:nvPr>
        </p:nvGraphicFramePr>
        <p:xfrm>
          <a:off x="422275" y="6724652"/>
          <a:ext cx="4106863" cy="1520825"/>
        </p:xfrm>
        <a:graphic>
          <a:graphicData uri="http://schemas.openxmlformats.org/presentationml/2006/ole">
            <mc:AlternateContent xmlns:mc="http://schemas.openxmlformats.org/markup-compatibility/2006">
              <mc:Choice xmlns:v="urn:schemas-microsoft-com:vml" Requires="v">
                <p:oleObj spid="_x0000_s142346" name="Worksheet" r:id="rId5" imgW="4181568" imgH="1543166" progId="Excel.Sheet.8">
                  <p:embed/>
                </p:oleObj>
              </mc:Choice>
              <mc:Fallback>
                <p:oleObj name="Worksheet" r:id="rId5" imgW="4181568" imgH="1543166" progId="Excel.Sheet.8">
                  <p:embed/>
                  <p:pic>
                    <p:nvPicPr>
                      <p:cNvPr id="0" name=""/>
                      <p:cNvPicPr>
                        <a:picLocks noChangeAspect="1" noChangeArrowheads="1"/>
                      </p:cNvPicPr>
                      <p:nvPr/>
                    </p:nvPicPr>
                    <p:blipFill>
                      <a:blip r:embed="rId6"/>
                      <a:srcRect/>
                      <a:stretch>
                        <a:fillRect/>
                      </a:stretch>
                    </p:blipFill>
                    <p:spPr bwMode="auto">
                      <a:xfrm>
                        <a:off x="422275" y="6724652"/>
                        <a:ext cx="4106863" cy="152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6033041"/>
              </p:ext>
            </p:extLst>
          </p:nvPr>
        </p:nvGraphicFramePr>
        <p:xfrm>
          <a:off x="5247365" y="6730134"/>
          <a:ext cx="1080475" cy="2242338"/>
        </p:xfrm>
        <a:graphic>
          <a:graphicData uri="http://schemas.openxmlformats.org/presentationml/2006/ole">
            <mc:AlternateContent xmlns:mc="http://schemas.openxmlformats.org/markup-compatibility/2006">
              <mc:Choice xmlns:v="urn:schemas-microsoft-com:vml" Requires="v">
                <p:oleObj spid="_x0000_s142347" name="Worksheet" r:id="rId8" imgW="1150674" imgH="2354580" progId="Excel.Sheet.8">
                  <p:embed/>
                </p:oleObj>
              </mc:Choice>
              <mc:Fallback>
                <p:oleObj name="Worksheet" r:id="rId8" imgW="1150674" imgH="2354580" progId="Excel.Sheet.8">
                  <p:embed/>
                  <p:pic>
                    <p:nvPicPr>
                      <p:cNvPr id="0" name=""/>
                      <p:cNvPicPr>
                        <a:picLocks noChangeAspect="1" noChangeArrowheads="1"/>
                      </p:cNvPicPr>
                      <p:nvPr/>
                    </p:nvPicPr>
                    <p:blipFill>
                      <a:blip r:embed="rId9"/>
                      <a:srcRect/>
                      <a:stretch>
                        <a:fillRect/>
                      </a:stretch>
                    </p:blipFill>
                    <p:spPr bwMode="auto">
                      <a:xfrm>
                        <a:off x="5247365" y="6730134"/>
                        <a:ext cx="1080475" cy="224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617663" y="0"/>
            <a:ext cx="4141787" cy="3108325"/>
          </a:xfrm>
          <a:ln/>
        </p:spPr>
      </p:sp>
      <p:sp>
        <p:nvSpPr>
          <p:cNvPr id="151555" name="Notes Placeholder 6"/>
          <p:cNvSpPr>
            <a:spLocks noGrp="1"/>
          </p:cNvSpPr>
          <p:nvPr>
            <p:ph type="body" sz="quarter" idx="10"/>
          </p:nvPr>
        </p:nvSpPr>
        <p:spPr>
          <a:xfrm>
            <a:off x="0" y="3165115"/>
            <a:ext cx="6858000" cy="5897863"/>
          </a:xfrm>
          <a:noFill/>
          <a:ln/>
        </p:spPr>
        <p:txBody>
          <a:bodyPr>
            <a:noAutofit/>
          </a:bodyPr>
          <a:lstStyle/>
          <a:p>
            <a:pPr eaLnBrk="1" hangingPunct="1">
              <a:spcBef>
                <a:spcPct val="0"/>
              </a:spcBef>
            </a:pPr>
            <a:r>
              <a:rPr lang="en-US" sz="1100" b="1" dirty="0">
                <a:cs typeface="Arial" panose="020B0604020202020204" pitchFamily="34" charset="0"/>
              </a:rPr>
              <a:t>OPR: </a:t>
            </a:r>
            <a:r>
              <a:rPr lang="en-US" sz="1100" b="1" dirty="0" smtClean="0">
                <a:cs typeface="Arial" panose="020B0604020202020204" pitchFamily="34" charset="0"/>
              </a:rPr>
              <a:t>A7PD </a:t>
            </a:r>
          </a:p>
          <a:p>
            <a:pPr eaLnBrk="1" hangingPunct="1">
              <a:spcBef>
                <a:spcPct val="0"/>
              </a:spcBef>
            </a:pPr>
            <a:r>
              <a:rPr lang="en-US" sz="1100" dirty="0" smtClean="0">
                <a:solidFill>
                  <a:srgbClr val="FF0000"/>
                </a:solidFill>
                <a:cs typeface="Arial" panose="020B0604020202020204" pitchFamily="34" charset="0"/>
              </a:rPr>
              <a:t>as </a:t>
            </a:r>
            <a:r>
              <a:rPr lang="en-US" sz="1100" dirty="0">
                <a:solidFill>
                  <a:srgbClr val="FF0000"/>
                </a:solidFill>
                <a:cs typeface="Arial" panose="020B0604020202020204" pitchFamily="34" charset="0"/>
              </a:rPr>
              <a:t>of 9 Oct 14</a:t>
            </a:r>
          </a:p>
          <a:p>
            <a:pPr eaLnBrk="1" hangingPunct="1">
              <a:spcBef>
                <a:spcPct val="0"/>
              </a:spcBef>
            </a:pPr>
            <a:endParaRPr lang="en-US" sz="1100" u="sng" dirty="0">
              <a:cs typeface="Arial" panose="020B0604020202020204" pitchFamily="34" charset="0"/>
            </a:endParaRPr>
          </a:p>
          <a:p>
            <a:pPr eaLnBrk="1" hangingPunct="1">
              <a:spcBef>
                <a:spcPct val="0"/>
              </a:spcBef>
            </a:pPr>
            <a:r>
              <a:rPr lang="en-US" sz="1100" u="sng" dirty="0">
                <a:cs typeface="Arial" panose="020B0604020202020204" pitchFamily="34" charset="0"/>
              </a:rPr>
              <a:t>Historical </a:t>
            </a:r>
            <a:r>
              <a:rPr lang="en-US" sz="1100" u="sng" dirty="0" err="1">
                <a:cs typeface="Arial" panose="020B0604020202020204" pitchFamily="34" charset="0"/>
              </a:rPr>
              <a:t>Obs</a:t>
            </a:r>
            <a:r>
              <a:rPr lang="en-US" sz="1100" dirty="0">
                <a:cs typeface="Arial" panose="020B0604020202020204" pitchFamily="34" charset="0"/>
              </a:rPr>
              <a:t>: </a:t>
            </a:r>
          </a:p>
          <a:p>
            <a:pPr eaLnBrk="1" hangingPunct="1">
              <a:spcBef>
                <a:spcPct val="0"/>
              </a:spcBef>
            </a:pPr>
            <a:r>
              <a:rPr lang="en-US" sz="1100" dirty="0"/>
              <a:t>This chart shows the past three year’s of funding distribution throughout a “typical” year.  Although hard to predict when funds will become available it is clear the majority of funding always comes in the last quarter.  This is due to programs unable to execute funding for various reasons are migrated into FSRM to fund critical command facility project requirements serving every functional field and capability.  Last year was a great year as FM was able to push funds early in the year that enabled year round execution, spreading workload on CE, comptrollers, and contracting.  For FY15, as in past years, we’ll team with FM to navigate through CRA to appropriation.</a:t>
            </a:r>
          </a:p>
          <a:p>
            <a:pPr eaLnBrk="1" hangingPunct="1">
              <a:spcBef>
                <a:spcPct val="0"/>
              </a:spcBef>
            </a:pPr>
            <a:endParaRPr lang="en-US" sz="1100" dirty="0"/>
          </a:p>
          <a:p>
            <a:pPr eaLnBrk="1" hangingPunct="1">
              <a:spcBef>
                <a:spcPct val="0"/>
              </a:spcBef>
            </a:pPr>
            <a:r>
              <a:rPr lang="en-US" sz="1100" u="sng" dirty="0"/>
              <a:t>Host Vs Tenant Funding</a:t>
            </a:r>
          </a:p>
          <a:p>
            <a:pPr eaLnBrk="1" hangingPunct="1">
              <a:spcBef>
                <a:spcPct val="0"/>
              </a:spcBef>
            </a:pPr>
            <a:r>
              <a:rPr lang="en-US" sz="1100" dirty="0"/>
              <a:t>Our Host </a:t>
            </a:r>
            <a:r>
              <a:rPr lang="en-US" sz="1100" dirty="0" err="1"/>
              <a:t>vs</a:t>
            </a:r>
            <a:r>
              <a:rPr lang="en-US" sz="1100" dirty="0"/>
              <a:t> Tenant unit funding profiles shown here indicate a trend in more funding shifting to our tenant units to address previously </a:t>
            </a:r>
            <a:r>
              <a:rPr lang="en-US" sz="1100" dirty="0" err="1"/>
              <a:t>unhighlighted</a:t>
            </a:r>
            <a:r>
              <a:rPr lang="en-US" sz="1100" dirty="0"/>
              <a:t> facility requirements now identified by our FOCUS team visits and TFI requirements.  This ensures all our people are being taken care of and their missions maximized to increase AFRC Force Readiness across the board.  We are seeing this leveling out at about a 60/40 split, host to tenant, vice a 70/30 split for PRV primarily due to TFI and FOCUS.</a:t>
            </a:r>
          </a:p>
          <a:p>
            <a:pPr eaLnBrk="1" hangingPunct="1">
              <a:lnSpc>
                <a:spcPct val="150000"/>
              </a:lnSpc>
              <a:spcBef>
                <a:spcPct val="0"/>
              </a:spcBef>
            </a:pPr>
            <a:endParaRPr lang="en-US" sz="1100" dirty="0"/>
          </a:p>
          <a:p>
            <a:pPr eaLnBrk="1" hangingPunct="1">
              <a:lnSpc>
                <a:spcPct val="150000"/>
              </a:lnSpc>
              <a:spcBef>
                <a:spcPct val="0"/>
              </a:spcBef>
            </a:pPr>
            <a:endParaRPr lang="en-US" sz="1100" dirty="0"/>
          </a:p>
          <a:p>
            <a:pPr eaLnBrk="1" hangingPunct="1">
              <a:lnSpc>
                <a:spcPct val="150000"/>
              </a:lnSpc>
              <a:spcBef>
                <a:spcPct val="0"/>
              </a:spcBef>
            </a:pPr>
            <a:endParaRPr lang="en-US" sz="1100" dirty="0"/>
          </a:p>
          <a:p>
            <a:pPr eaLnBrk="1" hangingPunct="1">
              <a:lnSpc>
                <a:spcPct val="150000"/>
              </a:lnSpc>
              <a:spcBef>
                <a:spcPct val="0"/>
              </a:spcBef>
            </a:pPr>
            <a:endParaRPr lang="en-US" sz="1100" dirty="0"/>
          </a:p>
          <a:p>
            <a:pPr marL="0" indent="0" eaLnBrk="1" hangingPunct="1">
              <a:lnSpc>
                <a:spcPct val="150000"/>
              </a:lnSpc>
              <a:spcBef>
                <a:spcPct val="0"/>
              </a:spcBef>
              <a:buNone/>
            </a:pPr>
            <a:endParaRPr lang="en-US" sz="1100" dirty="0"/>
          </a:p>
          <a:p>
            <a:pPr eaLnBrk="1" hangingPunct="1">
              <a:lnSpc>
                <a:spcPct val="150000"/>
              </a:lnSpc>
              <a:spcBef>
                <a:spcPct val="0"/>
              </a:spcBef>
            </a:pPr>
            <a:r>
              <a:rPr lang="en-US" sz="1100" dirty="0"/>
              <a:t>Funding by </a:t>
            </a:r>
            <a:r>
              <a:rPr lang="en-US" sz="1100" dirty="0">
                <a:cs typeface="Arial" panose="020B0604020202020204" pitchFamily="34" charset="0"/>
              </a:rPr>
              <a:t>Category: This profile is very typical to FY facility investment</a:t>
            </a:r>
          </a:p>
          <a:p>
            <a:r>
              <a:rPr lang="en-US" sz="1100" dirty="0">
                <a:cs typeface="Arial" panose="020B0604020202020204" pitchFamily="34" charset="0"/>
              </a:rPr>
              <a:t>Energy Projects: continue to grow our energy program to help meet mandated energy reduction goals.  </a:t>
            </a:r>
          </a:p>
          <a:p>
            <a:r>
              <a:rPr lang="en-US" sz="1100" dirty="0">
                <a:cs typeface="Arial" panose="020B0604020202020204" pitchFamily="34" charset="0"/>
              </a:rPr>
              <a:t>Quality of Life: gyms, dining facilities, community centers.</a:t>
            </a:r>
          </a:p>
          <a:p>
            <a:r>
              <a:rPr lang="en-US" sz="1100" dirty="0">
                <a:cs typeface="Arial" panose="020B0604020202020204" pitchFamily="34" charset="0"/>
              </a:rPr>
              <a:t>Mission support:  TFIs, facility renovations, AT/FP requirements</a:t>
            </a:r>
          </a:p>
          <a:p>
            <a:r>
              <a:rPr lang="en-US" sz="1100" dirty="0">
                <a:cs typeface="Arial" panose="020B0604020202020204" pitchFamily="34" charset="0"/>
              </a:rPr>
              <a:t>Design:  building the program for FY15 execution</a:t>
            </a:r>
          </a:p>
          <a:p>
            <a:r>
              <a:rPr lang="en-US" sz="1100" dirty="0">
                <a:cs typeface="Arial" panose="020B0604020202020204" pitchFamily="34" charset="0"/>
              </a:rPr>
              <a:t>Demo: continuing to push for footprint reduction and save funding by demolishing energy hogs, reduced sustainment</a:t>
            </a:r>
          </a:p>
        </p:txBody>
      </p:sp>
      <p:graphicFrame>
        <p:nvGraphicFramePr>
          <p:cNvPr id="2" name="Object 1"/>
          <p:cNvGraphicFramePr>
            <a:graphicFrameLocks noChangeAspect="1"/>
          </p:cNvGraphicFramePr>
          <p:nvPr>
            <p:extLst>
              <p:ext uri="{D42A27DB-BD31-4B8C-83A1-F6EECF244321}">
                <p14:modId xmlns:p14="http://schemas.microsoft.com/office/powerpoint/2010/main" val="3074898837"/>
              </p:ext>
            </p:extLst>
          </p:nvPr>
        </p:nvGraphicFramePr>
        <p:xfrm>
          <a:off x="1059854" y="6242098"/>
          <a:ext cx="2984098" cy="905979"/>
        </p:xfrm>
        <a:graphic>
          <a:graphicData uri="http://schemas.openxmlformats.org/presentationml/2006/ole">
            <mc:AlternateContent xmlns:mc="http://schemas.openxmlformats.org/markup-compatibility/2006">
              <mc:Choice xmlns:v="urn:schemas-microsoft-com:vml" Requires="v">
                <p:oleObj spid="_x0000_s144389" name="Worksheet" r:id="rId5" imgW="3055566" imgH="921948" progId="Excel.Sheet.8">
                  <p:embed/>
                </p:oleObj>
              </mc:Choice>
              <mc:Fallback>
                <p:oleObj name="Worksheet" r:id="rId5" imgW="3055566" imgH="921948" progId="Excel.Sheet.8">
                  <p:embed/>
                  <p:pic>
                    <p:nvPicPr>
                      <p:cNvPr id="0" name=""/>
                      <p:cNvPicPr/>
                      <p:nvPr/>
                    </p:nvPicPr>
                    <p:blipFill>
                      <a:blip r:embed="rId6"/>
                      <a:stretch>
                        <a:fillRect/>
                      </a:stretch>
                    </p:blipFill>
                    <p:spPr>
                      <a:xfrm>
                        <a:off x="1059854" y="6242098"/>
                        <a:ext cx="2984098" cy="905979"/>
                      </a:xfrm>
                      <a:prstGeom prst="rect">
                        <a:avLst/>
                      </a:prstGeom>
                    </p:spPr>
                  </p:pic>
                </p:oleObj>
              </mc:Fallback>
            </mc:AlternateContent>
          </a:graphicData>
        </a:graphic>
      </p:graphicFrame>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r>
              <a:rPr lang="en-US" dirty="0" smtClean="0"/>
              <a:t>Slide POC: A7K</a:t>
            </a:r>
          </a:p>
          <a:p>
            <a:r>
              <a:rPr lang="en-US" dirty="0" smtClean="0"/>
              <a:t>Updated: 11 Jun 13.  No change except POC from A7PM to A7K</a:t>
            </a:r>
          </a:p>
          <a:p>
            <a:endParaRPr lang="en-US" dirty="0" smtClean="0"/>
          </a:p>
          <a:p>
            <a:r>
              <a:rPr lang="en-US" dirty="0" smtClean="0"/>
              <a:t>All requirements subject to public notice  that exceed $25K are advertised in </a:t>
            </a:r>
            <a:r>
              <a:rPr lang="en-US" dirty="0" err="1" smtClean="0"/>
              <a:t>FedBizOpps</a:t>
            </a:r>
            <a:r>
              <a:rPr lang="en-US" dirty="0" smtClean="0"/>
              <a:t> or GSA </a:t>
            </a:r>
            <a:r>
              <a:rPr lang="en-US" dirty="0" err="1" smtClean="0"/>
              <a:t>Ebuy</a:t>
            </a:r>
            <a:r>
              <a:rPr lang="en-US" dirty="0" smtClean="0"/>
              <a:t>. This includes supplies, services, and construction. </a:t>
            </a:r>
          </a:p>
          <a:p>
            <a:pPr marL="115278" lvl="1" indent="-115278">
              <a:spcBef>
                <a:spcPts val="0"/>
              </a:spcBef>
              <a:buClr>
                <a:srgbClr val="151C77"/>
              </a:buClr>
              <a:buSzPct val="80000"/>
              <a:defRPr/>
            </a:pPr>
            <a:r>
              <a:rPr lang="en-US" dirty="0"/>
              <a:t>Other Links</a:t>
            </a:r>
          </a:p>
          <a:p>
            <a:pPr marL="224325" lvl="3" indent="-115278">
              <a:spcBef>
                <a:spcPts val="0"/>
              </a:spcBef>
              <a:buClr>
                <a:srgbClr val="151C77"/>
              </a:buClr>
              <a:buSzPct val="80000"/>
              <a:defRPr/>
            </a:pPr>
            <a:r>
              <a:rPr lang="en-US" dirty="0"/>
              <a:t>AFCEC</a:t>
            </a:r>
          </a:p>
          <a:p>
            <a:pPr marL="224325" lvl="3" indent="-115278">
              <a:spcBef>
                <a:spcPts val="0"/>
              </a:spcBef>
              <a:buClr>
                <a:srgbClr val="151C77"/>
              </a:buClr>
              <a:buSzPct val="80000"/>
              <a:defRPr/>
            </a:pPr>
            <a:r>
              <a:rPr lang="en-US" dirty="0"/>
              <a:t>HQ AFRC/A7</a:t>
            </a:r>
          </a:p>
          <a:p>
            <a:pPr marL="224325" lvl="3" indent="-115278">
              <a:spcBef>
                <a:spcPts val="0"/>
              </a:spcBef>
              <a:buClr>
                <a:srgbClr val="151C77"/>
              </a:buClr>
              <a:buSzPct val="80000"/>
              <a:defRPr/>
            </a:pPr>
            <a:r>
              <a:rPr lang="en-US" dirty="0"/>
              <a:t>SAME National</a:t>
            </a:r>
          </a:p>
          <a:p>
            <a:pPr marL="224325" lvl="3" indent="-115278">
              <a:spcBef>
                <a:spcPts val="0"/>
              </a:spcBef>
              <a:buClr>
                <a:srgbClr val="151C77"/>
              </a:buClr>
              <a:buSzPct val="80000"/>
              <a:defRPr/>
            </a:pPr>
            <a:r>
              <a:rPr lang="en-US" dirty="0"/>
              <a:t>SAME Robins Post</a:t>
            </a:r>
          </a:p>
          <a:p>
            <a:pPr marL="115278" lvl="1" indent="-115278">
              <a:spcBef>
                <a:spcPts val="0"/>
              </a:spcBef>
              <a:buClr>
                <a:srgbClr val="151C77"/>
              </a:buClr>
              <a:buSzPct val="80000"/>
              <a:defRPr/>
            </a:pPr>
            <a:r>
              <a:rPr lang="en-US" dirty="0"/>
              <a:t>Events coming</a:t>
            </a:r>
          </a:p>
          <a:p>
            <a:pPr marL="224325" lvl="3" indent="-115278">
              <a:spcBef>
                <a:spcPts val="0"/>
              </a:spcBef>
              <a:buClr>
                <a:srgbClr val="151C77"/>
              </a:buClr>
              <a:buSzPct val="80000"/>
              <a:defRPr/>
            </a:pPr>
            <a:r>
              <a:rPr lang="en-US" dirty="0"/>
              <a:t>2014 SAME SE Regional JETS, 24-26 Jun, Savanna</a:t>
            </a:r>
          </a:p>
          <a:p>
            <a:pPr marL="224325" lvl="3" indent="-115278">
              <a:spcBef>
                <a:spcPts val="0"/>
              </a:spcBef>
              <a:buClr>
                <a:srgbClr val="151C77"/>
              </a:buClr>
              <a:buSzPct val="80000"/>
              <a:defRPr/>
            </a:pPr>
            <a:r>
              <a:rPr lang="en-US" dirty="0"/>
              <a:t>SAME/DBIA Fed </a:t>
            </a:r>
            <a:r>
              <a:rPr lang="en-US" dirty="0" err="1"/>
              <a:t>Proj</a:t>
            </a:r>
            <a:r>
              <a:rPr lang="en-US" dirty="0"/>
              <a:t> Delivery Symposium - August 19-21, DC</a:t>
            </a:r>
          </a:p>
          <a:p>
            <a:pPr marL="224325" lvl="3" indent="-115278">
              <a:spcBef>
                <a:spcPts val="0"/>
              </a:spcBef>
              <a:buClr>
                <a:srgbClr val="151C77"/>
              </a:buClr>
              <a:buSzPct val="80000"/>
              <a:defRPr/>
            </a:pPr>
            <a:r>
              <a:rPr lang="en-US" dirty="0"/>
              <a:t>DBIA Conference &amp; Expo October 6-8, Dallas</a:t>
            </a:r>
          </a:p>
          <a:p>
            <a:pPr marL="224325" lvl="3" indent="-115278">
              <a:spcBef>
                <a:spcPts val="0"/>
              </a:spcBef>
              <a:buClr>
                <a:srgbClr val="151C77"/>
              </a:buClr>
              <a:buSzPct val="80000"/>
              <a:defRPr/>
            </a:pPr>
            <a:r>
              <a:rPr lang="en-US" dirty="0"/>
              <a:t>SAME Small Business Conference December 9-11, Kansas </a:t>
            </a:r>
            <a:r>
              <a:rPr lang="en-US" dirty="0" smtClean="0"/>
              <a:t>City</a:t>
            </a:r>
            <a:endParaRPr lang="en-US" dirty="0"/>
          </a:p>
        </p:txBody>
      </p:sp>
      <p:sp>
        <p:nvSpPr>
          <p:cNvPr id="4" name="Slide Number Placeholder 3"/>
          <p:cNvSpPr>
            <a:spLocks noGrp="1"/>
          </p:cNvSpPr>
          <p:nvPr>
            <p:ph type="sldNum" sz="quarter" idx="5"/>
          </p:nvPr>
        </p:nvSpPr>
        <p:spPr/>
        <p:txBody>
          <a:bodyPr/>
          <a:lstStyle/>
          <a:p>
            <a:pPr>
              <a:defRPr/>
            </a:pPr>
            <a:fld id="{5797395D-9A95-44D5-A412-DC39A162E12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Slide POC: A7P</a:t>
            </a:r>
          </a:p>
          <a:p>
            <a:r>
              <a:rPr lang="en-US" dirty="0" smtClean="0"/>
              <a:t>Updated: 26 May 13 (no</a:t>
            </a:r>
            <a:r>
              <a:rPr lang="en-US" baseline="0" dirty="0" smtClean="0"/>
              <a:t> changes)</a:t>
            </a:r>
            <a:endParaRPr lang="en-US" dirty="0"/>
          </a:p>
        </p:txBody>
      </p:sp>
      <p:sp>
        <p:nvSpPr>
          <p:cNvPr id="4" name="Slide Number Placeholder 3"/>
          <p:cNvSpPr>
            <a:spLocks noGrp="1"/>
          </p:cNvSpPr>
          <p:nvPr>
            <p:ph type="sldNum" sz="quarter" idx="10"/>
          </p:nvPr>
        </p:nvSpPr>
        <p:spPr/>
        <p:txBody>
          <a:bodyPr/>
          <a:lstStyle/>
          <a:p>
            <a:pPr>
              <a:defRPr/>
            </a:pPr>
            <a:fld id="{6ECD823F-BDB9-4F60-9663-FC4FA79AF78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733425"/>
            <a:ext cx="4568825" cy="3427413"/>
          </a:xfrm>
        </p:spPr>
      </p:sp>
      <p:sp>
        <p:nvSpPr>
          <p:cNvPr id="3" name="Notes Placeholder 2"/>
          <p:cNvSpPr>
            <a:spLocks noGrp="1"/>
          </p:cNvSpPr>
          <p:nvPr>
            <p:ph type="body" idx="1"/>
          </p:nvPr>
        </p:nvSpPr>
        <p:spPr>
          <a:xfrm>
            <a:off x="381001" y="4213186"/>
            <a:ext cx="6172200" cy="4849791"/>
          </a:xfrm>
        </p:spPr>
        <p:txBody>
          <a:bodyPr>
            <a:normAutofit fontScale="92500" lnSpcReduction="10000"/>
          </a:bodyPr>
          <a:lstStyle/>
          <a:p>
            <a:pPr marL="0" indent="-121966">
              <a:spcBef>
                <a:spcPts val="296"/>
              </a:spcBef>
              <a:buClr>
                <a:schemeClr val="accent2">
                  <a:lumMod val="75000"/>
                </a:schemeClr>
              </a:buClr>
              <a:buSzPct val="80000"/>
              <a:defRPr/>
            </a:pPr>
            <a:r>
              <a:rPr lang="en-US" sz="1100" b="1" dirty="0"/>
              <a:t>OPR:  </a:t>
            </a:r>
            <a:r>
              <a:rPr lang="en-US" sz="1100" b="1" dirty="0" smtClean="0"/>
              <a:t>A7P</a:t>
            </a:r>
          </a:p>
          <a:p>
            <a:pPr marL="0" indent="-121966">
              <a:spcBef>
                <a:spcPts val="296"/>
              </a:spcBef>
              <a:buClr>
                <a:schemeClr val="accent2">
                  <a:lumMod val="75000"/>
                </a:schemeClr>
              </a:buClr>
              <a:buSzPct val="80000"/>
              <a:defRPr/>
            </a:pPr>
            <a:r>
              <a:rPr lang="en-US" sz="1100" b="1" dirty="0" smtClean="0">
                <a:solidFill>
                  <a:srgbClr val="FF0000"/>
                </a:solidFill>
              </a:rPr>
              <a:t>Updated</a:t>
            </a:r>
            <a:r>
              <a:rPr lang="en-US" sz="1100" b="1" dirty="0" smtClean="0"/>
              <a:t> </a:t>
            </a:r>
            <a:endParaRPr lang="en-US" altLang="en-US" sz="1100" kern="0" dirty="0" smtClean="0">
              <a:cs typeface="Arial" pitchFamily="34" charset="0"/>
            </a:endParaRPr>
          </a:p>
          <a:p>
            <a:pPr marL="225966" lvl="1" indent="-112982">
              <a:spcBef>
                <a:spcPts val="296"/>
              </a:spcBef>
              <a:buClr>
                <a:schemeClr val="accent2">
                  <a:lumMod val="75000"/>
                </a:schemeClr>
              </a:buClr>
              <a:buSzPct val="80000"/>
              <a:defRPr/>
            </a:pPr>
            <a:endParaRPr lang="en-US" altLang="en-US" sz="1100" kern="0" dirty="0">
              <a:cs typeface="Arial" pitchFamily="34" charset="0"/>
            </a:endParaRPr>
          </a:p>
          <a:p>
            <a:pPr marL="225966" lvl="1" indent="-112982">
              <a:spcBef>
                <a:spcPts val="296"/>
              </a:spcBef>
              <a:buClr>
                <a:schemeClr val="accent2">
                  <a:lumMod val="75000"/>
                </a:schemeClr>
              </a:buClr>
              <a:buSzPct val="80000"/>
              <a:defRPr/>
            </a:pPr>
            <a:r>
              <a:rPr lang="en-US" altLang="en-US" sz="1100" kern="0" dirty="0" smtClean="0">
                <a:cs typeface="Arial" pitchFamily="34" charset="0"/>
              </a:rPr>
              <a:t>We </a:t>
            </a:r>
            <a:r>
              <a:rPr lang="en-US" altLang="en-US" sz="1100" kern="0" dirty="0">
                <a:cs typeface="Arial" pitchFamily="34" charset="0"/>
              </a:rPr>
              <a:t>are following DoD direction to downsize HQs &amp; will reduce our planned facility size appropriately, avoiding up to $37M of cost</a:t>
            </a:r>
          </a:p>
          <a:p>
            <a:pPr>
              <a:spcBef>
                <a:spcPts val="296"/>
              </a:spcBef>
              <a:buClr>
                <a:schemeClr val="accent2">
                  <a:lumMod val="75000"/>
                </a:schemeClr>
              </a:buClr>
              <a:buSzPct val="80000"/>
              <a:defRPr/>
            </a:pPr>
            <a:r>
              <a:rPr lang="en-US" sz="1100" kern="0" dirty="0">
                <a:cs typeface="Arial" pitchFamily="34" charset="0"/>
              </a:rPr>
              <a:t>-  “Win-win” for AFMC &amp; AFRC</a:t>
            </a:r>
          </a:p>
          <a:p>
            <a:pPr marL="225966" lvl="1" indent="-112982">
              <a:spcBef>
                <a:spcPts val="296"/>
              </a:spcBef>
              <a:buClr>
                <a:schemeClr val="accent2">
                  <a:lumMod val="75000"/>
                </a:schemeClr>
              </a:buClr>
              <a:buSzPct val="80000"/>
              <a:defRPr/>
            </a:pPr>
            <a:r>
              <a:rPr lang="en-US" sz="1100" kern="0" dirty="0">
                <a:cs typeface="Arial" pitchFamily="34" charset="0"/>
              </a:rPr>
              <a:t>-- Reduces AFMC MILCON $34M for SF &amp; SC consolidation into AFRC vacated facilities</a:t>
            </a:r>
          </a:p>
          <a:p>
            <a:pPr marL="225966" lvl="1" indent="-112982">
              <a:spcBef>
                <a:spcPts val="296"/>
              </a:spcBef>
              <a:buClr>
                <a:schemeClr val="accent2">
                  <a:lumMod val="75000"/>
                </a:schemeClr>
              </a:buClr>
              <a:buSzPct val="80000"/>
              <a:defRPr/>
            </a:pPr>
            <a:r>
              <a:rPr lang="en-US" sz="1100" kern="0" dirty="0">
                <a:cs typeface="Arial" pitchFamily="34" charset="0"/>
              </a:rPr>
              <a:t>-- Consolidate from 9 facilities to 1 was original goal</a:t>
            </a:r>
          </a:p>
          <a:p>
            <a:pPr marL="225966" lvl="1" indent="-112982">
              <a:spcBef>
                <a:spcPts val="296"/>
              </a:spcBef>
              <a:buClr>
                <a:schemeClr val="accent2">
                  <a:lumMod val="75000"/>
                </a:schemeClr>
              </a:buClr>
              <a:buSzPct val="80000"/>
              <a:defRPr/>
            </a:pPr>
            <a:r>
              <a:rPr lang="en-US" sz="1100" kern="0" dirty="0">
                <a:cs typeface="Arial" pitchFamily="34" charset="0"/>
              </a:rPr>
              <a:t>-- 9% facility space reduction “current footprint” to “Program of Record” (all 3 phases) while centralizing programs increased staff 4%</a:t>
            </a:r>
          </a:p>
          <a:p>
            <a:pPr marL="225966" lvl="1" indent="-112982">
              <a:spcBef>
                <a:spcPts val="296"/>
              </a:spcBef>
              <a:buClr>
                <a:schemeClr val="accent2">
                  <a:lumMod val="75000"/>
                </a:schemeClr>
              </a:buClr>
              <a:buSzPct val="80000"/>
              <a:defRPr/>
            </a:pPr>
            <a:r>
              <a:rPr lang="en-US" sz="1100" kern="0" dirty="0">
                <a:cs typeface="Arial" pitchFamily="34" charset="0"/>
              </a:rPr>
              <a:t>-- Program of Record at 343K SF is 17% below GSA standard of 253 GSF/person</a:t>
            </a:r>
          </a:p>
          <a:p>
            <a:pPr marL="225966" lvl="1" indent="-112982">
              <a:spcBef>
                <a:spcPts val="296"/>
              </a:spcBef>
              <a:buClr>
                <a:schemeClr val="accent2">
                  <a:lumMod val="75000"/>
                </a:schemeClr>
              </a:buClr>
              <a:buSzPct val="80000"/>
              <a:defRPr/>
            </a:pPr>
            <a:r>
              <a:rPr lang="en-US" sz="1100" kern="0" dirty="0">
                <a:cs typeface="Arial" pitchFamily="34" charset="0"/>
              </a:rPr>
              <a:t>-- AFMC/AFRC consolidation enables 14 facility, 149K </a:t>
            </a:r>
            <a:r>
              <a:rPr lang="en-US" sz="1100" kern="0" dirty="0" err="1">
                <a:cs typeface="Arial" pitchFamily="34" charset="0"/>
              </a:rPr>
              <a:t>Sq</a:t>
            </a:r>
            <a:r>
              <a:rPr lang="en-US" sz="1100" kern="0" dirty="0">
                <a:cs typeface="Arial" pitchFamily="34" charset="0"/>
              </a:rPr>
              <a:t> Ft demolition &amp; removal of 93K </a:t>
            </a:r>
            <a:r>
              <a:rPr lang="en-US" sz="1100" kern="0" dirty="0" err="1">
                <a:cs typeface="Arial" pitchFamily="34" charset="0"/>
              </a:rPr>
              <a:t>Sq</a:t>
            </a:r>
            <a:r>
              <a:rPr lang="en-US" sz="1100" kern="0" dirty="0">
                <a:cs typeface="Arial" pitchFamily="34" charset="0"/>
              </a:rPr>
              <a:t> Ft on-base lease</a:t>
            </a:r>
          </a:p>
          <a:p>
            <a:pPr marL="112982" lvl="1" indent="-112982">
              <a:spcBef>
                <a:spcPts val="296"/>
              </a:spcBef>
              <a:buClr>
                <a:schemeClr val="accent2">
                  <a:lumMod val="75000"/>
                </a:schemeClr>
              </a:buClr>
              <a:buSzPct val="80000"/>
              <a:defRPr/>
            </a:pPr>
            <a:r>
              <a:rPr lang="en-US" sz="1100" dirty="0">
                <a:cs typeface="Arial" panose="020B0604020202020204" pitchFamily="34" charset="0"/>
              </a:rPr>
              <a:t>-  Plan is to absorb proposed HQ reductions in 3</a:t>
            </a:r>
            <a:r>
              <a:rPr lang="en-US" sz="1100" baseline="30000" dirty="0">
                <a:cs typeface="Arial" panose="020B0604020202020204" pitchFamily="34" charset="0"/>
              </a:rPr>
              <a:t>rd</a:t>
            </a:r>
            <a:r>
              <a:rPr lang="en-US" sz="1100" dirty="0">
                <a:cs typeface="Arial" panose="020B0604020202020204" pitchFamily="34" charset="0"/>
              </a:rPr>
              <a:t> phase of facility &amp; avoid approximately $37M MILCON…ultimately, the facility will be right-sized based on remaining HQs requirement</a:t>
            </a:r>
          </a:p>
          <a:p>
            <a:pPr>
              <a:spcBef>
                <a:spcPts val="296"/>
              </a:spcBef>
              <a:spcAft>
                <a:spcPts val="593"/>
              </a:spcAft>
              <a:buClr>
                <a:schemeClr val="accent2">
                  <a:lumMod val="75000"/>
                </a:schemeClr>
              </a:buClr>
              <a:buSzPct val="80000"/>
              <a:defRPr/>
            </a:pPr>
            <a:r>
              <a:rPr lang="en-US" sz="1100" kern="0" dirty="0">
                <a:cs typeface="Arial" pitchFamily="34" charset="0"/>
              </a:rPr>
              <a:t>-  New AFRC Complex FY15 PB Program of Record – 343.4K SF</a:t>
            </a:r>
          </a:p>
          <a:p>
            <a:pPr marL="225966" lvl="1" indent="-112982">
              <a:spcBef>
                <a:spcPts val="296"/>
              </a:spcBef>
              <a:buClr>
                <a:schemeClr val="accent2">
                  <a:lumMod val="75000"/>
                </a:schemeClr>
              </a:buClr>
              <a:buSzPct val="80000"/>
              <a:defRPr/>
            </a:pPr>
            <a:r>
              <a:rPr lang="en-US" sz="1100" kern="0" dirty="0">
                <a:cs typeface="Arial" pitchFamily="34" charset="0"/>
              </a:rPr>
              <a:t>-- Phase 1 – 93K SF, $27.7M (Replace temporary facility)</a:t>
            </a:r>
          </a:p>
          <a:p>
            <a:pPr marL="225966" lvl="1" indent="-112982">
              <a:spcBef>
                <a:spcPts val="296"/>
              </a:spcBef>
              <a:buClr>
                <a:schemeClr val="accent2">
                  <a:lumMod val="75000"/>
                </a:schemeClr>
              </a:buClr>
              <a:buSzPct val="80000"/>
              <a:defRPr/>
            </a:pPr>
            <a:r>
              <a:rPr lang="en-US" sz="1100" kern="0" dirty="0">
                <a:cs typeface="Arial" pitchFamily="34" charset="0"/>
              </a:rPr>
              <a:t>-- Phase 2 – 125.5K SF, $35.5M (not in AFRC FYDP = not visible to Congress)</a:t>
            </a:r>
          </a:p>
          <a:p>
            <a:pPr marL="225966" lvl="1" indent="-112982">
              <a:spcBef>
                <a:spcPts val="296"/>
              </a:spcBef>
              <a:buClr>
                <a:schemeClr val="accent2">
                  <a:lumMod val="75000"/>
                </a:schemeClr>
              </a:buClr>
              <a:buSzPct val="80000"/>
              <a:defRPr/>
            </a:pPr>
            <a:r>
              <a:rPr lang="en-US" sz="1100" kern="0" dirty="0">
                <a:cs typeface="Arial" pitchFamily="34" charset="0"/>
              </a:rPr>
              <a:t>-- Phase 3 – 125.9K SF, $37.0M  (not in AFRC FYDP = not visible to Congress).  Potential to eliminate need for the third phase due to HQ manpower reductions &amp;/or leaving some staff in existing facilities…will finalize once HQ reductions known)</a:t>
            </a:r>
            <a:endParaRPr lang="en-US" sz="1100" dirty="0">
              <a:cs typeface="Arial" panose="020B0604020202020204" pitchFamily="34" charset="0"/>
            </a:endParaRPr>
          </a:p>
          <a:p>
            <a:pPr>
              <a:defRPr/>
            </a:pPr>
            <a:r>
              <a:rPr lang="en-US" sz="1100" kern="0" dirty="0">
                <a:cs typeface="Arial" pitchFamily="34" charset="0"/>
              </a:rPr>
              <a:t>-  Projected energy savings if all phases of new facility &amp; 149K SF demolition is $153K/</a:t>
            </a:r>
            <a:r>
              <a:rPr lang="en-US" sz="1100" kern="0" dirty="0" err="1">
                <a:cs typeface="Arial" pitchFamily="34" charset="0"/>
              </a:rPr>
              <a:t>yr</a:t>
            </a:r>
            <a:r>
              <a:rPr lang="en-US" sz="1100" kern="0" dirty="0">
                <a:cs typeface="Arial" pitchFamily="34" charset="0"/>
              </a:rPr>
              <a:t> </a:t>
            </a:r>
          </a:p>
          <a:p>
            <a:pPr marL="112982" indent="-112982">
              <a:defRPr/>
            </a:pPr>
            <a:r>
              <a:rPr lang="en-US" sz="1100" dirty="0">
                <a:cs typeface="Arial" panose="020B0604020202020204" pitchFamily="34" charset="0"/>
              </a:rPr>
              <a:t>-  Temp facility lease cost: beyond 5th year (2017), estimate ~$1.5M per year or less similar to year 4-5 lease payment ($1.8M).</a:t>
            </a:r>
          </a:p>
          <a:p>
            <a:pPr marL="112982" indent="-112982">
              <a:defRPr/>
            </a:pPr>
            <a:r>
              <a:rPr lang="en-US" sz="1100" dirty="0">
                <a:cs typeface="Arial" panose="020B0604020202020204" pitchFamily="34" charset="0"/>
              </a:rPr>
              <a:t>-  OMB Freeze the Footprint Guidance:  Directs agencies to cap domestic owned &amp; leased office &amp; warehouse space footprint to FY12 baseline. AFRC analysis indicates we have a net reduction in admin space FY13-17</a:t>
            </a:r>
          </a:p>
          <a:p>
            <a:pPr marL="112982" lvl="2">
              <a:defRPr/>
            </a:pPr>
            <a:r>
              <a:rPr lang="en-US" sz="1100" dirty="0">
                <a:cs typeface="Arial" panose="020B0604020202020204" pitchFamily="34" charset="0"/>
              </a:rPr>
              <a:t>-- Admin Space: reduced 4%</a:t>
            </a:r>
          </a:p>
          <a:p>
            <a:pPr marL="112982" lvl="2">
              <a:defRPr/>
            </a:pPr>
            <a:r>
              <a:rPr lang="en-US" sz="1100" dirty="0">
                <a:cs typeface="Arial" panose="020B0604020202020204" pitchFamily="34" charset="0"/>
              </a:rPr>
              <a:t>-- Warehouse Space: 0%</a:t>
            </a:r>
          </a:p>
          <a:p>
            <a:endParaRPr lang="en-US" dirty="0"/>
          </a:p>
        </p:txBody>
      </p:sp>
      <p:sp>
        <p:nvSpPr>
          <p:cNvPr id="4" name="Slide Number Placeholder 3"/>
          <p:cNvSpPr>
            <a:spLocks noGrp="1"/>
          </p:cNvSpPr>
          <p:nvPr>
            <p:ph type="sldNum" sz="quarter" idx="10"/>
          </p:nvPr>
        </p:nvSpPr>
        <p:spPr/>
        <p:txBody>
          <a:bodyPr/>
          <a:lstStyle/>
          <a:p>
            <a:fld id="{256923B3-353F-4DAF-A289-BB50901385B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545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1" dirty="0">
                <a:solidFill>
                  <a:prstClr val="black"/>
                </a:solidFill>
              </a:rPr>
              <a:t>OPR:  </a:t>
            </a:r>
            <a:r>
              <a:rPr lang="en-US" b="1" dirty="0" smtClean="0">
                <a:solidFill>
                  <a:prstClr val="black"/>
                </a:solidFill>
              </a:rPr>
              <a:t>A7P</a:t>
            </a:r>
          </a:p>
          <a:p>
            <a:pPr lvl="0"/>
            <a:r>
              <a:rPr lang="en-US" b="1" dirty="0" smtClean="0">
                <a:solidFill>
                  <a:srgbClr val="FF0000"/>
                </a:solidFill>
              </a:rPr>
              <a:t>Updated</a:t>
            </a:r>
            <a:endParaRPr lang="en-US" b="1" dirty="0">
              <a:solidFill>
                <a:srgbClr val="FF0000"/>
              </a:solidFill>
            </a:endParaRPr>
          </a:p>
          <a:p>
            <a:pPr marL="169018" indent="-169018">
              <a:buFontTx/>
              <a:buChar char="-"/>
            </a:pPr>
            <a:endParaRPr lang="en-US" dirty="0"/>
          </a:p>
        </p:txBody>
      </p:sp>
      <p:sp>
        <p:nvSpPr>
          <p:cNvPr id="4" name="Slide Number Placeholder 3"/>
          <p:cNvSpPr>
            <a:spLocks noGrp="1"/>
          </p:cNvSpPr>
          <p:nvPr>
            <p:ph type="sldNum" sz="quarter" idx="10"/>
          </p:nvPr>
        </p:nvSpPr>
        <p:spPr/>
        <p:txBody>
          <a:bodyPr/>
          <a:lstStyle/>
          <a:p>
            <a:fld id="{0BF38FF6-6ED4-4834-A114-030153615182}"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The Defense Strategic Guidance states that, “Our Nation is at a moment of transition,” “a strategic turning point.”  The United States must put its fiscal house in order, while the DoD &amp; the Services reshape for the future.</a:t>
            </a:r>
          </a:p>
          <a:p>
            <a:endParaRPr lang="en-US" sz="1400" b="1" dirty="0"/>
          </a:p>
          <a:p>
            <a:r>
              <a:rPr lang="en-US" sz="1400" b="1" dirty="0"/>
              <a:t>Meeting the myriad strategic &amp; fiscal opportunities &amp; challenges requires leadership.  </a:t>
            </a:r>
          </a:p>
          <a:p>
            <a:endParaRPr lang="en-US" sz="1400" b="1" dirty="0"/>
          </a:p>
          <a:p>
            <a:r>
              <a:rPr lang="en-US" sz="1400" b="1" dirty="0"/>
              <a:t>In A7 we are posturing for the future, whether it involves operating in anti-access environments or capitalizing on evolving resourcing dynamics.  </a:t>
            </a:r>
          </a:p>
          <a:p>
            <a:endParaRPr lang="en-US" sz="1400" b="1" dirty="0"/>
          </a:p>
          <a:p>
            <a:r>
              <a:rPr lang="en-US" sz="1400" b="1" dirty="0"/>
              <a:t>During your visit with our great staff this morning, you will hear them describe some of these efforts.  </a:t>
            </a:r>
          </a:p>
          <a:p>
            <a:endParaRPr lang="en-US" sz="1400" b="1" dirty="0"/>
          </a:p>
        </p:txBody>
      </p:sp>
      <p:sp>
        <p:nvSpPr>
          <p:cNvPr id="4" name="Slide Number Placeholder 3"/>
          <p:cNvSpPr>
            <a:spLocks noGrp="1"/>
          </p:cNvSpPr>
          <p:nvPr>
            <p:ph type="sldNum" sz="quarter" idx="10"/>
          </p:nvPr>
        </p:nvSpPr>
        <p:spPr/>
        <p:txBody>
          <a:bodyPr/>
          <a:lstStyle/>
          <a:p>
            <a:pPr>
              <a:defRPr/>
            </a:pPr>
            <a:fld id="{0483BAAD-852F-48C1-A6B2-C30F93DE4093}"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03532"/>
            <a:fld id="{839DE5E2-E5CF-48A1-907E-6B5AFA21AADA}" type="slidenum">
              <a:rPr lang="en-US" smtClean="0">
                <a:solidFill>
                  <a:prstClr val="black"/>
                </a:solidFill>
              </a:rPr>
              <a:pPr defTabSz="903532"/>
              <a:t>3</a:t>
            </a:fld>
            <a:endParaRPr lang="en-US" dirty="0" smtClean="0">
              <a:solidFill>
                <a:prstClr val="black"/>
              </a:solidFill>
            </a:endParaRPr>
          </a:p>
        </p:txBody>
      </p:sp>
      <p:sp>
        <p:nvSpPr>
          <p:cNvPr id="33795" name="Rectangle 7"/>
          <p:cNvSpPr txBox="1">
            <a:spLocks noGrp="1" noChangeArrowheads="1"/>
          </p:cNvSpPr>
          <p:nvPr/>
        </p:nvSpPr>
        <p:spPr bwMode="auto">
          <a:xfrm>
            <a:off x="3887135" y="8688049"/>
            <a:ext cx="2970868" cy="455951"/>
          </a:xfrm>
          <a:prstGeom prst="rect">
            <a:avLst/>
          </a:prstGeom>
          <a:noFill/>
          <a:ln w="12700">
            <a:noFill/>
            <a:miter lim="800000"/>
            <a:headEnd/>
            <a:tailEnd/>
          </a:ln>
        </p:spPr>
        <p:txBody>
          <a:bodyPr lIns="90446" tIns="45222" rIns="90446" bIns="45222" anchor="b"/>
          <a:lstStyle/>
          <a:p>
            <a:pPr algn="r" defTabSz="903532"/>
            <a:fld id="{1183D34C-E766-478B-8621-37D310D99A92}" type="slidenum">
              <a:rPr lang="en-US" sz="1200">
                <a:solidFill>
                  <a:prstClr val="black"/>
                </a:solidFill>
                <a:latin typeface="Arial" charset="0"/>
              </a:rPr>
              <a:pPr algn="r" defTabSz="903532"/>
              <a:t>3</a:t>
            </a:fld>
            <a:endParaRPr lang="en-US" sz="1200" dirty="0">
              <a:solidFill>
                <a:prstClr val="black"/>
              </a:solidFill>
              <a:latin typeface="Arial" charset="0"/>
            </a:endParaRPr>
          </a:p>
        </p:txBody>
      </p:sp>
      <p:sp>
        <p:nvSpPr>
          <p:cNvPr id="33796" name="Rectangle 7"/>
          <p:cNvSpPr txBox="1">
            <a:spLocks noGrp="1" noChangeArrowheads="1"/>
          </p:cNvSpPr>
          <p:nvPr/>
        </p:nvSpPr>
        <p:spPr bwMode="auto">
          <a:xfrm>
            <a:off x="3887135" y="8688049"/>
            <a:ext cx="2970868" cy="455951"/>
          </a:xfrm>
          <a:prstGeom prst="rect">
            <a:avLst/>
          </a:prstGeom>
          <a:noFill/>
          <a:ln w="12700">
            <a:noFill/>
            <a:miter lim="800000"/>
            <a:headEnd/>
            <a:tailEnd/>
          </a:ln>
        </p:spPr>
        <p:txBody>
          <a:bodyPr lIns="90446" tIns="45222" rIns="90446" bIns="45222" anchor="b"/>
          <a:lstStyle/>
          <a:p>
            <a:pPr algn="r" defTabSz="903532"/>
            <a:fld id="{716767CB-BEE9-4CD3-AD3C-25FB8FEB9CAD}" type="slidenum">
              <a:rPr lang="en-US" sz="1200">
                <a:solidFill>
                  <a:prstClr val="black"/>
                </a:solidFill>
                <a:latin typeface="Arial" charset="0"/>
              </a:rPr>
              <a:pPr algn="r" defTabSz="903532"/>
              <a:t>3</a:t>
            </a:fld>
            <a:endParaRPr lang="en-US" sz="1200" dirty="0">
              <a:solidFill>
                <a:prstClr val="black"/>
              </a:solidFill>
              <a:latin typeface="Arial" charset="0"/>
            </a:endParaRPr>
          </a:p>
        </p:txBody>
      </p:sp>
      <p:sp>
        <p:nvSpPr>
          <p:cNvPr id="33797" name="Rectangle 2"/>
          <p:cNvSpPr>
            <a:spLocks noGrp="1" noRot="1" noChangeAspect="1" noChangeArrowheads="1" noTextEdit="1"/>
          </p:cNvSpPr>
          <p:nvPr>
            <p:ph type="sldImg"/>
          </p:nvPr>
        </p:nvSpPr>
        <p:spPr>
          <a:xfrm>
            <a:off x="1144588" y="687388"/>
            <a:ext cx="4572000" cy="3430587"/>
          </a:xfrm>
          <a:ln/>
        </p:spPr>
      </p:sp>
      <p:sp>
        <p:nvSpPr>
          <p:cNvPr id="33798" name="Rectangle 3"/>
          <p:cNvSpPr>
            <a:spLocks noGrp="1" noChangeArrowheads="1"/>
          </p:cNvSpPr>
          <p:nvPr>
            <p:ph type="body" idx="1"/>
          </p:nvPr>
        </p:nvSpPr>
        <p:spPr>
          <a:xfrm>
            <a:off x="913158" y="4345588"/>
            <a:ext cx="5579579" cy="4111364"/>
          </a:xfrm>
          <a:noFill/>
          <a:ln w="9525"/>
        </p:spPr>
        <p:txBody>
          <a:bodyPr>
            <a:normAutofit fontScale="85000" lnSpcReduction="20000"/>
          </a:bodyPr>
          <a:lstStyle/>
          <a:p>
            <a:pPr eaLnBrk="1" hangingPunct="1"/>
            <a:r>
              <a:rPr lang="en-US" sz="1600" b="1" dirty="0"/>
              <a:t>The Total Force flies, fights &amp; wins in Air Space &amp; Cyberspace from installations.  </a:t>
            </a:r>
          </a:p>
          <a:p>
            <a:pPr eaLnBrk="1" hangingPunct="1"/>
            <a:r>
              <a:rPr lang="en-US" sz="1600" b="1" dirty="0"/>
              <a:t>Your A7 staff provide our command the capabilities to plan and program, acquire, operate, sustain, protect, recover &amp; divest of CONUS, OCONUS &amp; expeditionary platforms</a:t>
            </a:r>
          </a:p>
          <a:p>
            <a:pPr eaLnBrk="1" hangingPunct="1"/>
            <a:r>
              <a:rPr lang="en-US" sz="1600" b="1" dirty="0"/>
              <a:t>Your A7 team provides direct support to weapons systems, personnel &amp; on behalf of General Jackson manages a $6.4B physical plant that is comprised of nearly 3,000 facilities, 13 million square feet of building space (the equivalent of 2 Pentagons), 15 million yards of pavements &amp; 21,000 acres or over 28 times the size of Reagan Washington National airport.</a:t>
            </a:r>
          </a:p>
          <a:p>
            <a:r>
              <a:rPr lang="en-US" dirty="0" smtClean="0"/>
              <a:t>Photo Captions (from left to right 1</a:t>
            </a:r>
            <a:r>
              <a:rPr lang="en-US" baseline="30000" dirty="0" smtClean="0"/>
              <a:t>st</a:t>
            </a:r>
            <a:r>
              <a:rPr lang="en-US" dirty="0" smtClean="0"/>
              <a:t> row then 2</a:t>
            </a:r>
            <a:r>
              <a:rPr lang="en-US" baseline="30000" dirty="0" smtClean="0"/>
              <a:t>nd</a:t>
            </a:r>
            <a:r>
              <a:rPr lang="en-US" dirty="0" smtClean="0"/>
              <a:t> row)</a:t>
            </a:r>
          </a:p>
          <a:p>
            <a:pPr marL="283522" lvl="1" indent="-168244"/>
            <a:r>
              <a:rPr lang="en-US" dirty="0" smtClean="0"/>
              <a:t>Architectural </a:t>
            </a:r>
            <a:r>
              <a:rPr lang="en-US" dirty="0"/>
              <a:t>Rendering of Phase 1 of AFRC Mission </a:t>
            </a:r>
            <a:r>
              <a:rPr lang="en-US" dirty="0" smtClean="0"/>
              <a:t>Complex demonstrating the </a:t>
            </a:r>
            <a:r>
              <a:rPr lang="en-US" dirty="0" err="1" smtClean="0"/>
              <a:t>planngn</a:t>
            </a:r>
            <a:r>
              <a:rPr lang="en-US" dirty="0" smtClean="0"/>
              <a:t> &amp; programming tasks our staff performs</a:t>
            </a:r>
            <a:endParaRPr lang="en-US" dirty="0"/>
          </a:p>
          <a:p>
            <a:pPr marL="283522" lvl="1" indent="-168244"/>
            <a:r>
              <a:rPr lang="en-US" dirty="0" smtClean="0">
                <a:effectLst/>
              </a:rPr>
              <a:t>Interior Photo of Pittsburgh Lodging</a:t>
            </a:r>
            <a:r>
              <a:rPr lang="en-US" baseline="0" dirty="0" smtClean="0">
                <a:effectLst/>
              </a:rPr>
              <a:t> Interior demonstrating the acquisition of both the facility &amp; furnishings </a:t>
            </a:r>
            <a:endParaRPr lang="en-US" dirty="0" smtClean="0">
              <a:effectLst/>
            </a:endParaRPr>
          </a:p>
          <a:p>
            <a:pPr marL="283522" lvl="1" indent="-168244"/>
            <a:r>
              <a:rPr lang="en-US" dirty="0" smtClean="0">
                <a:effectLst/>
              </a:rPr>
              <a:t>RED HORSE troops work on an environmental control unit at a deployed location</a:t>
            </a:r>
          </a:p>
          <a:p>
            <a:pPr marL="283522" lvl="1" indent="-168244">
              <a:defRPr/>
            </a:pPr>
            <a:r>
              <a:rPr lang="en-US" dirty="0" smtClean="0">
                <a:effectLst/>
              </a:rPr>
              <a:t>Senior Airman Christopher Dehart, a fire team member with the 302nd Security Forces Squadron, Peterson Air Force Base, Colo., takes aim with an M240B machine gun from the prone position. Dehart &amp; his teammate each fired 1,300 rounds to qualify on the M240B during a recent unit training assembly at Airburst Range, Fort Carson, Colo. (Staff Sgt. Nathan Federico)</a:t>
            </a:r>
            <a:endParaRPr lang="en-US" dirty="0" smtClean="0"/>
          </a:p>
          <a:p>
            <a:pPr marL="283522" lvl="1" indent="-168244"/>
            <a:r>
              <a:rPr lang="en-US" dirty="0" smtClean="0">
                <a:effectLst/>
              </a:rPr>
              <a:t>One of 8 damaged (leaning) stadium</a:t>
            </a:r>
            <a:r>
              <a:rPr lang="en-US" baseline="0" dirty="0" smtClean="0">
                <a:effectLst/>
              </a:rPr>
              <a:t> </a:t>
            </a:r>
            <a:r>
              <a:rPr lang="en-US" dirty="0" smtClean="0">
                <a:effectLst/>
              </a:rPr>
              <a:t>lighting pole on</a:t>
            </a:r>
            <a:r>
              <a:rPr lang="en-US" baseline="0" dirty="0" smtClean="0">
                <a:effectLst/>
              </a:rPr>
              <a:t> Grissom ARB airfield after November severe weather—estimated $200K-$500K to replace</a:t>
            </a:r>
            <a:endParaRPr lang="en-US" dirty="0" smtClean="0">
              <a:effectLst/>
            </a:endParaRPr>
          </a:p>
          <a:p>
            <a:pPr marL="283522" lvl="1" indent="-168244"/>
            <a:r>
              <a:rPr lang="en-US" dirty="0" smtClean="0">
                <a:effectLst/>
              </a:rPr>
              <a:t>Demolition of an excess facility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17ED107E-DDE3-4FD9-A255-4E8575F0EB70}" type="slidenum">
              <a:rPr lang="en-US" smtClean="0">
                <a:latin typeface="Arial" pitchFamily="34" charset="0"/>
              </a:rPr>
              <a:pPr>
                <a:defRPr/>
              </a:pPr>
              <a:t>4</a:t>
            </a:fld>
            <a:endParaRPr lang="en-US" smtClean="0">
              <a:latin typeface="Arial" pitchFamily="34" charset="0"/>
            </a:endParaRPr>
          </a:p>
        </p:txBody>
      </p:sp>
      <p:sp>
        <p:nvSpPr>
          <p:cNvPr id="53251" name="Rectangle 2"/>
          <p:cNvSpPr>
            <a:spLocks noGrp="1" noRot="1" noChangeAspect="1" noChangeArrowheads="1" noTextEdit="1"/>
          </p:cNvSpPr>
          <p:nvPr>
            <p:ph type="sldImg"/>
          </p:nvPr>
        </p:nvSpPr>
        <p:spPr>
          <a:xfrm>
            <a:off x="3551238" y="0"/>
            <a:ext cx="3306762" cy="2481263"/>
          </a:xfrm>
          <a:ln/>
        </p:spPr>
      </p:sp>
      <p:sp>
        <p:nvSpPr>
          <p:cNvPr id="185347" name="Rectangle 3"/>
          <p:cNvSpPr>
            <a:spLocks noGrp="1" noChangeArrowheads="1"/>
          </p:cNvSpPr>
          <p:nvPr>
            <p:ph type="body" idx="1"/>
          </p:nvPr>
        </p:nvSpPr>
        <p:spPr>
          <a:xfrm>
            <a:off x="0" y="2191028"/>
            <a:ext cx="6858000" cy="6952972"/>
          </a:xfrm>
          <a:ln/>
        </p:spPr>
        <p:txBody>
          <a:bodyPr lIns="89820" tIns="44915" rIns="89820" bIns="44915"/>
          <a:lstStyle/>
          <a:p>
            <a:r>
              <a:rPr lang="en-US" dirty="0" smtClean="0"/>
              <a:t>Slide POC: A7PP, updated 31 May 2013</a:t>
            </a:r>
          </a:p>
          <a:p>
            <a:pPr eaLnBrk="1" hangingPunct="1">
              <a:buClr>
                <a:schemeClr val="bg1"/>
              </a:buClr>
            </a:pPr>
            <a:r>
              <a:rPr lang="en-US" dirty="0" smtClean="0"/>
              <a:t>AFRC plant replacement value of $6.13B or 3.2% of </a:t>
            </a:r>
            <a:br>
              <a:rPr lang="en-US" dirty="0" smtClean="0"/>
            </a:br>
            <a:r>
              <a:rPr lang="en-US" dirty="0" smtClean="0"/>
              <a:t>AF PRV; nearly 1,200 buildings</a:t>
            </a:r>
          </a:p>
          <a:p>
            <a:pPr lvl="1" eaLnBrk="1" hangingPunct="1">
              <a:buClr>
                <a:schemeClr val="bg1"/>
              </a:buClr>
            </a:pPr>
            <a:r>
              <a:rPr lang="en-US" dirty="0" smtClean="0"/>
              <a:t>Nine host installations PRV:$4.10B</a:t>
            </a:r>
            <a:endParaRPr lang="en-US" u="sng" dirty="0" smtClean="0"/>
          </a:p>
          <a:p>
            <a:r>
              <a:rPr lang="en-US" u="sng" dirty="0" smtClean="0"/>
              <a:t>Buildings: 13 Million Square Feet (Source: April 2013 Reserve Snapshot)</a:t>
            </a:r>
          </a:p>
          <a:p>
            <a:pPr>
              <a:buFontTx/>
              <a:buChar char="-"/>
            </a:pPr>
            <a:r>
              <a:rPr lang="en-US" dirty="0" smtClean="0"/>
              <a:t>- About 2 Pentagons – 6,500,000 SF (Source: http://www.infoplease.com/spot/pentagon1.html)</a:t>
            </a:r>
          </a:p>
          <a:p>
            <a:pPr>
              <a:buFontTx/>
              <a:buChar char="-"/>
            </a:pPr>
            <a:r>
              <a:rPr lang="en-US" dirty="0" smtClean="0"/>
              <a:t> Over 4 1/2 times Empire State Building’s 2,768,591 square feet (Source: http://www.mastersoftrivia.com/blog/2011/05/11-fascinating-facts-about-the-empire-state-building/)</a:t>
            </a:r>
          </a:p>
          <a:p>
            <a:pPr>
              <a:buFontTx/>
              <a:buNone/>
            </a:pPr>
            <a:r>
              <a:rPr lang="en-US" u="sng" dirty="0" smtClean="0"/>
              <a:t>Land: 21,000 Acres  (Source: Mr David </a:t>
            </a:r>
            <a:r>
              <a:rPr lang="en-US" u="sng" dirty="0" err="1" smtClean="0"/>
              <a:t>D’Amore</a:t>
            </a:r>
            <a:r>
              <a:rPr lang="en-US" u="sng" dirty="0" smtClean="0"/>
              <a:t>, A7IA) </a:t>
            </a:r>
            <a:endParaRPr lang="en-US" dirty="0" smtClean="0"/>
          </a:p>
          <a:p>
            <a:pPr>
              <a:buFontTx/>
              <a:buChar char="-"/>
            </a:pPr>
            <a:r>
              <a:rPr lang="en-US" dirty="0" smtClean="0"/>
              <a:t>Equivalent to almost 42 </a:t>
            </a:r>
            <a:r>
              <a:rPr lang="en-US" dirty="0" err="1" smtClean="0"/>
              <a:t>Disneylands</a:t>
            </a:r>
            <a:r>
              <a:rPr lang="en-US" dirty="0" smtClean="0"/>
              <a:t> (source: http://corporate.disney.go.com/)</a:t>
            </a:r>
          </a:p>
          <a:p>
            <a:pPr>
              <a:buFontTx/>
              <a:buChar char="-"/>
            </a:pPr>
            <a:r>
              <a:rPr lang="en-US" dirty="0" smtClean="0"/>
              <a:t>Over 19 Perry </a:t>
            </a:r>
            <a:r>
              <a:rPr lang="en-US" dirty="0" err="1" smtClean="0"/>
              <a:t>Agricenters</a:t>
            </a:r>
            <a:r>
              <a:rPr lang="en-US" dirty="0" smtClean="0"/>
              <a:t> in acreage (source: http://www.gnfa.com/)</a:t>
            </a:r>
          </a:p>
          <a:p>
            <a:pPr>
              <a:buFontTx/>
              <a:buNone/>
            </a:pPr>
            <a:r>
              <a:rPr lang="en-US" u="sng" dirty="0" smtClean="0"/>
              <a:t>Airfield Pavement: 15M Square Yards (Source: April 2013 Reserve Snapshot)</a:t>
            </a:r>
          </a:p>
          <a:p>
            <a:pPr>
              <a:buFontTx/>
              <a:buNone/>
            </a:pPr>
            <a:r>
              <a:rPr lang="en-US" dirty="0" smtClean="0"/>
              <a:t>-Equivalent to 4.8 square miles of concrete</a:t>
            </a:r>
          </a:p>
          <a:p>
            <a:r>
              <a:rPr lang="en-US" dirty="0" smtClean="0"/>
              <a:t>Locations:  66 where AFRC has real estate interest </a:t>
            </a:r>
          </a:p>
          <a:p>
            <a:r>
              <a:rPr lang="en-US" dirty="0" smtClean="0"/>
              <a:t>•     5 Air Reserve Bases (Dobbins ARB, Grissom ARB, Homestead ARB, March ARB, Westover ARB)</a:t>
            </a:r>
          </a:p>
          <a:p>
            <a:r>
              <a:rPr lang="en-US" dirty="0" smtClean="0"/>
              <a:t>•     4 Air Reserve Stations (</a:t>
            </a:r>
            <a:r>
              <a:rPr lang="en-US" dirty="0" err="1" smtClean="0"/>
              <a:t>Minn</a:t>
            </a:r>
            <a:r>
              <a:rPr lang="en-US" dirty="0" smtClean="0"/>
              <a:t>-St Paul IAP ARS, Niagara Falls IAP ARS, Pittsburgh IAP ARS and Youngstown-Warren ARS)</a:t>
            </a:r>
          </a:p>
          <a:p>
            <a:r>
              <a:rPr lang="en-US" dirty="0" smtClean="0"/>
              <a:t>•     3 Navy Tenant Locations </a:t>
            </a:r>
            <a:r>
              <a:rPr lang="en-US" b="0" dirty="0" smtClean="0"/>
              <a:t>(</a:t>
            </a:r>
            <a:r>
              <a:rPr lang="en-US" dirty="0" err="1" smtClean="0"/>
              <a:t>Carswell</a:t>
            </a:r>
            <a:r>
              <a:rPr lang="en-US" dirty="0" smtClean="0"/>
              <a:t>,  JB Pearl Harbor-</a:t>
            </a:r>
            <a:r>
              <a:rPr lang="en-US" dirty="0" err="1" smtClean="0"/>
              <a:t>Hickam</a:t>
            </a:r>
            <a:r>
              <a:rPr lang="en-US" dirty="0" smtClean="0"/>
              <a:t>, &amp; JB Guam-Andersen)</a:t>
            </a:r>
          </a:p>
          <a:p>
            <a:r>
              <a:rPr lang="en-US" dirty="0" smtClean="0"/>
              <a:t>•     4 Army Tenant Locations (Pope, Ft Sill/Falcon Range, Ft </a:t>
            </a:r>
            <a:r>
              <a:rPr lang="en-US" dirty="0" err="1" smtClean="0"/>
              <a:t>Wolters</a:t>
            </a:r>
            <a:r>
              <a:rPr lang="en-US" dirty="0" smtClean="0"/>
              <a:t> &amp; JB Lewis </a:t>
            </a:r>
            <a:r>
              <a:rPr lang="en-US" dirty="0" err="1" smtClean="0"/>
              <a:t>McChord</a:t>
            </a:r>
            <a:r>
              <a:rPr lang="en-US" b="0" dirty="0" smtClean="0"/>
              <a:t>)</a:t>
            </a:r>
            <a:endParaRPr lang="en-US" dirty="0" smtClean="0"/>
          </a:p>
          <a:p>
            <a:r>
              <a:rPr lang="en-US" dirty="0" smtClean="0"/>
              <a:t>•     1 ANG Tenant Location (Portland)</a:t>
            </a:r>
          </a:p>
          <a:p>
            <a:r>
              <a:rPr lang="en-US" dirty="0" smtClean="0"/>
              <a:t>•     42 AF Tenant Locations</a:t>
            </a:r>
          </a:p>
          <a:p>
            <a:r>
              <a:rPr lang="en-US" dirty="0" smtClean="0"/>
              <a:t>•     3 Miscellaneous Locations (</a:t>
            </a:r>
            <a:r>
              <a:rPr lang="en-US" dirty="0" err="1" smtClean="0"/>
              <a:t>Minn</a:t>
            </a:r>
            <a:r>
              <a:rPr lang="en-US" dirty="0" smtClean="0"/>
              <a:t> St. Paul </a:t>
            </a:r>
            <a:r>
              <a:rPr lang="en-US" dirty="0" err="1" smtClean="0"/>
              <a:t>O’Club</a:t>
            </a:r>
            <a:r>
              <a:rPr lang="en-US" dirty="0" smtClean="0"/>
              <a:t> Annex MN, Rosecrans Memorial Airport MO, and </a:t>
            </a:r>
            <a:r>
              <a:rPr lang="en-US" dirty="0" err="1" smtClean="0"/>
              <a:t>Starvaggi</a:t>
            </a:r>
            <a:r>
              <a:rPr lang="en-US" dirty="0" smtClean="0"/>
              <a:t> Training Site PA)</a:t>
            </a:r>
          </a:p>
          <a:p>
            <a:r>
              <a:rPr lang="en-US" dirty="0" smtClean="0"/>
              <a:t>•     4 Ranges (Claiborne LA, Clinton   PA, </a:t>
            </a:r>
            <a:r>
              <a:rPr lang="en-US" dirty="0" err="1" smtClean="0"/>
              <a:t>Snelling</a:t>
            </a:r>
            <a:r>
              <a:rPr lang="en-US" dirty="0" smtClean="0"/>
              <a:t>  MN, and Consol  OH)</a:t>
            </a:r>
          </a:p>
          <a:p>
            <a:r>
              <a:rPr lang="en-US" dirty="0" smtClean="0"/>
              <a:t> Slide POC: A7PP</a:t>
            </a:r>
          </a:p>
          <a:p>
            <a:r>
              <a:rPr lang="en-US" dirty="0" smtClean="0"/>
              <a:t>Updated: 31 </a:t>
            </a:r>
            <a:r>
              <a:rPr lang="en-US" baseline="0" dirty="0" smtClean="0"/>
              <a:t>May </a:t>
            </a:r>
            <a:r>
              <a:rPr lang="en-US" dirty="0" smtClean="0"/>
              <a:t>13 – updated based on data in AFRC Snapshot – Jun 2013</a:t>
            </a:r>
          </a:p>
          <a:p>
            <a:pPr algn="just">
              <a:defRPr/>
            </a:pPr>
            <a:r>
              <a:rPr lang="en-US" dirty="0" smtClean="0"/>
              <a:t>From an operational perspective, the Air Force Reserve Command is one of ten MAJCOMs, and is the largest personnel-wise</a:t>
            </a:r>
            <a:r>
              <a:rPr lang="en-US" baseline="0" dirty="0" smtClean="0"/>
              <a:t> with nearly 75K people </a:t>
            </a:r>
            <a:r>
              <a:rPr lang="en-US" i="1" baseline="0" dirty="0" smtClean="0"/>
              <a:t>(source: AFR Snapshot, June 2013):</a:t>
            </a:r>
          </a:p>
          <a:p>
            <a:pPr marL="224325" algn="just">
              <a:defRPr/>
            </a:pPr>
            <a:r>
              <a:rPr lang="en-US" baseline="0" dirty="0" smtClean="0"/>
              <a:t>Traditional 48,618; ART—10,400; IMA—8,974; AGR—2,888; Civilian—4,024</a:t>
            </a:r>
          </a:p>
          <a:p>
            <a:pPr>
              <a:defRPr/>
            </a:pPr>
            <a:endParaRPr lang="en-US" dirty="0" smtClean="0"/>
          </a:p>
          <a:p>
            <a:pPr>
              <a:defRPr/>
            </a:pPr>
            <a:endParaRPr lang="en-US" dirty="0" smtClean="0"/>
          </a:p>
          <a:p>
            <a:endParaRPr lang="en-US" dirty="0" smtClean="0"/>
          </a:p>
          <a:p>
            <a:pPr marL="226414" indent="-226414">
              <a:tabLst>
                <a:tab pos="226414" algn="l"/>
              </a:tabLst>
              <a:defRPr/>
            </a:pPr>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9" name="Slide Number Placeholder 3"/>
          <p:cNvSpPr>
            <a:spLocks noGrp="1"/>
          </p:cNvSpPr>
          <p:nvPr>
            <p:ph type="sldNum" sz="quarter" idx="5"/>
          </p:nvPr>
        </p:nvSpPr>
        <p:spPr>
          <a:noFill/>
        </p:spPr>
        <p:txBody>
          <a:bodyPr/>
          <a:lstStyle/>
          <a:p>
            <a:fld id="{9112BF56-1F57-4656-9C0F-41BB94D93293}" type="slidenum">
              <a:rPr lang="en-US" smtClean="0">
                <a:solidFill>
                  <a:prstClr val="black"/>
                </a:solidFill>
              </a:rPr>
              <a:pPr/>
              <a:t>5</a:t>
            </a:fld>
            <a:endParaRPr lang="en-US" dirty="0" smtClean="0">
              <a:solidFill>
                <a:prstClr val="black"/>
              </a:solidFill>
            </a:endParaRPr>
          </a:p>
        </p:txBody>
      </p:sp>
      <p:sp>
        <p:nvSpPr>
          <p:cNvPr id="5" name="Notes Placeholder 4"/>
          <p:cNvSpPr>
            <a:spLocks noGrp="1"/>
          </p:cNvSpPr>
          <p:nvPr>
            <p:ph type="body" sz="quarter" idx="10"/>
          </p:nvPr>
        </p:nvSpPr>
        <p:spPr/>
        <p:txBody>
          <a:bodyPr>
            <a:noAutofit/>
          </a:bodyPr>
          <a:lstStyle/>
          <a:p>
            <a:r>
              <a:rPr lang="en-US" sz="1000" b="1" dirty="0"/>
              <a:t>Gen Jackson provided the 7 A7 focus areas listed on this slide.</a:t>
            </a:r>
          </a:p>
          <a:p>
            <a:pPr marL="113721" indent="-113721" defTabSz="897301" eaLnBrk="1" hangingPunct="1">
              <a:defRPr/>
            </a:pPr>
            <a:r>
              <a:rPr lang="en-US" sz="1000" b="1" dirty="0"/>
              <a:t>Clearly our Nation &amp; our Air Force face tough challenges that require disciplined use of dwindling resources while still remaining resilient, agile, flexible &amp; ready. </a:t>
            </a:r>
          </a:p>
          <a:p>
            <a:pPr marL="113721" indent="-113721" defTabSz="897301" eaLnBrk="1" hangingPunct="1">
              <a:defRPr/>
            </a:pPr>
            <a:r>
              <a:rPr lang="en-US" sz="1000" b="1" dirty="0"/>
              <a:t>In A7 we recognize that we must not only adapt to a changing strategic &amp; fiscal landscape, but also lead the change, while remaining focused on providing ready &amp; effective ACS for both expeditionary &amp; garrison environments.  </a:t>
            </a:r>
          </a:p>
          <a:p>
            <a:r>
              <a:rPr lang="en-US" sz="1000" b="1" dirty="0"/>
              <a:t>Therefore, your A7 staff are focused on continually improving the delivery of effective &amp; efficient installation support for the AF &amp; Joint team.</a:t>
            </a:r>
          </a:p>
          <a:p>
            <a:r>
              <a:rPr lang="en-US" sz="1000" dirty="0"/>
              <a:t>Our 23,000 ACS professionals train to the same high standards as the Active Component, &amp; are invaluable assets towards meeting the AF’s many &amp; varied commitments as demonstrated by the nearly 200 A7 civil engineers, security forces &amp; contracting Airmen currently deployed to Afghanistan, Kyrgystan, Oman, Qatar, Saudi Arabia &amp; other locations</a:t>
            </a:r>
          </a:p>
          <a:p>
            <a:pPr marL="338046" indent="-338046"/>
            <a:r>
              <a:rPr lang="en-US" sz="1000" dirty="0"/>
              <a:t>Further AF centralization of Installation and Mission Support</a:t>
            </a:r>
          </a:p>
          <a:p>
            <a:pPr marL="338046" indent="-338046"/>
            <a:r>
              <a:rPr lang="en-US" sz="1000" dirty="0"/>
              <a:t>USAF Common Output Level Standards (AF COLS)</a:t>
            </a:r>
          </a:p>
          <a:p>
            <a:pPr marL="338046" indent="-338046"/>
            <a:r>
              <a:rPr lang="en-US" sz="1000" dirty="0"/>
              <a:t>Public-Public &amp; Public-Private Partnerships (P4)</a:t>
            </a:r>
          </a:p>
          <a:p>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9" name="Slide Number Placeholder 3"/>
          <p:cNvSpPr>
            <a:spLocks noGrp="1"/>
          </p:cNvSpPr>
          <p:nvPr>
            <p:ph type="sldNum" sz="quarter" idx="5"/>
          </p:nvPr>
        </p:nvSpPr>
        <p:spPr>
          <a:noFill/>
        </p:spPr>
        <p:txBody>
          <a:bodyPr/>
          <a:lstStyle/>
          <a:p>
            <a:fld id="{9112BF56-1F57-4656-9C0F-41BB94D93293}" type="slidenum">
              <a:rPr lang="en-US" smtClean="0">
                <a:solidFill>
                  <a:prstClr val="black"/>
                </a:solidFill>
              </a:rPr>
              <a:pPr/>
              <a:t>6</a:t>
            </a:fld>
            <a:endParaRPr lang="en-US" dirty="0" smtClean="0">
              <a:solidFill>
                <a:prstClr val="black"/>
              </a:solidFill>
            </a:endParaRPr>
          </a:p>
        </p:txBody>
      </p:sp>
      <p:sp>
        <p:nvSpPr>
          <p:cNvPr id="5" name="Notes Placeholder 4"/>
          <p:cNvSpPr>
            <a:spLocks noGrp="1"/>
          </p:cNvSpPr>
          <p:nvPr>
            <p:ph type="body" sz="quarter" idx="10"/>
          </p:nvPr>
        </p:nvSpPr>
        <p:spPr/>
        <p:txBody>
          <a:bodyPr>
            <a:noAutofit/>
          </a:bodyPr>
          <a:lstStyle/>
          <a:p>
            <a:r>
              <a:rPr lang="en-US" sz="1000" b="1" dirty="0"/>
              <a:t>Gen Jackson provided the 7 A7 focus areas listed on this slide.</a:t>
            </a:r>
          </a:p>
          <a:p>
            <a:pPr marL="113721" indent="-113721" defTabSz="897301" eaLnBrk="1" hangingPunct="1">
              <a:defRPr/>
            </a:pPr>
            <a:r>
              <a:rPr lang="en-US" sz="1000" b="1" dirty="0"/>
              <a:t>Clearly our Nation &amp; our Air Force face tough challenges that require disciplined use of dwindling resources while still remaining resilient, agile, flexible &amp; ready. </a:t>
            </a:r>
          </a:p>
          <a:p>
            <a:pPr marL="113721" indent="-113721" defTabSz="897301" eaLnBrk="1" hangingPunct="1">
              <a:defRPr/>
            </a:pPr>
            <a:r>
              <a:rPr lang="en-US" sz="1000" b="1" dirty="0"/>
              <a:t>In A7 we recognize that we must not only adapt to a changing strategic &amp; fiscal landscape, but also lead the change, while remaining focused on providing ready &amp; effective ACS for both expeditionary &amp; garrison environments.  </a:t>
            </a:r>
          </a:p>
          <a:p>
            <a:r>
              <a:rPr lang="en-US" sz="1000" b="1" dirty="0"/>
              <a:t>Therefore, your A7 staff are focused on continually improving the delivery of effective &amp; efficient installation support for the AF &amp; Joint team.</a:t>
            </a:r>
          </a:p>
          <a:p>
            <a:r>
              <a:rPr lang="en-US" sz="1000" dirty="0"/>
              <a:t>Our 23,000 ACS professionals train to the same high standards as the Active Component, &amp; are invaluable assets towards meeting the AF’s many &amp; varied commitments as demonstrated by the nearly 200 A7 civil engineers, security forces &amp; contracting Airmen currently deployed to Afghanistan, Kyrgystan, Oman, Qatar, Saudi Arabia &amp; other locations</a:t>
            </a:r>
          </a:p>
          <a:p>
            <a:pPr marL="338046" indent="-338046"/>
            <a:r>
              <a:rPr lang="en-US" sz="1000" dirty="0"/>
              <a:t>Further AF centralization of Installation and Mission Support</a:t>
            </a:r>
          </a:p>
          <a:p>
            <a:pPr marL="338046" indent="-338046"/>
            <a:r>
              <a:rPr lang="en-US" sz="1000" dirty="0"/>
              <a:t>USAF Common Output Level Standards (AF COLS)</a:t>
            </a:r>
          </a:p>
          <a:p>
            <a:pPr marL="338046" indent="-338046"/>
            <a:r>
              <a:rPr lang="en-US" sz="1000" dirty="0"/>
              <a:t>Public-Public &amp; Public-Private Partnerships (P4)</a:t>
            </a:r>
          </a:p>
          <a:p>
            <a:endParaRPr 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A7, we have a small front office with 6 subordinate divisions</a:t>
            </a:r>
          </a:p>
        </p:txBody>
      </p:sp>
      <p:sp>
        <p:nvSpPr>
          <p:cNvPr id="4" name="Slide Number Placeholder 3"/>
          <p:cNvSpPr>
            <a:spLocks noGrp="1"/>
          </p:cNvSpPr>
          <p:nvPr>
            <p:ph type="sldNum" sz="quarter" idx="5"/>
          </p:nvPr>
        </p:nvSpPr>
        <p:spPr/>
        <p:txBody>
          <a:bodyPr/>
          <a:lstStyle/>
          <a:p>
            <a:pPr>
              <a:defRPr/>
            </a:pPr>
            <a:fld id="{A557AF9A-339B-41CF-A7D7-3F4A9767CCFA}" type="slidenum">
              <a:rPr lang="en-US" smtClean="0">
                <a:solidFill>
                  <a:prstClr val="black"/>
                </a:solidFill>
              </a:rPr>
              <a:pPr>
                <a:def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914716" y="4342468"/>
            <a:ext cx="5028579" cy="4114487"/>
          </a:xfrm>
          <a:noFill/>
          <a:ln/>
        </p:spPr>
        <p:txBody>
          <a:bodyPr lIns="94182" tIns="47092" rIns="94182" bIns="47092"/>
          <a:lstStyle/>
          <a:p>
            <a:pPr>
              <a:spcBef>
                <a:spcPct val="0"/>
              </a:spcBef>
            </a:pPr>
            <a:r>
              <a:rPr lang="en-US" b="1" dirty="0" smtClean="0"/>
              <a:t>OPR:  A7PD</a:t>
            </a:r>
          </a:p>
          <a:p>
            <a:pPr>
              <a:spcBef>
                <a:spcPct val="0"/>
              </a:spcBef>
            </a:pPr>
            <a:r>
              <a:rPr lang="en-US" b="1" baseline="0" dirty="0" smtClean="0"/>
              <a:t>Updated:  19 Mar 15:</a:t>
            </a:r>
            <a:r>
              <a:rPr lang="en-US" b="1" dirty="0" smtClean="0"/>
              <a:t>  </a:t>
            </a:r>
            <a:r>
              <a:rPr lang="en-US" baseline="0" dirty="0" smtClean="0"/>
              <a:t>FOCUS updates every</a:t>
            </a:r>
            <a:r>
              <a:rPr lang="en-US" dirty="0" smtClean="0"/>
              <a:t> 5 years now based upon 2 complete rounds of FOCUS visits, reduce costs, and deliver reports faster.  Typically, complete 5-6 bases per year beginning in FY15.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250185" y="4343713"/>
            <a:ext cx="6447917" cy="4500074"/>
          </a:xfrm>
          <a:ln/>
        </p:spPr>
        <p:txBody>
          <a:bodyPr/>
          <a:lstStyle/>
          <a:p>
            <a:pPr marL="171430" indent="-171430" defTabSz="914292">
              <a:lnSpc>
                <a:spcPct val="90000"/>
              </a:lnSpc>
              <a:spcBef>
                <a:spcPct val="25000"/>
              </a:spcBef>
              <a:buFontTx/>
              <a:buChar char="•"/>
              <a:tabLst>
                <a:tab pos="1694713" algn="ctr"/>
                <a:tab pos="2033657" algn="ctr"/>
                <a:tab pos="2209406" algn="ctr"/>
                <a:tab pos="2372598" algn="ctr"/>
                <a:tab pos="2711541" algn="ctr"/>
                <a:tab pos="3050485" algn="ctr"/>
                <a:tab pos="3389428" algn="ctr"/>
                <a:tab pos="3565177" algn="ctr"/>
                <a:tab pos="3728371" algn="ctr"/>
                <a:tab pos="4067314" algn="ctr"/>
              </a:tabLst>
              <a:defRPr/>
            </a:pPr>
            <a:r>
              <a:rPr lang="en-US" sz="1000" b="1" dirty="0"/>
              <a:t>OPR: </a:t>
            </a:r>
            <a:r>
              <a:rPr lang="en-US" sz="1000" b="1" dirty="0" smtClean="0"/>
              <a:t>A7PP</a:t>
            </a:r>
            <a:endParaRPr lang="en-US" sz="1000" b="1" dirty="0"/>
          </a:p>
        </p:txBody>
      </p:sp>
      <p:sp>
        <p:nvSpPr>
          <p:cNvPr id="4" name="Slide Number Placeholder 3"/>
          <p:cNvSpPr>
            <a:spLocks noGrp="1"/>
          </p:cNvSpPr>
          <p:nvPr>
            <p:ph type="sldNum" sz="quarter" idx="5"/>
          </p:nvPr>
        </p:nvSpPr>
        <p:spPr/>
        <p:txBody>
          <a:bodyPr/>
          <a:lstStyle/>
          <a:p>
            <a:pPr>
              <a:defRPr/>
            </a:pPr>
            <a:fld id="{68AC8768-8F09-44D0-A445-706C0D11FC02}"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a:latin typeface="Arial" charset="0"/>
              <a:cs typeface="+mn-cs"/>
            </a:endParaRPr>
          </a:p>
        </p:txBody>
      </p:sp>
      <p:sp>
        <p:nvSpPr>
          <p:cNvPr id="4" name="Text Box 5"/>
          <p:cNvSpPr txBox="1">
            <a:spLocks noChangeArrowheads="1"/>
          </p:cNvSpPr>
          <p:nvPr userDrawn="1"/>
        </p:nvSpPr>
        <p:spPr bwMode="auto">
          <a:xfrm>
            <a:off x="1219200" y="268288"/>
            <a:ext cx="7924800" cy="646112"/>
          </a:xfrm>
          <a:prstGeom prst="rect">
            <a:avLst/>
          </a:prstGeom>
          <a:noFill/>
          <a:ln w="9525">
            <a:noFill/>
            <a:miter lim="800000"/>
            <a:headEnd/>
            <a:tailEnd/>
          </a:ln>
          <a:effectLst/>
        </p:spPr>
        <p:txBody>
          <a:bodyPr>
            <a:spAutoFit/>
          </a:bodyPr>
          <a:lstStyle/>
          <a:p>
            <a:pPr algn="ctr" eaLnBrk="0" hangingPunct="0">
              <a:defRPr/>
            </a:pPr>
            <a:r>
              <a:rPr lang="en-US" sz="3600" b="1" i="1" dirty="0">
                <a:latin typeface="Arial" charset="0"/>
                <a:cs typeface="+mn-cs"/>
              </a:rPr>
              <a:t>United States Air Force Reserve</a:t>
            </a:r>
          </a:p>
        </p:txBody>
      </p:sp>
      <p:sp>
        <p:nvSpPr>
          <p:cNvPr id="6" name="Text Box 3"/>
          <p:cNvSpPr txBox="1">
            <a:spLocks noChangeArrowheads="1"/>
          </p:cNvSpPr>
          <p:nvPr userDrawn="1"/>
        </p:nvSpPr>
        <p:spPr bwMode="auto">
          <a:xfrm>
            <a:off x="1270000" y="990600"/>
            <a:ext cx="6553200" cy="400050"/>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latin typeface="Century Schoolbook" pitchFamily="18" charset="0"/>
                <a:cs typeface="+mn-cs"/>
              </a:rPr>
              <a:t>I n t e g r </a:t>
            </a:r>
            <a:r>
              <a:rPr lang="en-US" sz="2000" b="1" i="1" dirty="0" err="1">
                <a:latin typeface="Century Schoolbook" pitchFamily="18" charset="0"/>
                <a:cs typeface="+mn-cs"/>
              </a:rPr>
              <a:t>i</a:t>
            </a:r>
            <a:r>
              <a:rPr lang="en-US" sz="2000" b="1" i="1" dirty="0">
                <a:latin typeface="Century Schoolbook" pitchFamily="18" charset="0"/>
                <a:cs typeface="+mn-cs"/>
              </a:rPr>
              <a:t> t y  -  S e r v </a:t>
            </a:r>
            <a:r>
              <a:rPr lang="en-US" sz="2000" b="1" i="1" dirty="0" err="1">
                <a:latin typeface="Century Schoolbook" pitchFamily="18" charset="0"/>
                <a:cs typeface="+mn-cs"/>
              </a:rPr>
              <a:t>i</a:t>
            </a:r>
            <a:r>
              <a:rPr lang="en-US" sz="2000" b="1" i="1" dirty="0">
                <a:latin typeface="Century Schoolbook" pitchFamily="18" charset="0"/>
                <a:cs typeface="+mn-cs"/>
              </a:rPr>
              <a:t> c e  -  E x c e l </a:t>
            </a:r>
            <a:r>
              <a:rPr lang="en-US" sz="2000" b="1" i="1" dirty="0" err="1">
                <a:latin typeface="Century Schoolbook" pitchFamily="18" charset="0"/>
                <a:cs typeface="+mn-cs"/>
              </a:rPr>
              <a:t>l</a:t>
            </a:r>
            <a:r>
              <a:rPr lang="en-US" sz="2000" b="1" i="1" dirty="0">
                <a:latin typeface="Century Schoolbook" pitchFamily="18" charset="0"/>
                <a:cs typeface="+mn-cs"/>
              </a:rPr>
              <a:t> e n c e</a:t>
            </a:r>
          </a:p>
        </p:txBody>
      </p:sp>
      <p:pic>
        <p:nvPicPr>
          <p:cNvPr id="7" name="Picture 13" descr="afsymbol"/>
          <p:cNvPicPr>
            <a:picLocks noChangeAspect="1" noChangeArrowheads="1"/>
          </p:cNvPicPr>
          <p:nvPr userDrawn="1"/>
        </p:nvPicPr>
        <p:blipFill>
          <a:blip r:embed="rId2" cstate="print"/>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6" y="1524000"/>
            <a:ext cx="8486775" cy="1600200"/>
          </a:xfrm>
        </p:spPr>
        <p:txBody>
          <a:bodyPr/>
          <a:lstStyle>
            <a:lvl1pPr>
              <a:defRPr sz="4400" i="0"/>
            </a:lvl1pPr>
          </a:lstStyle>
          <a:p>
            <a:r>
              <a:rPr lang="en-US"/>
              <a:t>Click to edit Master title style</a:t>
            </a:r>
          </a:p>
        </p:txBody>
      </p:sp>
      <p:sp>
        <p:nvSpPr>
          <p:cNvPr id="8"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256F958D-338D-4E6A-BA3C-3B3EC135C2DF}" type="slidenum">
              <a:rPr lang="en-US"/>
              <a:pPr>
                <a:defRPr/>
              </a:pPr>
              <a:t>‹#›</a:t>
            </a:fld>
            <a:endParaRPr lang="en-US">
              <a:solidFill>
                <a:schemeClr val="bg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76225" y="1504950"/>
            <a:ext cx="8397875" cy="47434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defRPr/>
            </a:lvl1pPr>
          </a:lstStyle>
          <a:p>
            <a:pPr>
              <a:defRPr/>
            </a:pPr>
            <a:fld id="{17317CC6-90E4-44E3-A02C-2F183216DC79}" type="slidenum">
              <a:rPr lang="en-US"/>
              <a:pPr>
                <a:defRPr/>
              </a:pPr>
              <a:t>‹#›</a:t>
            </a:fld>
            <a:endParaRPr lang="en-US">
              <a:solidFill>
                <a:schemeClr val="bg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5439" y="76200"/>
            <a:ext cx="2132012"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6226" y="76200"/>
            <a:ext cx="6246813" cy="6172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sldNum" sz="quarter" idx="10"/>
          </p:nvPr>
        </p:nvSpPr>
        <p:spPr/>
        <p:txBody>
          <a:bodyPr/>
          <a:lstStyle>
            <a:lvl1pPr>
              <a:defRPr/>
            </a:lvl1pPr>
          </a:lstStyle>
          <a:p>
            <a:pPr>
              <a:defRPr/>
            </a:pPr>
            <a:fld id="{FE8B883E-ED41-46F6-A443-C23DCF1BD471}" type="slidenum">
              <a:rPr lang="en-US"/>
              <a:pPr>
                <a:defRPr/>
              </a:pPr>
              <a:t>‹#›</a:t>
            </a:fld>
            <a:endParaRPr lang="en-US">
              <a:solidFill>
                <a:schemeClr val="bg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086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00102" y="1536700"/>
            <a:ext cx="8131175" cy="4324350"/>
          </a:xfrm>
          <a:prstGeom prst="rect">
            <a:avLst/>
          </a:prstGeom>
        </p:spPr>
        <p:txBody>
          <a:bodyPr/>
          <a:lstStyle/>
          <a:p>
            <a:pPr lvl="0"/>
            <a:endParaRPr lang="en-US" noProof="0"/>
          </a:p>
        </p:txBody>
      </p:sp>
      <p:sp>
        <p:nvSpPr>
          <p:cNvPr id="4" name="Rectangle 1027"/>
          <p:cNvSpPr>
            <a:spLocks noGrp="1" noChangeArrowheads="1"/>
          </p:cNvSpPr>
          <p:nvPr>
            <p:ph type="dt" sz="half" idx="10"/>
          </p:nvPr>
        </p:nvSpPr>
        <p:spPr/>
        <p:txBody>
          <a:bodyPr/>
          <a:lstStyle>
            <a:lvl1pPr>
              <a:defRPr/>
            </a:lvl1pPr>
          </a:lstStyle>
          <a:p>
            <a:pPr>
              <a:defRPr/>
            </a:pPr>
            <a:endParaRPr lang="en-US"/>
          </a:p>
        </p:txBody>
      </p:sp>
      <p:sp>
        <p:nvSpPr>
          <p:cNvPr id="5" name="Rectangle 1028"/>
          <p:cNvSpPr>
            <a:spLocks noGrp="1" noChangeArrowheads="1"/>
          </p:cNvSpPr>
          <p:nvPr>
            <p:ph type="sldNum" sz="quarter" idx="11"/>
          </p:nvPr>
        </p:nvSpPr>
        <p:spPr/>
        <p:txBody>
          <a:bodyPr/>
          <a:lstStyle>
            <a:lvl1pPr>
              <a:defRPr/>
            </a:lvl1pPr>
          </a:lstStyle>
          <a:p>
            <a:pPr>
              <a:defRPr/>
            </a:pPr>
            <a:fld id="{94B8EE19-75E7-4245-8E08-6853FEEC7C15}" type="slidenum">
              <a:rPr lang="en-US"/>
              <a:pPr>
                <a:defRPr/>
              </a:pPr>
              <a:t>‹#›</a:t>
            </a:fld>
            <a:endParaRPr lang="en-US" dirty="0">
              <a:solidFill>
                <a:schemeClr val="bg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3"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6DCFF04F-9725-4BE2-A8CA-A638BB1797C3}" type="slidenum">
              <a:rPr lang="en-US"/>
              <a:pPr>
                <a:defRPr/>
              </a:pPr>
              <a:t>‹#›</a:t>
            </a:fld>
            <a:endParaRPr lang="en-US">
              <a:solidFill>
                <a:schemeClr val="bg2"/>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asure Template">
    <p:spTree>
      <p:nvGrpSpPr>
        <p:cNvPr id="1" name=""/>
        <p:cNvGrpSpPr/>
        <p:nvPr/>
      </p:nvGrpSpPr>
      <p:grpSpPr>
        <a:xfrm>
          <a:off x="0" y="0"/>
          <a:ext cx="0" cy="0"/>
          <a:chOff x="0" y="0"/>
          <a:chExt cx="0" cy="0"/>
        </a:xfrm>
      </p:grpSpPr>
      <p:sp>
        <p:nvSpPr>
          <p:cNvPr id="8" name="Rectangle 7"/>
          <p:cNvSpPr/>
          <p:nvPr userDrawn="1"/>
        </p:nvSpPr>
        <p:spPr bwMode="auto">
          <a:xfrm>
            <a:off x="6629400" y="990600"/>
            <a:ext cx="228600" cy="544068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algn="ctr">
              <a:defRPr/>
            </a:pPr>
            <a:r>
              <a:rPr lang="en-US" dirty="0">
                <a:solidFill>
                  <a:srgbClr val="FFFFFF"/>
                </a:solidFill>
              </a:rPr>
              <a:t>ASSESSMENT</a:t>
            </a:r>
          </a:p>
        </p:txBody>
      </p:sp>
      <p:sp>
        <p:nvSpPr>
          <p:cNvPr id="9" name="Rectangle 8"/>
          <p:cNvSpPr/>
          <p:nvPr userDrawn="1"/>
        </p:nvSpPr>
        <p:spPr bwMode="auto">
          <a:xfrm rot="5400000">
            <a:off x="3162300" y="2095500"/>
            <a:ext cx="304800" cy="662940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a:defRPr/>
            </a:pPr>
            <a:r>
              <a:rPr lang="en-US" dirty="0">
                <a:solidFill>
                  <a:srgbClr val="FFFFFF"/>
                </a:solidFill>
              </a:rPr>
              <a:t>Details</a:t>
            </a:r>
          </a:p>
        </p:txBody>
      </p:sp>
      <p:sp>
        <p:nvSpPr>
          <p:cNvPr id="10" name="TextBox 12"/>
          <p:cNvSpPr txBox="1">
            <a:spLocks noChangeArrowheads="1"/>
          </p:cNvSpPr>
          <p:nvPr userDrawn="1"/>
        </p:nvSpPr>
        <p:spPr bwMode="auto">
          <a:xfrm>
            <a:off x="6858000" y="990600"/>
            <a:ext cx="2286000" cy="2286000"/>
          </a:xfrm>
          <a:prstGeom prst="rect">
            <a:avLst/>
          </a:prstGeom>
          <a:noFill/>
          <a:ln w="9525">
            <a:noFill/>
            <a:miter lim="800000"/>
            <a:headEnd/>
            <a:tailEnd/>
          </a:ln>
        </p:spPr>
        <p:txBody>
          <a:bodyPr/>
          <a:lstStyle/>
          <a:p>
            <a:pPr>
              <a:defRPr/>
            </a:pPr>
            <a:r>
              <a:rPr lang="en-US" sz="1600" b="1" u="sng" dirty="0">
                <a:solidFill>
                  <a:srgbClr val="000000"/>
                </a:solidFill>
              </a:rPr>
              <a:t>Analysis</a:t>
            </a: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r>
              <a:rPr lang="en-US" sz="1800" dirty="0">
                <a:solidFill>
                  <a:srgbClr val="000000"/>
                </a:solidFill>
              </a:rPr>
              <a:t> </a:t>
            </a:r>
          </a:p>
          <a:p>
            <a:pPr>
              <a:defRPr/>
            </a:pPr>
            <a:endParaRPr lang="en-US" sz="1800" dirty="0">
              <a:solidFill>
                <a:srgbClr val="000000"/>
              </a:solidFill>
            </a:endParaRPr>
          </a:p>
          <a:p>
            <a:pPr>
              <a:defRPr/>
            </a:pPr>
            <a:endParaRPr lang="en-US" sz="1800" dirty="0">
              <a:solidFill>
                <a:srgbClr val="000000"/>
              </a:solidFill>
            </a:endParaRPr>
          </a:p>
        </p:txBody>
      </p:sp>
      <p:sp>
        <p:nvSpPr>
          <p:cNvPr id="11" name="TextBox 10"/>
          <p:cNvSpPr txBox="1">
            <a:spLocks noChangeArrowheads="1"/>
          </p:cNvSpPr>
          <p:nvPr userDrawn="1"/>
        </p:nvSpPr>
        <p:spPr bwMode="auto">
          <a:xfrm>
            <a:off x="290513" y="6508750"/>
            <a:ext cx="1995487" cy="246063"/>
          </a:xfrm>
          <a:prstGeom prst="rect">
            <a:avLst/>
          </a:prstGeom>
          <a:noFill/>
          <a:ln w="9525">
            <a:noFill/>
            <a:miter lim="800000"/>
            <a:headEnd/>
            <a:tailEnd/>
          </a:ln>
        </p:spPr>
        <p:txBody>
          <a:bodyPr>
            <a:spAutoFit/>
          </a:bodyPr>
          <a:lstStyle/>
          <a:p>
            <a:pPr>
              <a:defRPr/>
            </a:pPr>
            <a:r>
              <a:rPr lang="en-US" sz="1000" b="1" dirty="0">
                <a:solidFill>
                  <a:srgbClr val="002060"/>
                </a:solidFill>
              </a:rPr>
              <a:t>Current as of</a:t>
            </a:r>
          </a:p>
        </p:txBody>
      </p:sp>
      <p:sp>
        <p:nvSpPr>
          <p:cNvPr id="12" name="TextBox 11"/>
          <p:cNvSpPr txBox="1">
            <a:spLocks noChangeArrowheads="1"/>
          </p:cNvSpPr>
          <p:nvPr userDrawn="1"/>
        </p:nvSpPr>
        <p:spPr bwMode="auto">
          <a:xfrm>
            <a:off x="7608888" y="6510338"/>
            <a:ext cx="1385887" cy="246062"/>
          </a:xfrm>
          <a:prstGeom prst="rect">
            <a:avLst/>
          </a:prstGeom>
          <a:noFill/>
          <a:ln w="9525">
            <a:noFill/>
            <a:miter lim="800000"/>
            <a:headEnd/>
            <a:tailEnd/>
          </a:ln>
        </p:spPr>
        <p:txBody>
          <a:bodyPr>
            <a:spAutoFit/>
          </a:bodyPr>
          <a:lstStyle/>
          <a:p>
            <a:pPr>
              <a:defRPr/>
            </a:pPr>
            <a:r>
              <a:rPr lang="en-US" sz="1000" b="1" dirty="0">
                <a:solidFill>
                  <a:srgbClr val="002060"/>
                </a:solidFill>
              </a:rPr>
              <a:t>OPR:</a:t>
            </a:r>
          </a:p>
        </p:txBody>
      </p:sp>
      <p:sp>
        <p:nvSpPr>
          <p:cNvPr id="6" name="Content Placeholder 5"/>
          <p:cNvSpPr>
            <a:spLocks noGrp="1"/>
          </p:cNvSpPr>
          <p:nvPr>
            <p:ph sz="quarter" idx="4"/>
          </p:nvPr>
        </p:nvSpPr>
        <p:spPr>
          <a:xfrm>
            <a:off x="6858000" y="1295400"/>
            <a:ext cx="2286000" cy="31242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p:txBody>
      </p:sp>
      <p:sp>
        <p:nvSpPr>
          <p:cNvPr id="13" name="Chart Placeholder 12"/>
          <p:cNvSpPr>
            <a:spLocks noGrp="1"/>
          </p:cNvSpPr>
          <p:nvPr>
            <p:ph type="chart" sz="quarter" idx="11"/>
          </p:nvPr>
        </p:nvSpPr>
        <p:spPr>
          <a:xfrm>
            <a:off x="228600" y="1066800"/>
            <a:ext cx="6400800" cy="4191000"/>
          </a:xfrm>
          <a:prstGeom prst="rect">
            <a:avLst/>
          </a:prstGeom>
        </p:spPr>
        <p:txBody>
          <a:bodyPr/>
          <a:lstStyle/>
          <a:p>
            <a:pPr lvl="0"/>
            <a:endParaRPr lang="en-US" noProof="0"/>
          </a:p>
        </p:txBody>
      </p:sp>
      <p:sp>
        <p:nvSpPr>
          <p:cNvPr id="26" name="Text Placeholder 25"/>
          <p:cNvSpPr>
            <a:spLocks noGrp="1"/>
          </p:cNvSpPr>
          <p:nvPr>
            <p:ph type="body" sz="quarter" idx="12"/>
          </p:nvPr>
        </p:nvSpPr>
        <p:spPr>
          <a:xfrm>
            <a:off x="1115568"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41" name="Text Placeholder 25"/>
          <p:cNvSpPr>
            <a:spLocks noGrp="1"/>
          </p:cNvSpPr>
          <p:nvPr>
            <p:ph type="body" sz="quarter" idx="13"/>
          </p:nvPr>
        </p:nvSpPr>
        <p:spPr>
          <a:xfrm>
            <a:off x="7955280"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42" name="Content Placeholder 5"/>
          <p:cNvSpPr>
            <a:spLocks noGrp="1"/>
          </p:cNvSpPr>
          <p:nvPr>
            <p:ph sz="quarter" idx="14"/>
          </p:nvPr>
        </p:nvSpPr>
        <p:spPr>
          <a:xfrm>
            <a:off x="6858000" y="4724400"/>
            <a:ext cx="2286000" cy="16764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p:txBody>
      </p:sp>
      <p:sp>
        <p:nvSpPr>
          <p:cNvPr id="19" name="Title 1"/>
          <p:cNvSpPr>
            <a:spLocks noGrp="1"/>
          </p:cNvSpPr>
          <p:nvPr>
            <p:ph type="title"/>
          </p:nvPr>
        </p:nvSpPr>
        <p:spPr>
          <a:xfrm>
            <a:off x="0" y="304800"/>
            <a:ext cx="8839200" cy="457200"/>
          </a:xfrm>
          <a:prstGeom prst="rect">
            <a:avLst/>
          </a:prstGeom>
        </p:spPr>
        <p:txBody>
          <a:bodyPr/>
          <a:lstStyle>
            <a:lvl1pPr>
              <a:defRPr sz="2800" i="1"/>
            </a:lvl1pPr>
          </a:lstStyle>
          <a:p>
            <a:r>
              <a:rPr lang="en-US" dirty="0" smtClean="0"/>
              <a:t>Click to edit Master title style</a:t>
            </a:r>
            <a:endParaRPr lang="en-US" dirty="0"/>
          </a:p>
        </p:txBody>
      </p:sp>
      <p:sp>
        <p:nvSpPr>
          <p:cNvPr id="14" name="Rectangle 3"/>
          <p:cNvSpPr>
            <a:spLocks noGrp="1" noChangeArrowheads="1"/>
          </p:cNvSpPr>
          <p:nvPr>
            <p:ph type="sldNum" sz="quarter" idx="15"/>
          </p:nvPr>
        </p:nvSpPr>
        <p:spPr>
          <a:xfrm>
            <a:off x="8534400" y="6524625"/>
            <a:ext cx="596900" cy="304800"/>
          </a:xfrm>
        </p:spPr>
        <p:txBody>
          <a:bodyPr/>
          <a:lstStyle>
            <a:lvl1pPr fontAlgn="base">
              <a:spcBef>
                <a:spcPct val="0"/>
              </a:spcBef>
              <a:spcAft>
                <a:spcPct val="0"/>
              </a:spcAft>
              <a:defRPr>
                <a:cs typeface="Arial" pitchFamily="34" charset="0"/>
              </a:defRPr>
            </a:lvl1pPr>
          </a:lstStyle>
          <a:p>
            <a:pPr>
              <a:defRPr/>
            </a:pPr>
            <a:fld id="{D2245CF0-7C1D-4018-98BC-99F1BA52E9B5}"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189625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5081AF-062A-4B01-A520-F864A63F2A8B}" type="datetimeFigureOut">
              <a:rPr lang="en-US" smtClean="0">
                <a:solidFill>
                  <a:prstClr val="black">
                    <a:tint val="75000"/>
                  </a:prstClr>
                </a:solidFill>
              </a:rPr>
              <a:pPr/>
              <a:t>7/15/2015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38946E-86A3-4AB2-9459-62A9E4ABFD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759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Measure Template">
    <p:spTree>
      <p:nvGrpSpPr>
        <p:cNvPr id="1" name=""/>
        <p:cNvGrpSpPr/>
        <p:nvPr/>
      </p:nvGrpSpPr>
      <p:grpSpPr>
        <a:xfrm>
          <a:off x="0" y="0"/>
          <a:ext cx="0" cy="0"/>
          <a:chOff x="0" y="0"/>
          <a:chExt cx="0" cy="0"/>
        </a:xfrm>
      </p:grpSpPr>
      <p:sp>
        <p:nvSpPr>
          <p:cNvPr id="11" name="TextBox 10"/>
          <p:cNvSpPr txBox="1">
            <a:spLocks noChangeArrowheads="1"/>
          </p:cNvSpPr>
          <p:nvPr userDrawn="1"/>
        </p:nvSpPr>
        <p:spPr bwMode="auto">
          <a:xfrm>
            <a:off x="290513" y="6508750"/>
            <a:ext cx="1995487" cy="246063"/>
          </a:xfrm>
          <a:prstGeom prst="rect">
            <a:avLst/>
          </a:prstGeom>
          <a:noFill/>
          <a:ln w="9525">
            <a:noFill/>
            <a:miter lim="800000"/>
            <a:headEnd/>
            <a:tailEnd/>
          </a:ln>
        </p:spPr>
        <p:txBody>
          <a:bodyPr>
            <a:spAutoFit/>
          </a:bodyPr>
          <a:lstStyle/>
          <a:p>
            <a:pPr>
              <a:defRPr/>
            </a:pPr>
            <a:r>
              <a:rPr lang="en-US" sz="1000" b="1" dirty="0">
                <a:solidFill>
                  <a:srgbClr val="002060"/>
                </a:solidFill>
              </a:rPr>
              <a:t>Current as of</a:t>
            </a:r>
          </a:p>
        </p:txBody>
      </p:sp>
      <p:sp>
        <p:nvSpPr>
          <p:cNvPr id="12" name="TextBox 11"/>
          <p:cNvSpPr txBox="1">
            <a:spLocks noChangeArrowheads="1"/>
          </p:cNvSpPr>
          <p:nvPr userDrawn="1"/>
        </p:nvSpPr>
        <p:spPr bwMode="auto">
          <a:xfrm>
            <a:off x="7608888" y="6510338"/>
            <a:ext cx="1385887" cy="246062"/>
          </a:xfrm>
          <a:prstGeom prst="rect">
            <a:avLst/>
          </a:prstGeom>
          <a:noFill/>
          <a:ln w="9525">
            <a:noFill/>
            <a:miter lim="800000"/>
            <a:headEnd/>
            <a:tailEnd/>
          </a:ln>
        </p:spPr>
        <p:txBody>
          <a:bodyPr>
            <a:spAutoFit/>
          </a:bodyPr>
          <a:lstStyle/>
          <a:p>
            <a:pPr>
              <a:defRPr/>
            </a:pPr>
            <a:r>
              <a:rPr lang="en-US" sz="1000" b="1" dirty="0">
                <a:solidFill>
                  <a:srgbClr val="002060"/>
                </a:solidFill>
              </a:rPr>
              <a:t>OPR:</a:t>
            </a:r>
          </a:p>
        </p:txBody>
      </p:sp>
      <p:sp>
        <p:nvSpPr>
          <p:cNvPr id="26" name="Text Placeholder 25"/>
          <p:cNvSpPr>
            <a:spLocks noGrp="1"/>
          </p:cNvSpPr>
          <p:nvPr>
            <p:ph type="body" sz="quarter" idx="12"/>
          </p:nvPr>
        </p:nvSpPr>
        <p:spPr>
          <a:xfrm>
            <a:off x="1115568"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41" name="Text Placeholder 25"/>
          <p:cNvSpPr>
            <a:spLocks noGrp="1"/>
          </p:cNvSpPr>
          <p:nvPr>
            <p:ph type="body" sz="quarter" idx="13"/>
          </p:nvPr>
        </p:nvSpPr>
        <p:spPr>
          <a:xfrm>
            <a:off x="7955280"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19" name="Title 1"/>
          <p:cNvSpPr>
            <a:spLocks noGrp="1"/>
          </p:cNvSpPr>
          <p:nvPr>
            <p:ph type="title"/>
          </p:nvPr>
        </p:nvSpPr>
        <p:spPr>
          <a:xfrm>
            <a:off x="0" y="304800"/>
            <a:ext cx="8839200" cy="457200"/>
          </a:xfrm>
          <a:prstGeom prst="rect">
            <a:avLst/>
          </a:prstGeom>
        </p:spPr>
        <p:txBody>
          <a:bodyPr/>
          <a:lstStyle>
            <a:lvl1pPr>
              <a:defRPr sz="2800" i="1"/>
            </a:lvl1pPr>
          </a:lstStyle>
          <a:p>
            <a:r>
              <a:rPr lang="en-US" dirty="0" smtClean="0"/>
              <a:t>Click to edit Master title style</a:t>
            </a:r>
            <a:endParaRPr lang="en-US" dirty="0"/>
          </a:p>
        </p:txBody>
      </p:sp>
      <p:sp>
        <p:nvSpPr>
          <p:cNvPr id="14" name="Rectangle 3"/>
          <p:cNvSpPr>
            <a:spLocks noGrp="1" noChangeArrowheads="1"/>
          </p:cNvSpPr>
          <p:nvPr>
            <p:ph type="sldNum" sz="quarter" idx="15"/>
          </p:nvPr>
        </p:nvSpPr>
        <p:spPr>
          <a:xfrm>
            <a:off x="8534400" y="6524625"/>
            <a:ext cx="596900" cy="304800"/>
          </a:xfrm>
        </p:spPr>
        <p:txBody>
          <a:bodyPr/>
          <a:lstStyle>
            <a:lvl1pPr fontAlgn="base">
              <a:spcBef>
                <a:spcPct val="0"/>
              </a:spcBef>
              <a:spcAft>
                <a:spcPct val="0"/>
              </a:spcAft>
              <a:defRPr>
                <a:cs typeface="Arial" pitchFamily="34" charset="0"/>
              </a:defRPr>
            </a:lvl1pPr>
          </a:lstStyle>
          <a:p>
            <a:pPr>
              <a:defRPr/>
            </a:pPr>
            <a:fld id="{D2245CF0-7C1D-4018-98BC-99F1BA52E9B5}"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663542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pic>
        <p:nvPicPr>
          <p:cNvPr id="8" name="Picture 13" descr="afsymbol"/>
          <p:cNvPicPr>
            <a:picLocks noChangeAspect="1" noChangeArrowheads="1"/>
          </p:cNvPicPr>
          <p:nvPr userDrawn="1"/>
        </p:nvPicPr>
        <p:blipFill>
          <a:blip r:embed="rId2" cstate="print"/>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7" y="1524000"/>
            <a:ext cx="8486775" cy="1600200"/>
          </a:xfrm>
          <a:prstGeom prst="rect">
            <a:avLst/>
          </a:prstGeom>
        </p:spPr>
        <p:txBody>
          <a:bodyPr anchor="ctr"/>
          <a:lstStyle>
            <a:lvl1pPr algn="ctr">
              <a:defRPr sz="4400" i="0"/>
            </a:lvl1pPr>
          </a:lstStyle>
          <a:p>
            <a:r>
              <a:rPr lang="en-US" dirty="0"/>
              <a:t>Click to edit Master title style</a:t>
            </a:r>
          </a:p>
        </p:txBody>
      </p:sp>
      <p:sp>
        <p:nvSpPr>
          <p:cNvPr id="9" name="Rectangle 1033"/>
          <p:cNvSpPr>
            <a:spLocks noGrp="1" noChangeArrowheads="1"/>
          </p:cNvSpPr>
          <p:nvPr>
            <p:ph type="subTitle" idx="1"/>
          </p:nvPr>
        </p:nvSpPr>
        <p:spPr>
          <a:xfrm>
            <a:off x="4095751" y="3924300"/>
            <a:ext cx="4495800" cy="1047750"/>
          </a:xfrm>
          <a:prstGeom prst="rect">
            <a:avLst/>
          </a:prstGeom>
        </p:spPr>
        <p:txBody>
          <a:bodyPr/>
          <a:lstStyle>
            <a:lvl1pPr marL="0" indent="0" algn="ctr">
              <a:buFont typeface="Wingdings" pitchFamily="2" charset="2"/>
              <a:buNone/>
              <a:defRPr sz="2000"/>
            </a:lvl1pPr>
          </a:lstStyle>
          <a:p>
            <a:r>
              <a:rPr lang="en-US" dirty="0"/>
              <a:t>Click to edit Master subtitle </a:t>
            </a:r>
            <a:r>
              <a:rPr lang="en-US" dirty="0" smtClean="0"/>
              <a:t>style</a:t>
            </a:r>
          </a:p>
        </p:txBody>
      </p:sp>
      <p:sp>
        <p:nvSpPr>
          <p:cNvPr id="10"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859C18B6-E414-466F-851B-39C30E79935A}" type="slidenum">
              <a:rPr lang="en-US"/>
              <a:pPr>
                <a:defRPr/>
              </a:pPr>
              <a:t>‹#›</a:t>
            </a:fld>
            <a:endParaRPr lang="en-US">
              <a:solidFill>
                <a:srgbClr val="808080"/>
              </a:solidFill>
            </a:endParaRPr>
          </a:p>
        </p:txBody>
      </p:sp>
      <p:sp>
        <p:nvSpPr>
          <p:cNvPr id="18"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19"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t y  -  S e r v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c e  -  E x c e l </a:t>
            </a:r>
            <a:r>
              <a:rPr lang="en-US" sz="2000" b="1" i="1" dirty="0" err="1">
                <a:solidFill>
                  <a:srgbClr val="000000"/>
                </a:solidFill>
                <a:latin typeface="Century Schoolbook" pitchFamily="18" charset="0"/>
              </a:rPr>
              <a:t>l</a:t>
            </a:r>
            <a:r>
              <a:rPr lang="en-US" sz="2000" b="1" i="1" dirty="0">
                <a:solidFill>
                  <a:srgbClr val="000000"/>
                </a:solidFill>
                <a:latin typeface="Century Schoolbook" pitchFamily="18" charset="0"/>
              </a:rPr>
              <a:t> e n c e</a:t>
            </a:r>
          </a:p>
        </p:txBody>
      </p:sp>
      <p:sp>
        <p:nvSpPr>
          <p:cNvPr id="2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
        <p:nvSpPr>
          <p:cNvPr id="9" name="Content Placeholder 2"/>
          <p:cNvSpPr>
            <a:spLocks noGrp="1"/>
          </p:cNvSpPr>
          <p:nvPr>
            <p:ph sz="half" idx="1"/>
          </p:nvPr>
        </p:nvSpPr>
        <p:spPr>
          <a:xfrm>
            <a:off x="228600" y="1295400"/>
            <a:ext cx="8534400" cy="51054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B1942E63-133D-49B7-97AA-EEF5DBE65DE1}" type="slidenum">
              <a:rPr lang="en-US"/>
              <a:pPr>
                <a:defRPr/>
              </a:pPr>
              <a:t>‹#›</a:t>
            </a:fld>
            <a:endParaRPr lang="en-US">
              <a:solidFill>
                <a:srgbClr val="80808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6224" y="1066800"/>
            <a:ext cx="4122739"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551366" y="1066800"/>
            <a:ext cx="4122737"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414F677B-2999-4F41-8085-2D0F5DB27A64}" type="slidenum">
              <a:rPr lang="en-US"/>
              <a:pPr>
                <a:defRPr/>
              </a:pPr>
              <a:t>‹#›</a:t>
            </a:fld>
            <a:endParaRPr lang="en-US">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1504950"/>
            <a:ext cx="8397875" cy="47434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1"/>
          <p:cNvSpPr>
            <a:spLocks noGrp="1"/>
          </p:cNvSpPr>
          <p:nvPr>
            <p:ph type="title"/>
          </p:nvPr>
        </p:nvSpPr>
        <p:spPr>
          <a:xfrm>
            <a:off x="1409700" y="457200"/>
            <a:ext cx="7343775" cy="457200"/>
          </a:xfrm>
        </p:spPr>
        <p:txBody>
          <a:bodyPr/>
          <a:lstStyle>
            <a:lvl1pPr>
              <a:defRPr sz="3200" i="1"/>
            </a:lvl1pPr>
          </a:lstStyle>
          <a:p>
            <a:r>
              <a:rPr lang="en-US" dirty="0" smtClean="0"/>
              <a:t>Click to edit Master title style</a:t>
            </a:r>
            <a:endParaRPr lang="en-US" dirty="0"/>
          </a:p>
        </p:txBody>
      </p:sp>
      <p:sp>
        <p:nvSpPr>
          <p:cNvPr id="4" name="Rectangle 1027"/>
          <p:cNvSpPr>
            <a:spLocks noGrp="1" noChangeArrowheads="1"/>
          </p:cNvSpPr>
          <p:nvPr>
            <p:ph type="dt" sz="half" idx="10"/>
          </p:nvPr>
        </p:nvSpPr>
        <p:spPr/>
        <p:txBody>
          <a:bodyPr/>
          <a:lstStyle>
            <a:lvl1pPr>
              <a:defRPr/>
            </a:lvl1pPr>
          </a:lstStyle>
          <a:p>
            <a:pPr>
              <a:defRPr/>
            </a:pPr>
            <a:endParaRPr lang="en-US"/>
          </a:p>
        </p:txBody>
      </p:sp>
      <p:sp>
        <p:nvSpPr>
          <p:cNvPr id="5" name="Rectangle 1028"/>
          <p:cNvSpPr>
            <a:spLocks noGrp="1" noChangeArrowheads="1"/>
          </p:cNvSpPr>
          <p:nvPr>
            <p:ph type="sldNum" sz="quarter" idx="11"/>
          </p:nvPr>
        </p:nvSpPr>
        <p:spPr/>
        <p:txBody>
          <a:bodyPr/>
          <a:lstStyle>
            <a:lvl1pPr>
              <a:defRPr/>
            </a:lvl1pPr>
          </a:lstStyle>
          <a:p>
            <a:pPr>
              <a:defRPr/>
            </a:pPr>
            <a:fld id="{BE81FB21-57F2-4EDC-8C06-372BB9901301}" type="slidenum">
              <a:rPr lang="en-US"/>
              <a:pPr>
                <a:defRPr/>
              </a:pPr>
              <a:t>‹#›</a:t>
            </a:fld>
            <a:endParaRPr lang="en-US">
              <a:solidFill>
                <a:schemeClr val="bg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066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2" y="1752602"/>
            <a:ext cx="4040188"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572003" y="1066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3" y="1752602"/>
            <a:ext cx="4041775"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14C50775-CB15-42DF-B60E-E43587586939}" type="slidenum">
              <a:rPr lang="en-US"/>
              <a:pPr>
                <a:defRPr/>
              </a:pPr>
              <a:t>‹#›</a:t>
            </a:fld>
            <a:endParaRPr lang="en-US">
              <a:solidFill>
                <a:srgbClr val="808080"/>
              </a:solidFill>
            </a:endParaRPr>
          </a:p>
        </p:txBody>
      </p:sp>
      <p:sp>
        <p:nvSpPr>
          <p:cNvPr id="9"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1066800"/>
            <a:ext cx="5111751"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2" y="2286000"/>
            <a:ext cx="3008313" cy="4114800"/>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1027"/>
          <p:cNvSpPr>
            <a:spLocks noGrp="1" noChangeArrowheads="1"/>
          </p:cNvSpPr>
          <p:nvPr>
            <p:ph type="dt" sz="half" idx="10"/>
          </p:nvPr>
        </p:nvSpPr>
        <p:spPr/>
        <p:txBody>
          <a:bodyPr/>
          <a:lstStyle>
            <a:lvl1pPr>
              <a:defRPr/>
            </a:lvl1pPr>
          </a:lstStyle>
          <a:p>
            <a:pPr>
              <a:defRPr/>
            </a:pPr>
            <a:endParaRPr lang="en-US"/>
          </a:p>
        </p:txBody>
      </p:sp>
      <p:sp>
        <p:nvSpPr>
          <p:cNvPr id="7" name="Rectangle 1028"/>
          <p:cNvSpPr>
            <a:spLocks noGrp="1" noChangeArrowheads="1"/>
          </p:cNvSpPr>
          <p:nvPr>
            <p:ph type="sldNum" sz="quarter" idx="11"/>
          </p:nvPr>
        </p:nvSpPr>
        <p:spPr/>
        <p:txBody>
          <a:bodyPr/>
          <a:lstStyle>
            <a:lvl1pPr>
              <a:defRPr/>
            </a:lvl1pPr>
          </a:lstStyle>
          <a:p>
            <a:pPr>
              <a:defRPr/>
            </a:pPr>
            <a:fld id="{B3238A96-2733-4084-8F7A-82E2CA31F041}" type="slidenum">
              <a:rPr lang="en-US"/>
              <a:pPr>
                <a:defRPr/>
              </a:pPr>
              <a:t>‹#›</a:t>
            </a:fld>
            <a:endParaRPr lang="en-US">
              <a:solidFill>
                <a:srgbClr val="808080"/>
              </a:solidFill>
            </a:endParaRPr>
          </a:p>
        </p:txBody>
      </p:sp>
      <p:sp>
        <p:nvSpPr>
          <p:cNvPr id="9" name="Title 1"/>
          <p:cNvSpPr txBox="1">
            <a:spLocks/>
          </p:cNvSpPr>
          <p:nvPr userDrawn="1"/>
        </p:nvSpPr>
        <p:spPr>
          <a:xfrm>
            <a:off x="1447800" y="304800"/>
            <a:ext cx="7315200" cy="457200"/>
          </a:xfrm>
          <a:prstGeom prst="rect">
            <a:avLst/>
          </a:prstGeom>
        </p:spPr>
        <p:txBody>
          <a:bodyPr/>
          <a:lstStyle>
            <a:lvl1pPr>
              <a:defRPr sz="2800" i="1"/>
            </a:lvl1pPr>
          </a:lstStyle>
          <a:p>
            <a:pPr algn="r" eaLnBrk="0" hangingPunct="0">
              <a:defRPr/>
            </a:pPr>
            <a:r>
              <a:rPr lang="en-US" b="1" kern="0" smtClean="0">
                <a:solidFill>
                  <a:srgbClr val="151C77"/>
                </a:solidFill>
                <a:latin typeface="Arial"/>
                <a:cs typeface="+mn-cs"/>
              </a:rPr>
              <a:t>Click to edit Master title style</a:t>
            </a:r>
            <a:endParaRPr lang="en-US" b="1" kern="0" dirty="0">
              <a:solidFill>
                <a:srgbClr val="151C77"/>
              </a:solidFill>
              <a:latin typeface="Arial"/>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720E60E6-8BB8-4D70-BB47-5D93CD0A3E47}" type="slidenum">
              <a:rPr lang="en-US"/>
              <a:pPr>
                <a:defRPr/>
              </a:pPr>
              <a:t>‹#›</a:t>
            </a:fld>
            <a:endParaRPr lang="en-US">
              <a:solidFill>
                <a:srgbClr val="808080"/>
              </a:solidFill>
            </a:endParaRPr>
          </a:p>
        </p:txBody>
      </p:sp>
      <p:sp>
        <p:nvSpPr>
          <p:cNvPr id="4"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1143001"/>
            <a:ext cx="5526088" cy="35845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1027"/>
          <p:cNvSpPr>
            <a:spLocks noGrp="1" noChangeArrowheads="1"/>
          </p:cNvSpPr>
          <p:nvPr>
            <p:ph type="dt" sz="half" idx="10"/>
          </p:nvPr>
        </p:nvSpPr>
        <p:spPr/>
        <p:txBody>
          <a:bodyPr/>
          <a:lstStyle>
            <a:lvl1pPr>
              <a:defRPr/>
            </a:lvl1pPr>
          </a:lstStyle>
          <a:p>
            <a:pPr>
              <a:defRPr/>
            </a:pPr>
            <a:endParaRPr lang="en-US"/>
          </a:p>
        </p:txBody>
      </p:sp>
      <p:sp>
        <p:nvSpPr>
          <p:cNvPr id="7" name="Rectangle 1028"/>
          <p:cNvSpPr>
            <a:spLocks noGrp="1" noChangeArrowheads="1"/>
          </p:cNvSpPr>
          <p:nvPr>
            <p:ph type="sldNum" sz="quarter" idx="11"/>
          </p:nvPr>
        </p:nvSpPr>
        <p:spPr/>
        <p:txBody>
          <a:bodyPr/>
          <a:lstStyle>
            <a:lvl1pPr>
              <a:defRPr/>
            </a:lvl1pPr>
          </a:lstStyle>
          <a:p>
            <a:pPr>
              <a:defRPr/>
            </a:pPr>
            <a:fld id="{7A12C37E-668D-47BA-B025-2EB2012C9C3D}" type="slidenum">
              <a:rPr lang="en-US"/>
              <a:pPr>
                <a:defRPr/>
              </a:pPr>
              <a:t>‹#›</a:t>
            </a:fld>
            <a:endParaRPr lang="en-US">
              <a:solidFill>
                <a:srgbClr val="808080"/>
              </a:solidFill>
            </a:endParaRPr>
          </a:p>
        </p:txBody>
      </p:sp>
      <p:sp>
        <p:nvSpPr>
          <p:cNvPr id="8" name="Title 1"/>
          <p:cNvSpPr txBox="1">
            <a:spLocks/>
          </p:cNvSpPr>
          <p:nvPr userDrawn="1"/>
        </p:nvSpPr>
        <p:spPr bwMode="auto">
          <a:xfrm>
            <a:off x="1447800" y="304800"/>
            <a:ext cx="7315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i="1"/>
            </a:lvl1pPr>
          </a:lstStyle>
          <a:p>
            <a:pPr algn="r" eaLnBrk="0" hangingPunct="0">
              <a:defRPr/>
            </a:pPr>
            <a:r>
              <a:rPr lang="en-US" b="1" kern="0" smtClean="0">
                <a:solidFill>
                  <a:srgbClr val="151C77"/>
                </a:solidFill>
                <a:latin typeface="Arial"/>
                <a:cs typeface="+mn-cs"/>
              </a:rPr>
              <a:t>Click to edit Master title style</a:t>
            </a:r>
            <a:endParaRPr lang="en-US" b="1" kern="0" dirty="0">
              <a:solidFill>
                <a:srgbClr val="151C77"/>
              </a:solidFill>
              <a:latin typeface="Arial"/>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81000" y="1066800"/>
            <a:ext cx="8382000" cy="52578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2E48975D-D2C3-44FE-BD80-4E08F307DA0B}" type="slidenum">
              <a:rPr lang="en-US"/>
              <a:pPr>
                <a:defRPr/>
              </a:pPr>
              <a:t>‹#›</a:t>
            </a:fld>
            <a:endParaRPr lang="en-US">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Vertical Text Placeholder 2"/>
          <p:cNvSpPr>
            <a:spLocks noGrp="1"/>
          </p:cNvSpPr>
          <p:nvPr>
            <p:ph type="body" orient="vert" idx="12"/>
          </p:nvPr>
        </p:nvSpPr>
        <p:spPr>
          <a:xfrm>
            <a:off x="381001" y="1066800"/>
            <a:ext cx="6172200" cy="51816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Vertical Title 1"/>
          <p:cNvSpPr>
            <a:spLocks noGrp="1"/>
          </p:cNvSpPr>
          <p:nvPr>
            <p:ph type="title" orient="vert"/>
          </p:nvPr>
        </p:nvSpPr>
        <p:spPr>
          <a:xfrm>
            <a:off x="6675437" y="1066800"/>
            <a:ext cx="2011363" cy="5181600"/>
          </a:xfrm>
          <a:prstGeom prst="rect">
            <a:avLst/>
          </a:prstGeom>
        </p:spPr>
        <p:txBody>
          <a:bodyPr vert="eaVert"/>
          <a:lstStyle>
            <a:lvl1pPr>
              <a:defRPr sz="2800"/>
            </a:lvl1pPr>
          </a:lstStyle>
          <a:p>
            <a:r>
              <a:rPr lang="en-US" dirty="0" smtClean="0"/>
              <a:t>Click to edit Master title style</a:t>
            </a:r>
            <a:endParaRPr lang="en-US" dirty="0"/>
          </a:p>
        </p:txBody>
      </p:sp>
      <p:sp>
        <p:nvSpPr>
          <p:cNvPr id="4" name="Rectangle 1027"/>
          <p:cNvSpPr>
            <a:spLocks noGrp="1" noChangeArrowheads="1"/>
          </p:cNvSpPr>
          <p:nvPr>
            <p:ph type="dt" sz="half" idx="13"/>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4"/>
          </p:nvPr>
        </p:nvSpPr>
        <p:spPr>
          <a:ln/>
        </p:spPr>
        <p:txBody>
          <a:bodyPr/>
          <a:lstStyle>
            <a:lvl1pPr>
              <a:defRPr/>
            </a:lvl1pPr>
          </a:lstStyle>
          <a:p>
            <a:pPr>
              <a:defRPr/>
            </a:pPr>
            <a:fld id="{B17B2C66-0A29-4B0D-A25D-CA734655FB1D}" type="slidenum">
              <a:rPr lang="en-US"/>
              <a:pPr>
                <a:defRPr/>
              </a:pPr>
              <a:t>‹#›</a:t>
            </a:fld>
            <a:endParaRPr lang="en-US">
              <a:solidFill>
                <a:srgbClr val="80808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FB812401-96E1-4B52-BA8D-BDDB4477DE60}" type="slidenum">
              <a:rPr lang="en-US"/>
              <a:pPr>
                <a:defRPr/>
              </a:pPr>
              <a:t>‹#›</a:t>
            </a:fld>
            <a:endParaRPr lang="en-US">
              <a:solidFill>
                <a:srgbClr val="80808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a:solidFill>
                <a:srgbClr val="000000"/>
              </a:solidFill>
              <a:latin typeface="Arial" charset="0"/>
            </a:endParaRPr>
          </a:p>
        </p:txBody>
      </p:sp>
      <p:sp>
        <p:nvSpPr>
          <p:cNvPr id="4"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6"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t y  -  S e r v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c e  -  E x c e l </a:t>
            </a:r>
            <a:r>
              <a:rPr lang="en-US" sz="2000" b="1" i="1" dirty="0" err="1">
                <a:solidFill>
                  <a:srgbClr val="000000"/>
                </a:solidFill>
                <a:latin typeface="Century Schoolbook" pitchFamily="18" charset="0"/>
              </a:rPr>
              <a:t>l</a:t>
            </a:r>
            <a:r>
              <a:rPr lang="en-US" sz="2000" b="1" i="1" dirty="0">
                <a:solidFill>
                  <a:srgbClr val="000000"/>
                </a:solidFill>
                <a:latin typeface="Century Schoolbook" pitchFamily="18" charset="0"/>
              </a:rPr>
              <a:t> e n c e</a:t>
            </a:r>
          </a:p>
        </p:txBody>
      </p:sp>
      <p:pic>
        <p:nvPicPr>
          <p:cNvPr id="7" name="Picture 13" descr="afsymbol"/>
          <p:cNvPicPr>
            <a:picLocks noChangeAspect="1" noChangeArrowheads="1"/>
          </p:cNvPicPr>
          <p:nvPr userDrawn="1"/>
        </p:nvPicPr>
        <p:blipFill>
          <a:blip r:embed="rId2" cstate="print"/>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5" y="1524000"/>
            <a:ext cx="8486775" cy="1600200"/>
          </a:xfrm>
          <a:prstGeom prst="rect">
            <a:avLst/>
          </a:prstGeom>
        </p:spPr>
        <p:txBody>
          <a:bodyPr anchor="ctr"/>
          <a:lstStyle>
            <a:lvl1pPr algn="ctr">
              <a:defRPr sz="4400" i="0"/>
            </a:lvl1pPr>
          </a:lstStyle>
          <a:p>
            <a:r>
              <a:rPr lang="en-US" dirty="0"/>
              <a:t>Click to edit Master title style</a:t>
            </a:r>
          </a:p>
        </p:txBody>
      </p:sp>
      <p:sp>
        <p:nvSpPr>
          <p:cNvPr id="8" name="Slide Number Placeholder 4"/>
          <p:cNvSpPr>
            <a:spLocks noGrp="1"/>
          </p:cNvSpPr>
          <p:nvPr userDrawn="1">
            <p:ph type="sldNum" sz="quarter" idx="10"/>
          </p:nvPr>
        </p:nvSpPr>
        <p:spPr>
          <a:xfrm>
            <a:off x="8664575" y="6524625"/>
            <a:ext cx="433388" cy="304800"/>
          </a:xfrm>
        </p:spPr>
        <p:txBody>
          <a:bodyPr/>
          <a:lstStyle>
            <a:lvl1pPr>
              <a:defRPr smtClean="0"/>
            </a:lvl1pPr>
          </a:lstStyle>
          <a:p>
            <a:pPr>
              <a:defRPr/>
            </a:pPr>
            <a:fld id="{4288D59C-38CD-4BCA-8F0D-98F141B93679}" type="slidenum">
              <a:rPr lang="en-US"/>
              <a:pPr>
                <a:defRPr/>
              </a:pPr>
              <a:t>‹#›</a:t>
            </a:fld>
            <a:endParaRPr lang="en-US" dirty="0">
              <a:solidFill>
                <a:srgbClr val="808080"/>
              </a:solidFill>
            </a:endParaRPr>
          </a:p>
        </p:txBody>
      </p:sp>
      <p:sp>
        <p:nvSpPr>
          <p:cNvPr id="1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sp>
        <p:nvSpPr>
          <p:cNvPr id="5" name="Text Box 5"/>
          <p:cNvSpPr txBox="1">
            <a:spLocks noChangeArrowheads="1"/>
          </p:cNvSpPr>
          <p:nvPr userDrawn="1"/>
        </p:nvSpPr>
        <p:spPr bwMode="auto">
          <a:xfrm>
            <a:off x="1219200" y="268288"/>
            <a:ext cx="7924800" cy="646112"/>
          </a:xfrm>
          <a:prstGeom prst="rect">
            <a:avLst/>
          </a:prstGeom>
          <a:noFill/>
          <a:ln w="9525">
            <a:noFill/>
            <a:miter lim="800000"/>
            <a:headEnd/>
            <a:tailEnd/>
          </a:ln>
          <a:effectLst/>
        </p:spPr>
        <p:txBody>
          <a:bodyPr>
            <a:spAutoFit/>
          </a:bodyPr>
          <a:lstStyle/>
          <a:p>
            <a:pPr algn="ctr" eaLnBrk="0" fontAlgn="auto" hangingPunct="0">
              <a:spcBef>
                <a:spcPts val="0"/>
              </a:spcBef>
              <a:spcAft>
                <a:spcPts val="0"/>
              </a:spcAft>
              <a:defRPr/>
            </a:pPr>
            <a:r>
              <a:rPr lang="en-US" sz="3600" b="1" i="1" dirty="0">
                <a:solidFill>
                  <a:srgbClr val="000000"/>
                </a:solidFill>
                <a:latin typeface="Arial"/>
                <a:cs typeface="+mn-cs"/>
              </a:rPr>
              <a:t>United States Air Force Reserve</a:t>
            </a:r>
          </a:p>
        </p:txBody>
      </p:sp>
      <p:sp>
        <p:nvSpPr>
          <p:cNvPr id="6" name="Rectangle 5"/>
          <p:cNvSpPr>
            <a:spLocks noChangeArrowheads="1"/>
          </p:cNvSpPr>
          <p:nvPr userDrawn="1"/>
        </p:nvSpPr>
        <p:spPr bwMode="auto">
          <a:xfrm>
            <a:off x="0" y="6465888"/>
            <a:ext cx="9144000" cy="338137"/>
          </a:xfrm>
          <a:prstGeom prst="rect">
            <a:avLst/>
          </a:prstGeom>
          <a:noFill/>
          <a:ln w="9525">
            <a:noFill/>
            <a:miter lim="800000"/>
            <a:headEnd/>
            <a:tailEnd/>
          </a:ln>
          <a:effectLst/>
        </p:spPr>
        <p:txBody>
          <a:bodyPr anchor="ctr">
            <a:spAutoFit/>
          </a:bodyPr>
          <a:lstStyle/>
          <a:p>
            <a:pPr algn="ctr" eaLnBrk="0" fontAlgn="auto" hangingPunct="0">
              <a:spcBef>
                <a:spcPts val="0"/>
              </a:spcBef>
              <a:spcAft>
                <a:spcPts val="0"/>
              </a:spcAft>
              <a:tabLst>
                <a:tab pos="2743200" algn="ctr"/>
                <a:tab pos="5486400" algn="r"/>
              </a:tabLst>
              <a:defRPr/>
            </a:pPr>
            <a:r>
              <a:rPr lang="en-US" sz="1600" b="1" i="1" dirty="0">
                <a:solidFill>
                  <a:srgbClr val="000066"/>
                </a:solidFill>
                <a:latin typeface="Century Schoolbook" pitchFamily="18" charset="0"/>
                <a:ea typeface="Times New Roman" pitchFamily="18" charset="0"/>
                <a:cs typeface="Tahoma" pitchFamily="34" charset="0"/>
              </a:rPr>
              <a:t>Fly, Fight and Win…</a:t>
            </a:r>
            <a:endParaRPr lang="en-US" sz="1600" b="1" i="1" dirty="0">
              <a:solidFill>
                <a:srgbClr val="000066"/>
              </a:solidFill>
              <a:latin typeface="Century Schoolbook" pitchFamily="18" charset="0"/>
              <a:cs typeface="+mn-cs"/>
            </a:endParaRPr>
          </a:p>
        </p:txBody>
      </p:sp>
      <p:sp>
        <p:nvSpPr>
          <p:cNvPr id="7" name="Text Box 3"/>
          <p:cNvSpPr txBox="1">
            <a:spLocks noChangeArrowheads="1"/>
          </p:cNvSpPr>
          <p:nvPr userDrawn="1"/>
        </p:nvSpPr>
        <p:spPr bwMode="auto">
          <a:xfrm>
            <a:off x="1270000" y="990600"/>
            <a:ext cx="6553200" cy="40005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defRPr/>
            </a:pPr>
            <a:r>
              <a:rPr lang="en-US" sz="2000" b="1" i="1" dirty="0">
                <a:solidFill>
                  <a:srgbClr val="000000"/>
                </a:solidFill>
                <a:latin typeface="Century Schoolbook" pitchFamily="18" charset="0"/>
                <a:cs typeface="+mn-cs"/>
              </a:rPr>
              <a:t>I n t e g r </a:t>
            </a:r>
            <a:r>
              <a:rPr lang="en-US" sz="2000" b="1" i="1" dirty="0" err="1">
                <a:solidFill>
                  <a:srgbClr val="000000"/>
                </a:solidFill>
                <a:latin typeface="Century Schoolbook" pitchFamily="18" charset="0"/>
                <a:cs typeface="+mn-cs"/>
              </a:rPr>
              <a:t>i</a:t>
            </a:r>
            <a:r>
              <a:rPr lang="en-US" sz="2000" b="1" i="1" dirty="0">
                <a:solidFill>
                  <a:srgbClr val="000000"/>
                </a:solidFill>
                <a:latin typeface="Century Schoolbook" pitchFamily="18" charset="0"/>
                <a:cs typeface="+mn-cs"/>
              </a:rPr>
              <a:t> t y  -  S e r v </a:t>
            </a:r>
            <a:r>
              <a:rPr lang="en-US" sz="2000" b="1" i="1" dirty="0" err="1">
                <a:solidFill>
                  <a:srgbClr val="000000"/>
                </a:solidFill>
                <a:latin typeface="Century Schoolbook" pitchFamily="18" charset="0"/>
                <a:cs typeface="+mn-cs"/>
              </a:rPr>
              <a:t>i</a:t>
            </a:r>
            <a:r>
              <a:rPr lang="en-US" sz="2000" b="1" i="1" dirty="0">
                <a:solidFill>
                  <a:srgbClr val="000000"/>
                </a:solidFill>
                <a:latin typeface="Century Schoolbook" pitchFamily="18" charset="0"/>
                <a:cs typeface="+mn-cs"/>
              </a:rPr>
              <a:t> c e  -  E x c e l </a:t>
            </a:r>
            <a:r>
              <a:rPr lang="en-US" sz="2000" b="1" i="1" dirty="0" err="1">
                <a:solidFill>
                  <a:srgbClr val="000000"/>
                </a:solidFill>
                <a:latin typeface="Century Schoolbook" pitchFamily="18" charset="0"/>
                <a:cs typeface="+mn-cs"/>
              </a:rPr>
              <a:t>l</a:t>
            </a:r>
            <a:r>
              <a:rPr lang="en-US" sz="2000" b="1" i="1" dirty="0">
                <a:solidFill>
                  <a:srgbClr val="000000"/>
                </a:solidFill>
                <a:latin typeface="Century Schoolbook" pitchFamily="18" charset="0"/>
                <a:cs typeface="+mn-cs"/>
              </a:rPr>
              <a:t> e n c e</a:t>
            </a:r>
          </a:p>
        </p:txBody>
      </p:sp>
      <p:pic>
        <p:nvPicPr>
          <p:cNvPr id="8" name="Picture 13" descr="afsymbol"/>
          <p:cNvPicPr>
            <a:picLocks noChangeAspect="1" noChangeArrowheads="1"/>
          </p:cNvPicPr>
          <p:nvPr userDrawn="1"/>
        </p:nvPicPr>
        <p:blipFill>
          <a:blip r:embed="rId2" cstate="print"/>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7" y="1524000"/>
            <a:ext cx="8486775" cy="1600200"/>
          </a:xfrm>
          <a:prstGeom prst="rect">
            <a:avLst/>
          </a:prstGeom>
        </p:spPr>
        <p:txBody>
          <a:bodyPr anchor="ctr"/>
          <a:lstStyle>
            <a:lvl1pPr algn="ctr">
              <a:defRPr sz="4400" i="0"/>
            </a:lvl1pPr>
          </a:lstStyle>
          <a:p>
            <a:r>
              <a:rPr lang="en-US" dirty="0"/>
              <a:t>Click to edit Master title style</a:t>
            </a:r>
          </a:p>
        </p:txBody>
      </p:sp>
      <p:sp>
        <p:nvSpPr>
          <p:cNvPr id="9" name="Rectangle 1033"/>
          <p:cNvSpPr>
            <a:spLocks noGrp="1" noChangeArrowheads="1"/>
          </p:cNvSpPr>
          <p:nvPr>
            <p:ph type="subTitle" idx="1"/>
          </p:nvPr>
        </p:nvSpPr>
        <p:spPr>
          <a:xfrm>
            <a:off x="4095751" y="3924300"/>
            <a:ext cx="4495800" cy="1047750"/>
          </a:xfrm>
          <a:prstGeom prst="rect">
            <a:avLst/>
          </a:prstGeom>
        </p:spPr>
        <p:txBody>
          <a:bodyPr/>
          <a:lstStyle>
            <a:lvl1pPr marL="0" indent="0" algn="ctr">
              <a:buFont typeface="Wingdings" pitchFamily="2" charset="2"/>
              <a:buNone/>
              <a:defRPr sz="2000"/>
            </a:lvl1pPr>
          </a:lstStyle>
          <a:p>
            <a:r>
              <a:rPr lang="en-US" dirty="0"/>
              <a:t>Click to edit Master subtitle </a:t>
            </a:r>
            <a:r>
              <a:rPr lang="en-US" dirty="0" smtClean="0"/>
              <a:t>style</a:t>
            </a:r>
          </a:p>
        </p:txBody>
      </p:sp>
      <p:sp>
        <p:nvSpPr>
          <p:cNvPr id="10"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613EE65F-B907-4A6C-B336-05D44157CACF}" type="slidenum">
              <a:rPr lang="en-US"/>
              <a:pPr>
                <a:defRPr/>
              </a:pPr>
              <a:t>‹#›</a:t>
            </a:fld>
            <a:endParaRPr lang="en-US">
              <a:solidFill>
                <a:srgbClr val="80808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pic>
        <p:nvPicPr>
          <p:cNvPr id="8"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7" y="1524000"/>
            <a:ext cx="8486775" cy="1600200"/>
          </a:xfrm>
          <a:prstGeom prst="rect">
            <a:avLst/>
          </a:prstGeom>
        </p:spPr>
        <p:txBody>
          <a:bodyPr anchor="ctr"/>
          <a:lstStyle>
            <a:lvl1pPr algn="ctr">
              <a:defRPr sz="4400" i="0"/>
            </a:lvl1pPr>
          </a:lstStyle>
          <a:p>
            <a:r>
              <a:rPr lang="en-US" dirty="0"/>
              <a:t>Click to edit Master title style</a:t>
            </a:r>
          </a:p>
        </p:txBody>
      </p:sp>
      <p:sp>
        <p:nvSpPr>
          <p:cNvPr id="9" name="Rectangle 1033"/>
          <p:cNvSpPr>
            <a:spLocks noGrp="1" noChangeArrowheads="1"/>
          </p:cNvSpPr>
          <p:nvPr>
            <p:ph type="subTitle" idx="1"/>
          </p:nvPr>
        </p:nvSpPr>
        <p:spPr>
          <a:xfrm>
            <a:off x="4095751" y="3924300"/>
            <a:ext cx="4495800" cy="1047750"/>
          </a:xfrm>
          <a:prstGeom prst="rect">
            <a:avLst/>
          </a:prstGeom>
        </p:spPr>
        <p:txBody>
          <a:bodyPr/>
          <a:lstStyle>
            <a:lvl1pPr marL="0" indent="0" algn="ctr">
              <a:buFont typeface="Wingdings" pitchFamily="2" charset="2"/>
              <a:buNone/>
              <a:defRPr sz="2000"/>
            </a:lvl1pPr>
          </a:lstStyle>
          <a:p>
            <a:r>
              <a:rPr lang="en-US" dirty="0"/>
              <a:t>Click to edit Master subtitle </a:t>
            </a:r>
            <a:r>
              <a:rPr lang="en-US" dirty="0" smtClean="0"/>
              <a:t>style</a:t>
            </a:r>
          </a:p>
        </p:txBody>
      </p:sp>
      <p:sp>
        <p:nvSpPr>
          <p:cNvPr id="10"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859C18B6-E414-466F-851B-39C30E79935A}" type="slidenum">
              <a:rPr lang="en-US"/>
              <a:pPr>
                <a:defRPr/>
              </a:pPr>
              <a:t>‹#›</a:t>
            </a:fld>
            <a:endParaRPr lang="en-US" dirty="0">
              <a:solidFill>
                <a:srgbClr val="808080"/>
              </a:solidFill>
            </a:endParaRPr>
          </a:p>
        </p:txBody>
      </p:sp>
      <p:sp>
        <p:nvSpPr>
          <p:cNvPr id="18"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19"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i t y  -  S e r v i c e  -  E x c e l l e n c e</a:t>
            </a:r>
          </a:p>
        </p:txBody>
      </p:sp>
      <p:sp>
        <p:nvSpPr>
          <p:cNvPr id="2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Tree>
    <p:extLst>
      <p:ext uri="{BB962C8B-B14F-4D97-AF65-F5344CB8AC3E}">
        <p14:creationId xmlns:p14="http://schemas.microsoft.com/office/powerpoint/2010/main" val="3881393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32593DE5-DAD2-4B61-ADC2-00D09890153E}" type="slidenum">
              <a:rPr lang="en-US"/>
              <a:pPr>
                <a:defRPr/>
              </a:pPr>
              <a:t>‹#›</a:t>
            </a:fld>
            <a:endParaRPr lang="en-US">
              <a:solidFill>
                <a:schemeClr val="bg2"/>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
        <p:nvSpPr>
          <p:cNvPr id="9" name="Content Placeholder 2"/>
          <p:cNvSpPr>
            <a:spLocks noGrp="1"/>
          </p:cNvSpPr>
          <p:nvPr>
            <p:ph sz="half" idx="1"/>
          </p:nvPr>
        </p:nvSpPr>
        <p:spPr>
          <a:xfrm>
            <a:off x="228600" y="1295400"/>
            <a:ext cx="8534400" cy="5105400"/>
          </a:xfrm>
          <a:prstGeom prst="rect">
            <a:avLst/>
          </a:prstGeom>
        </p:spPr>
        <p:txBody>
          <a:bodyPr/>
          <a:lstStyle>
            <a:lvl1pPr marL="228600" indent="-228600">
              <a:spcBef>
                <a:spcPts val="1200"/>
              </a:spcBef>
              <a:buClr>
                <a:srgbClr val="000066"/>
              </a:buClr>
              <a:buSzPct val="100000"/>
              <a:buFont typeface="Wingdings" pitchFamily="2" charset="2"/>
              <a:buChar char="§"/>
              <a:defRPr sz="2400"/>
            </a:lvl1pPr>
            <a:lvl2pPr marL="228600" indent="-228600">
              <a:spcBef>
                <a:spcPts val="600"/>
              </a:spcBef>
              <a:buClr>
                <a:srgbClr val="000066"/>
              </a:buClr>
              <a:buSzPct val="100000"/>
              <a:buFont typeface="Wingdings" pitchFamily="2" charset="2"/>
              <a:buChar char="§"/>
              <a:defRPr sz="2200"/>
            </a:lvl2pPr>
            <a:lvl3pPr marL="457200" indent="-228600">
              <a:spcBef>
                <a:spcPts val="600"/>
              </a:spcBef>
              <a:buClr>
                <a:srgbClr val="000066"/>
              </a:buClr>
              <a:buSzPct val="100000"/>
              <a:buFont typeface="Wingdings" pitchFamily="2" charset="2"/>
              <a:buChar char="§"/>
              <a:defRPr sz="2000"/>
            </a:lvl3pPr>
            <a:lvl4pPr marL="685800" indent="-228600">
              <a:buClr>
                <a:srgbClr val="000066"/>
              </a:buClr>
              <a:buSzPct val="100000"/>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2"/>
            <a:r>
              <a:rPr lang="en-US" dirty="0" smtClean="0"/>
              <a:t>Second level</a:t>
            </a:r>
          </a:p>
          <a:p>
            <a:pPr lvl="3"/>
            <a:r>
              <a:rPr lang="en-US" dirty="0" smtClean="0"/>
              <a:t>Third level</a:t>
            </a:r>
          </a:p>
        </p:txBody>
      </p:sp>
      <p:sp>
        <p:nvSpPr>
          <p:cNvPr id="5" name="Rectangle 1028"/>
          <p:cNvSpPr>
            <a:spLocks noGrp="1" noChangeArrowheads="1"/>
          </p:cNvSpPr>
          <p:nvPr>
            <p:ph type="sldNum" sz="quarter" idx="11"/>
          </p:nvPr>
        </p:nvSpPr>
        <p:spPr>
          <a:ln/>
        </p:spPr>
        <p:txBody>
          <a:bodyPr/>
          <a:lstStyle>
            <a:lvl1pPr>
              <a:defRPr/>
            </a:lvl1pPr>
          </a:lstStyle>
          <a:p>
            <a:pPr>
              <a:defRPr/>
            </a:pPr>
            <a:fld id="{B1942E63-133D-49B7-97AA-EEF5DBE65DE1}"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503424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6224" y="1066800"/>
            <a:ext cx="4122739"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551366" y="1066800"/>
            <a:ext cx="4122737"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414F677B-2999-4F41-8085-2D0F5DB27A64}" type="slidenum">
              <a:rPr lang="en-US"/>
              <a:pPr>
                <a:defRPr/>
              </a:pPr>
              <a:t>‹#›</a:t>
            </a:fld>
            <a:endParaRPr lang="en-US" dirty="0">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3154090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066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2" y="1752602"/>
            <a:ext cx="4040188"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572003" y="1066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3" y="1752602"/>
            <a:ext cx="4041775"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14C50775-CB15-42DF-B60E-E43587586939}" type="slidenum">
              <a:rPr lang="en-US"/>
              <a:pPr>
                <a:defRPr/>
              </a:pPr>
              <a:t>‹#›</a:t>
            </a:fld>
            <a:endParaRPr lang="en-US" dirty="0">
              <a:solidFill>
                <a:srgbClr val="808080"/>
              </a:solidFill>
            </a:endParaRPr>
          </a:p>
        </p:txBody>
      </p:sp>
      <p:sp>
        <p:nvSpPr>
          <p:cNvPr id="9"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48095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1066800"/>
            <a:ext cx="5111751"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2" y="2286000"/>
            <a:ext cx="3008313" cy="4114800"/>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Rectangle 1028"/>
          <p:cNvSpPr>
            <a:spLocks noGrp="1" noChangeArrowheads="1"/>
          </p:cNvSpPr>
          <p:nvPr>
            <p:ph type="sldNum" sz="quarter" idx="11"/>
          </p:nvPr>
        </p:nvSpPr>
        <p:spPr/>
        <p:txBody>
          <a:bodyPr/>
          <a:lstStyle>
            <a:lvl1pPr>
              <a:defRPr/>
            </a:lvl1pPr>
          </a:lstStyle>
          <a:p>
            <a:pPr>
              <a:defRPr/>
            </a:pPr>
            <a:fld id="{B3238A96-2733-4084-8F7A-82E2CA31F041}" type="slidenum">
              <a:rPr lang="en-US"/>
              <a:pPr>
                <a:defRPr/>
              </a:pPr>
              <a:t>‹#›</a:t>
            </a:fld>
            <a:endParaRPr lang="en-US" dirty="0">
              <a:solidFill>
                <a:srgbClr val="808080"/>
              </a:solidFill>
            </a:endParaRPr>
          </a:p>
        </p:txBody>
      </p:sp>
      <p:sp>
        <p:nvSpPr>
          <p:cNvPr id="9" name="Title 1"/>
          <p:cNvSpPr txBox="1">
            <a:spLocks/>
          </p:cNvSpPr>
          <p:nvPr userDrawn="1"/>
        </p:nvSpPr>
        <p:spPr>
          <a:xfrm>
            <a:off x="1447800" y="304800"/>
            <a:ext cx="7315200" cy="457200"/>
          </a:xfrm>
          <a:prstGeom prst="rect">
            <a:avLst/>
          </a:prstGeom>
        </p:spPr>
        <p:txBody>
          <a:bodyPr/>
          <a:lstStyle>
            <a:lvl1pPr>
              <a:defRPr sz="2800" i="1"/>
            </a:lvl1pPr>
          </a:lstStyle>
          <a:p>
            <a:pPr algn="r" eaLnBrk="0" hangingPunct="0">
              <a:defRPr/>
            </a:pPr>
            <a:r>
              <a:rPr lang="en-US" b="1" kern="0" dirty="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702229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720E60E6-8BB8-4D70-BB47-5D93CD0A3E47}" type="slidenum">
              <a:rPr lang="en-US"/>
              <a:pPr>
                <a:defRPr/>
              </a:pPr>
              <a:t>‹#›</a:t>
            </a:fld>
            <a:endParaRPr lang="en-US" dirty="0">
              <a:solidFill>
                <a:srgbClr val="808080"/>
              </a:solidFill>
            </a:endParaRPr>
          </a:p>
        </p:txBody>
      </p:sp>
      <p:sp>
        <p:nvSpPr>
          <p:cNvPr id="4"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764226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1143001"/>
            <a:ext cx="5526088" cy="35845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Rectangle 1028"/>
          <p:cNvSpPr>
            <a:spLocks noGrp="1" noChangeArrowheads="1"/>
          </p:cNvSpPr>
          <p:nvPr>
            <p:ph type="sldNum" sz="quarter" idx="11"/>
          </p:nvPr>
        </p:nvSpPr>
        <p:spPr/>
        <p:txBody>
          <a:bodyPr/>
          <a:lstStyle>
            <a:lvl1pPr>
              <a:defRPr/>
            </a:lvl1pPr>
          </a:lstStyle>
          <a:p>
            <a:pPr>
              <a:defRPr/>
            </a:pPr>
            <a:fld id="{7A12C37E-668D-47BA-B025-2EB2012C9C3D}" type="slidenum">
              <a:rPr lang="en-US"/>
              <a:pPr>
                <a:defRPr/>
              </a:pPr>
              <a:t>‹#›</a:t>
            </a:fld>
            <a:endParaRPr lang="en-US" dirty="0">
              <a:solidFill>
                <a:srgbClr val="808080"/>
              </a:solidFill>
            </a:endParaRPr>
          </a:p>
        </p:txBody>
      </p:sp>
      <p:sp>
        <p:nvSpPr>
          <p:cNvPr id="8" name="Title 1"/>
          <p:cNvSpPr txBox="1">
            <a:spLocks/>
          </p:cNvSpPr>
          <p:nvPr userDrawn="1"/>
        </p:nvSpPr>
        <p:spPr bwMode="auto">
          <a:xfrm>
            <a:off x="1447800" y="304800"/>
            <a:ext cx="7315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i="1"/>
            </a:lvl1pPr>
          </a:lstStyle>
          <a:p>
            <a:pPr algn="r" eaLnBrk="0" hangingPunct="0">
              <a:defRPr/>
            </a:pPr>
            <a:r>
              <a:rPr lang="en-US" b="1" kern="0" dirty="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3800054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81000" y="1066800"/>
            <a:ext cx="8382000" cy="52578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1"/>
          </p:nvPr>
        </p:nvSpPr>
        <p:spPr>
          <a:ln/>
        </p:spPr>
        <p:txBody>
          <a:bodyPr/>
          <a:lstStyle>
            <a:lvl1pPr>
              <a:defRPr/>
            </a:lvl1pPr>
          </a:lstStyle>
          <a:p>
            <a:pPr>
              <a:defRPr/>
            </a:pPr>
            <a:fld id="{2E48975D-D2C3-44FE-BD80-4E08F307DA0B}" type="slidenum">
              <a:rPr lang="en-US"/>
              <a:pPr>
                <a:defRPr/>
              </a:pPr>
              <a:t>‹#›</a:t>
            </a:fld>
            <a:endParaRPr lang="en-US" dirty="0">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1893863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Vertical Text Placeholder 2"/>
          <p:cNvSpPr>
            <a:spLocks noGrp="1"/>
          </p:cNvSpPr>
          <p:nvPr>
            <p:ph type="body" orient="vert" idx="12"/>
          </p:nvPr>
        </p:nvSpPr>
        <p:spPr>
          <a:xfrm>
            <a:off x="381001" y="1066800"/>
            <a:ext cx="6172200" cy="51816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Vertical Title 1"/>
          <p:cNvSpPr>
            <a:spLocks noGrp="1"/>
          </p:cNvSpPr>
          <p:nvPr>
            <p:ph type="title" orient="vert"/>
          </p:nvPr>
        </p:nvSpPr>
        <p:spPr>
          <a:xfrm>
            <a:off x="6675437" y="1066800"/>
            <a:ext cx="2011363" cy="5181600"/>
          </a:xfrm>
          <a:prstGeom prst="rect">
            <a:avLst/>
          </a:prstGeom>
        </p:spPr>
        <p:txBody>
          <a:bodyPr vert="eaVert"/>
          <a:lstStyle>
            <a:lvl1pPr>
              <a:defRPr sz="2800"/>
            </a:lvl1pPr>
          </a:lstStyle>
          <a:p>
            <a:r>
              <a:rPr lang="en-US" dirty="0" smtClean="0"/>
              <a:t>Click to edit Master title style</a:t>
            </a:r>
            <a:endParaRPr lang="en-US" dirty="0"/>
          </a:p>
        </p:txBody>
      </p:sp>
      <p:sp>
        <p:nvSpPr>
          <p:cNvPr id="5" name="Rectangle 1028"/>
          <p:cNvSpPr>
            <a:spLocks noGrp="1" noChangeArrowheads="1"/>
          </p:cNvSpPr>
          <p:nvPr>
            <p:ph type="sldNum" sz="quarter" idx="14"/>
          </p:nvPr>
        </p:nvSpPr>
        <p:spPr>
          <a:ln/>
        </p:spPr>
        <p:txBody>
          <a:bodyPr/>
          <a:lstStyle>
            <a:lvl1pPr>
              <a:defRPr/>
            </a:lvl1pPr>
          </a:lstStyle>
          <a:p>
            <a:pPr>
              <a:defRPr/>
            </a:pPr>
            <a:fld id="{B17B2C66-0A29-4B0D-A25D-CA734655FB1D}"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454069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1028"/>
          <p:cNvSpPr>
            <a:spLocks noGrp="1" noChangeArrowheads="1"/>
          </p:cNvSpPr>
          <p:nvPr>
            <p:ph type="sldNum" sz="quarter" idx="11"/>
          </p:nvPr>
        </p:nvSpPr>
        <p:spPr>
          <a:ln/>
        </p:spPr>
        <p:txBody>
          <a:bodyPr/>
          <a:lstStyle>
            <a:lvl1pPr>
              <a:defRPr/>
            </a:lvl1pPr>
          </a:lstStyle>
          <a:p>
            <a:pPr>
              <a:defRPr/>
            </a:pPr>
            <a:fld id="{FB812401-96E1-4B52-BA8D-BDDB4477DE6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172816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dirty="0">
              <a:solidFill>
                <a:srgbClr val="000000"/>
              </a:solidFill>
              <a:latin typeface="Arial" charset="0"/>
            </a:endParaRPr>
          </a:p>
        </p:txBody>
      </p:sp>
      <p:sp>
        <p:nvSpPr>
          <p:cNvPr id="4"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6"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i t y  -  S e r v i c e  -  E x c e l l e n c e</a:t>
            </a:r>
          </a:p>
        </p:txBody>
      </p:sp>
      <p:pic>
        <p:nvPicPr>
          <p:cNvPr id="7"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5" y="1524000"/>
            <a:ext cx="8486775" cy="1600200"/>
          </a:xfrm>
          <a:prstGeom prst="rect">
            <a:avLst/>
          </a:prstGeom>
        </p:spPr>
        <p:txBody>
          <a:bodyPr anchor="ctr"/>
          <a:lstStyle>
            <a:lvl1pPr algn="ctr">
              <a:defRPr sz="4400" i="0"/>
            </a:lvl1pPr>
          </a:lstStyle>
          <a:p>
            <a:r>
              <a:rPr lang="en-US" dirty="0"/>
              <a:t>Click to edit Master title style</a:t>
            </a:r>
          </a:p>
        </p:txBody>
      </p:sp>
      <p:sp>
        <p:nvSpPr>
          <p:cNvPr id="1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
        <p:nvSpPr>
          <p:cNvPr id="9" name="Rectangle 3"/>
          <p:cNvSpPr>
            <a:spLocks noGrp="1" noChangeArrowheads="1"/>
          </p:cNvSpPr>
          <p:nvPr>
            <p:ph type="sldNum" sz="quarter" idx="10"/>
          </p:nvPr>
        </p:nvSpPr>
        <p:spPr>
          <a:xfrm>
            <a:off x="7988300" y="6524625"/>
            <a:ext cx="1143000" cy="304800"/>
          </a:xfrm>
        </p:spPr>
        <p:txBody>
          <a:bodyPr/>
          <a:lstStyle>
            <a:lvl1pPr fontAlgn="base">
              <a:spcBef>
                <a:spcPct val="0"/>
              </a:spcBef>
              <a:spcAft>
                <a:spcPct val="0"/>
              </a:spcAft>
              <a:defRPr>
                <a:cs typeface="Arial" pitchFamily="34" charset="0"/>
              </a:defRPr>
            </a:lvl1pPr>
          </a:lstStyle>
          <a:p>
            <a:pPr>
              <a:defRPr/>
            </a:pPr>
            <a:fld id="{A2500A76-F2B9-46F5-95A9-5E1200F2D5A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81216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6224" y="1504950"/>
            <a:ext cx="4122739" cy="4743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1365" y="1504950"/>
            <a:ext cx="4122737" cy="4743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5"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AE258A00-AF0F-4E8F-81C0-BA446A189440}" type="slidenum">
              <a:rPr lang="en-US"/>
              <a:pPr>
                <a:defRPr/>
              </a:pPr>
              <a:t>‹#›</a:t>
            </a:fld>
            <a:endParaRPr lang="en-US">
              <a:solidFill>
                <a:schemeClr val="bg2"/>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fontAlgn="base">
              <a:spcBef>
                <a:spcPct val="0"/>
              </a:spcBef>
              <a:spcAft>
                <a:spcPct val="0"/>
              </a:spcAft>
              <a:defRPr>
                <a:cs typeface="Arial" pitchFamily="34" charset="0"/>
              </a:defRPr>
            </a:lvl1pPr>
          </a:lstStyle>
          <a:p>
            <a:pPr>
              <a:defRPr/>
            </a:pPr>
            <a:fld id="{A2500A76-F2B9-46F5-95A9-5E1200F2D5A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755780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57200"/>
            <a:ext cx="9144000" cy="457200"/>
          </a:xfrm>
          <a:prstGeom prst="rect">
            <a:avLst/>
          </a:prstGeo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A3849C3F-6118-4194-9464-8D19D5DDCA28}"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3504055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easure Template">
    <p:spTree>
      <p:nvGrpSpPr>
        <p:cNvPr id="1" name=""/>
        <p:cNvGrpSpPr/>
        <p:nvPr/>
      </p:nvGrpSpPr>
      <p:grpSpPr>
        <a:xfrm>
          <a:off x="0" y="0"/>
          <a:ext cx="0" cy="0"/>
          <a:chOff x="0" y="0"/>
          <a:chExt cx="0" cy="0"/>
        </a:xfrm>
      </p:grpSpPr>
      <p:sp>
        <p:nvSpPr>
          <p:cNvPr id="8" name="Rectangle 7"/>
          <p:cNvSpPr/>
          <p:nvPr userDrawn="1"/>
        </p:nvSpPr>
        <p:spPr bwMode="auto">
          <a:xfrm>
            <a:off x="6629400" y="990600"/>
            <a:ext cx="228600" cy="544068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algn="ctr">
              <a:defRPr/>
            </a:pPr>
            <a:r>
              <a:rPr lang="en-US" dirty="0">
                <a:solidFill>
                  <a:srgbClr val="FFFFFF"/>
                </a:solidFill>
              </a:rPr>
              <a:t>ASSESSMENT</a:t>
            </a:r>
          </a:p>
        </p:txBody>
      </p:sp>
      <p:sp>
        <p:nvSpPr>
          <p:cNvPr id="9" name="Rectangle 8"/>
          <p:cNvSpPr/>
          <p:nvPr userDrawn="1"/>
        </p:nvSpPr>
        <p:spPr bwMode="auto">
          <a:xfrm rot="5400000">
            <a:off x="3162300" y="2095500"/>
            <a:ext cx="304800" cy="662940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a:defRPr/>
            </a:pPr>
            <a:r>
              <a:rPr lang="en-US" dirty="0">
                <a:solidFill>
                  <a:srgbClr val="FFFFFF"/>
                </a:solidFill>
              </a:rPr>
              <a:t>Details</a:t>
            </a:r>
          </a:p>
        </p:txBody>
      </p:sp>
      <p:sp>
        <p:nvSpPr>
          <p:cNvPr id="10" name="TextBox 12"/>
          <p:cNvSpPr txBox="1">
            <a:spLocks noChangeArrowheads="1"/>
          </p:cNvSpPr>
          <p:nvPr userDrawn="1"/>
        </p:nvSpPr>
        <p:spPr bwMode="auto">
          <a:xfrm>
            <a:off x="6858000" y="990600"/>
            <a:ext cx="2286000" cy="2286000"/>
          </a:xfrm>
          <a:prstGeom prst="rect">
            <a:avLst/>
          </a:prstGeom>
          <a:noFill/>
          <a:ln w="9525">
            <a:noFill/>
            <a:miter lim="800000"/>
            <a:headEnd/>
            <a:tailEnd/>
          </a:ln>
        </p:spPr>
        <p:txBody>
          <a:bodyPr/>
          <a:lstStyle/>
          <a:p>
            <a:pPr>
              <a:defRPr/>
            </a:pPr>
            <a:r>
              <a:rPr lang="en-US" sz="1600" b="1" u="sng" dirty="0">
                <a:solidFill>
                  <a:srgbClr val="000000"/>
                </a:solidFill>
              </a:rPr>
              <a:t>Analysis</a:t>
            </a: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endParaRPr lang="en-US" sz="1800" u="sng" dirty="0">
              <a:solidFill>
                <a:srgbClr val="000000"/>
              </a:solidFill>
            </a:endParaRPr>
          </a:p>
          <a:p>
            <a:pPr>
              <a:defRPr/>
            </a:pPr>
            <a:r>
              <a:rPr lang="en-US" sz="1800" dirty="0">
                <a:solidFill>
                  <a:srgbClr val="000000"/>
                </a:solidFill>
              </a:rPr>
              <a:t> </a:t>
            </a:r>
          </a:p>
          <a:p>
            <a:pPr>
              <a:defRPr/>
            </a:pPr>
            <a:endParaRPr lang="en-US" sz="1800" dirty="0">
              <a:solidFill>
                <a:srgbClr val="000000"/>
              </a:solidFill>
            </a:endParaRPr>
          </a:p>
          <a:p>
            <a:pPr>
              <a:defRPr/>
            </a:pPr>
            <a:endParaRPr lang="en-US" sz="1800" dirty="0">
              <a:solidFill>
                <a:srgbClr val="000000"/>
              </a:solidFill>
            </a:endParaRPr>
          </a:p>
        </p:txBody>
      </p:sp>
      <p:sp>
        <p:nvSpPr>
          <p:cNvPr id="11" name="TextBox 10"/>
          <p:cNvSpPr txBox="1">
            <a:spLocks noChangeArrowheads="1"/>
          </p:cNvSpPr>
          <p:nvPr userDrawn="1"/>
        </p:nvSpPr>
        <p:spPr bwMode="auto">
          <a:xfrm>
            <a:off x="290513" y="6508750"/>
            <a:ext cx="1995487" cy="246063"/>
          </a:xfrm>
          <a:prstGeom prst="rect">
            <a:avLst/>
          </a:prstGeom>
          <a:noFill/>
          <a:ln w="9525">
            <a:noFill/>
            <a:miter lim="800000"/>
            <a:headEnd/>
            <a:tailEnd/>
          </a:ln>
        </p:spPr>
        <p:txBody>
          <a:bodyPr>
            <a:spAutoFit/>
          </a:bodyPr>
          <a:lstStyle/>
          <a:p>
            <a:pPr>
              <a:defRPr/>
            </a:pPr>
            <a:r>
              <a:rPr lang="en-US" sz="1000" b="1" dirty="0">
                <a:solidFill>
                  <a:srgbClr val="002060"/>
                </a:solidFill>
              </a:rPr>
              <a:t>Current as of</a:t>
            </a:r>
          </a:p>
        </p:txBody>
      </p:sp>
      <p:sp>
        <p:nvSpPr>
          <p:cNvPr id="12" name="TextBox 11"/>
          <p:cNvSpPr txBox="1">
            <a:spLocks noChangeArrowheads="1"/>
          </p:cNvSpPr>
          <p:nvPr userDrawn="1"/>
        </p:nvSpPr>
        <p:spPr bwMode="auto">
          <a:xfrm>
            <a:off x="7608888" y="6510338"/>
            <a:ext cx="1385887" cy="246062"/>
          </a:xfrm>
          <a:prstGeom prst="rect">
            <a:avLst/>
          </a:prstGeom>
          <a:noFill/>
          <a:ln w="9525">
            <a:noFill/>
            <a:miter lim="800000"/>
            <a:headEnd/>
            <a:tailEnd/>
          </a:ln>
        </p:spPr>
        <p:txBody>
          <a:bodyPr>
            <a:spAutoFit/>
          </a:bodyPr>
          <a:lstStyle/>
          <a:p>
            <a:pPr>
              <a:defRPr/>
            </a:pPr>
            <a:r>
              <a:rPr lang="en-US" sz="1000" b="1" dirty="0">
                <a:solidFill>
                  <a:srgbClr val="002060"/>
                </a:solidFill>
              </a:rPr>
              <a:t>OPR:</a:t>
            </a:r>
          </a:p>
        </p:txBody>
      </p:sp>
      <p:sp>
        <p:nvSpPr>
          <p:cNvPr id="6" name="Content Placeholder 5"/>
          <p:cNvSpPr>
            <a:spLocks noGrp="1"/>
          </p:cNvSpPr>
          <p:nvPr>
            <p:ph sz="quarter" idx="4"/>
          </p:nvPr>
        </p:nvSpPr>
        <p:spPr>
          <a:xfrm>
            <a:off x="6858000" y="1295400"/>
            <a:ext cx="2286000" cy="31242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p:txBody>
      </p:sp>
      <p:sp>
        <p:nvSpPr>
          <p:cNvPr id="13" name="Chart Placeholder 12"/>
          <p:cNvSpPr>
            <a:spLocks noGrp="1"/>
          </p:cNvSpPr>
          <p:nvPr>
            <p:ph type="chart" sz="quarter" idx="11"/>
          </p:nvPr>
        </p:nvSpPr>
        <p:spPr>
          <a:xfrm>
            <a:off x="228600" y="1066800"/>
            <a:ext cx="6400800" cy="4191000"/>
          </a:xfrm>
          <a:prstGeom prst="rect">
            <a:avLst/>
          </a:prstGeom>
        </p:spPr>
        <p:txBody>
          <a:bodyPr/>
          <a:lstStyle/>
          <a:p>
            <a:pPr lvl="0"/>
            <a:endParaRPr lang="en-US" noProof="0"/>
          </a:p>
        </p:txBody>
      </p:sp>
      <p:sp>
        <p:nvSpPr>
          <p:cNvPr id="26" name="Text Placeholder 25"/>
          <p:cNvSpPr>
            <a:spLocks noGrp="1"/>
          </p:cNvSpPr>
          <p:nvPr>
            <p:ph type="body" sz="quarter" idx="12"/>
          </p:nvPr>
        </p:nvSpPr>
        <p:spPr>
          <a:xfrm>
            <a:off x="1115568"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41" name="Text Placeholder 25"/>
          <p:cNvSpPr>
            <a:spLocks noGrp="1"/>
          </p:cNvSpPr>
          <p:nvPr>
            <p:ph type="body" sz="quarter" idx="13"/>
          </p:nvPr>
        </p:nvSpPr>
        <p:spPr>
          <a:xfrm>
            <a:off x="7955280"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endParaRPr lang="en-US" dirty="0"/>
          </a:p>
        </p:txBody>
      </p:sp>
      <p:sp>
        <p:nvSpPr>
          <p:cNvPr id="42" name="Content Placeholder 5"/>
          <p:cNvSpPr>
            <a:spLocks noGrp="1"/>
          </p:cNvSpPr>
          <p:nvPr>
            <p:ph sz="quarter" idx="14"/>
          </p:nvPr>
        </p:nvSpPr>
        <p:spPr>
          <a:xfrm>
            <a:off x="6858000" y="4724400"/>
            <a:ext cx="2286000" cy="1676400"/>
          </a:xfrm>
          <a:prstGeom prst="rect">
            <a:avLst/>
          </a:prstGeom>
        </p:spPr>
        <p:txBody>
          <a:bodyPr/>
          <a:lstStyle>
            <a:lvl1pPr marL="91440" indent="-91440">
              <a:spcBef>
                <a:spcPts val="0"/>
              </a:spcBef>
              <a:buClrTx/>
              <a:buFont typeface="Arial" pitchFamily="34" charset="0"/>
              <a:buChar char="•"/>
              <a:defRPr sz="1600" b="0"/>
            </a:lvl1pPr>
            <a:lvl2pPr>
              <a:buClrTx/>
              <a:buFont typeface="Arial" pitchFamily="34" charset="0"/>
              <a:buChar char="•"/>
              <a:defRPr sz="2000"/>
            </a:lvl2pPr>
            <a:lvl3pPr>
              <a:buClrTx/>
              <a:buFont typeface="Arial"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p:txBody>
      </p:sp>
      <p:sp>
        <p:nvSpPr>
          <p:cNvPr id="19" name="Title 1"/>
          <p:cNvSpPr>
            <a:spLocks noGrp="1"/>
          </p:cNvSpPr>
          <p:nvPr>
            <p:ph type="title"/>
          </p:nvPr>
        </p:nvSpPr>
        <p:spPr>
          <a:xfrm>
            <a:off x="0" y="304800"/>
            <a:ext cx="8839200" cy="457200"/>
          </a:xfrm>
          <a:prstGeom prst="rect">
            <a:avLst/>
          </a:prstGeom>
        </p:spPr>
        <p:txBody>
          <a:bodyPr/>
          <a:lstStyle>
            <a:lvl1pPr>
              <a:defRPr sz="2800" i="1"/>
            </a:lvl1pPr>
          </a:lstStyle>
          <a:p>
            <a:r>
              <a:rPr lang="en-US" dirty="0" smtClean="0"/>
              <a:t>Click to edit Master title style</a:t>
            </a:r>
            <a:endParaRPr lang="en-US" dirty="0"/>
          </a:p>
        </p:txBody>
      </p:sp>
      <p:sp>
        <p:nvSpPr>
          <p:cNvPr id="14" name="Rectangle 3"/>
          <p:cNvSpPr>
            <a:spLocks noGrp="1" noChangeArrowheads="1"/>
          </p:cNvSpPr>
          <p:nvPr>
            <p:ph type="sldNum" sz="quarter" idx="15"/>
          </p:nvPr>
        </p:nvSpPr>
        <p:spPr>
          <a:xfrm>
            <a:off x="8534400" y="6524625"/>
            <a:ext cx="596900" cy="304800"/>
          </a:xfrm>
        </p:spPr>
        <p:txBody>
          <a:bodyPr/>
          <a:lstStyle>
            <a:lvl1pPr fontAlgn="base">
              <a:spcBef>
                <a:spcPct val="0"/>
              </a:spcBef>
              <a:spcAft>
                <a:spcPct val="0"/>
              </a:spcAft>
              <a:defRPr>
                <a:cs typeface="Arial" pitchFamily="34" charset="0"/>
              </a:defRPr>
            </a:lvl1pPr>
          </a:lstStyle>
          <a:p>
            <a:pPr>
              <a:defRPr/>
            </a:pPr>
            <a:fld id="{D2245CF0-7C1D-4018-98BC-99F1BA52E9B5}"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3148308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endParaRPr>
          </a:p>
        </p:txBody>
      </p:sp>
      <p:pic>
        <p:nvPicPr>
          <p:cNvPr id="8"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7" y="1524000"/>
            <a:ext cx="8486775" cy="1600200"/>
          </a:xfrm>
          <a:prstGeom prst="rect">
            <a:avLst/>
          </a:prstGeom>
        </p:spPr>
        <p:txBody>
          <a:bodyPr anchor="ctr"/>
          <a:lstStyle>
            <a:lvl1pPr algn="ctr">
              <a:defRPr sz="4400" i="0"/>
            </a:lvl1pPr>
          </a:lstStyle>
          <a:p>
            <a:r>
              <a:rPr lang="en-US" dirty="0"/>
              <a:t>Click to edit Master title style</a:t>
            </a:r>
          </a:p>
        </p:txBody>
      </p:sp>
      <p:sp>
        <p:nvSpPr>
          <p:cNvPr id="9" name="Rectangle 1033"/>
          <p:cNvSpPr>
            <a:spLocks noGrp="1" noChangeArrowheads="1"/>
          </p:cNvSpPr>
          <p:nvPr>
            <p:ph type="subTitle" idx="1"/>
          </p:nvPr>
        </p:nvSpPr>
        <p:spPr>
          <a:xfrm>
            <a:off x="4095751" y="3924300"/>
            <a:ext cx="4495800" cy="1047750"/>
          </a:xfrm>
          <a:prstGeom prst="rect">
            <a:avLst/>
          </a:prstGeom>
        </p:spPr>
        <p:txBody>
          <a:bodyPr/>
          <a:lstStyle>
            <a:lvl1pPr marL="0" indent="0" algn="ctr">
              <a:buFont typeface="Wingdings" pitchFamily="2" charset="2"/>
              <a:buNone/>
              <a:defRPr sz="2000"/>
            </a:lvl1pPr>
          </a:lstStyle>
          <a:p>
            <a:r>
              <a:rPr lang="en-US" dirty="0"/>
              <a:t>Click to edit Master subtitle </a:t>
            </a:r>
            <a:r>
              <a:rPr lang="en-US" dirty="0" smtClean="0"/>
              <a:t>style</a:t>
            </a:r>
          </a:p>
        </p:txBody>
      </p:sp>
      <p:sp>
        <p:nvSpPr>
          <p:cNvPr id="10"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859C18B6-E414-466F-851B-39C30E79935A}" type="slidenum">
              <a:rPr lang="en-US"/>
              <a:pPr>
                <a:defRPr/>
              </a:pPr>
              <a:t>‹#›</a:t>
            </a:fld>
            <a:endParaRPr lang="en-US">
              <a:solidFill>
                <a:srgbClr val="808080"/>
              </a:solidFill>
            </a:endParaRPr>
          </a:p>
        </p:txBody>
      </p:sp>
      <p:sp>
        <p:nvSpPr>
          <p:cNvPr id="18"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19"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t y  -  S e r v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c e  -  E x c e l </a:t>
            </a:r>
            <a:r>
              <a:rPr lang="en-US" sz="2000" b="1" i="1" dirty="0" err="1">
                <a:solidFill>
                  <a:srgbClr val="000000"/>
                </a:solidFill>
                <a:latin typeface="Century Schoolbook" pitchFamily="18" charset="0"/>
              </a:rPr>
              <a:t>l</a:t>
            </a:r>
            <a:r>
              <a:rPr lang="en-US" sz="2000" b="1" i="1" dirty="0">
                <a:solidFill>
                  <a:srgbClr val="000000"/>
                </a:solidFill>
                <a:latin typeface="Century Schoolbook" pitchFamily="18" charset="0"/>
              </a:rPr>
              <a:t> e n c e</a:t>
            </a:r>
          </a:p>
        </p:txBody>
      </p:sp>
      <p:sp>
        <p:nvSpPr>
          <p:cNvPr id="2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endParaRPr>
          </a:p>
        </p:txBody>
      </p:sp>
    </p:spTree>
    <p:extLst>
      <p:ext uri="{BB962C8B-B14F-4D97-AF65-F5344CB8AC3E}">
        <p14:creationId xmlns:p14="http://schemas.microsoft.com/office/powerpoint/2010/main" val="2448459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47800" y="152401"/>
            <a:ext cx="7315200" cy="816428"/>
          </a:xfrm>
          <a:prstGeom prst="rect">
            <a:avLst/>
          </a:prstGeom>
        </p:spPr>
        <p:txBody>
          <a:bodyPr anchor="b" anchorCtr="0"/>
          <a:lstStyle>
            <a:lvl1pPr>
              <a:defRPr sz="2800" i="1"/>
            </a:lvl1pPr>
          </a:lstStyle>
          <a:p>
            <a:r>
              <a:rPr lang="en-US" dirty="0" smtClean="0"/>
              <a:t>Click to edit Master title style</a:t>
            </a:r>
            <a:endParaRPr lang="en-US" dirty="0"/>
          </a:p>
        </p:txBody>
      </p:sp>
      <p:sp>
        <p:nvSpPr>
          <p:cNvPr id="9" name="Content Placeholder 2"/>
          <p:cNvSpPr>
            <a:spLocks noGrp="1"/>
          </p:cNvSpPr>
          <p:nvPr>
            <p:ph sz="half" idx="1"/>
          </p:nvPr>
        </p:nvSpPr>
        <p:spPr>
          <a:xfrm>
            <a:off x="228600" y="1295400"/>
            <a:ext cx="8534400" cy="5105400"/>
          </a:xfrm>
          <a:prstGeom prst="rect">
            <a:avLst/>
          </a:prstGeom>
        </p:spPr>
        <p:txBody>
          <a:bodyPr/>
          <a:lstStyle>
            <a:lvl1pPr marL="228600" indent="-228600">
              <a:spcBef>
                <a:spcPts val="1200"/>
              </a:spcBef>
              <a:buClr>
                <a:srgbClr val="000066"/>
              </a:buClr>
              <a:buSzPct val="100000"/>
              <a:buFont typeface="Wingdings" pitchFamily="2" charset="2"/>
              <a:buChar char="§"/>
              <a:defRPr sz="2400" b="0"/>
            </a:lvl1pPr>
            <a:lvl2pPr marL="228600" indent="-228600">
              <a:spcBef>
                <a:spcPts val="600"/>
              </a:spcBef>
              <a:buClr>
                <a:srgbClr val="000066"/>
              </a:buClr>
              <a:buSzPct val="100000"/>
              <a:buFont typeface="Wingdings" pitchFamily="2" charset="2"/>
              <a:buChar char="§"/>
              <a:defRPr sz="2200"/>
            </a:lvl2pPr>
            <a:lvl3pPr marL="457200" indent="-228600">
              <a:spcBef>
                <a:spcPts val="600"/>
              </a:spcBef>
              <a:buClr>
                <a:srgbClr val="000066"/>
              </a:buClr>
              <a:buSzPct val="100000"/>
              <a:buFont typeface="Wingdings" pitchFamily="2" charset="2"/>
              <a:buChar char="§"/>
              <a:defRPr sz="2000" b="0"/>
            </a:lvl3pPr>
            <a:lvl4pPr marL="685800" indent="-228600">
              <a:buClr>
                <a:srgbClr val="000066"/>
              </a:buClr>
              <a:buSzPct val="100000"/>
              <a:buFont typeface="Wingdings" panose="05000000000000000000" pitchFamily="2" charset="2"/>
              <a:buChar char="§"/>
              <a:defRPr sz="1800" b="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2"/>
            <a:r>
              <a:rPr lang="en-US" dirty="0" smtClean="0"/>
              <a:t>Second level</a:t>
            </a:r>
          </a:p>
          <a:p>
            <a:pPr lvl="3"/>
            <a:r>
              <a:rPr lang="en-US" dirty="0" smtClean="0"/>
              <a:t>Third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B1942E63-133D-49B7-97AA-EEF5DBE65DE1}" type="slidenum">
              <a:rPr lang="en-US"/>
              <a:pPr>
                <a:defRPr/>
              </a:pPr>
              <a:t>‹#›</a:t>
            </a:fld>
            <a:endParaRPr lang="en-US">
              <a:solidFill>
                <a:srgbClr val="808080"/>
              </a:solidFill>
            </a:endParaRPr>
          </a:p>
        </p:txBody>
      </p:sp>
    </p:spTree>
    <p:extLst>
      <p:ext uri="{BB962C8B-B14F-4D97-AF65-F5344CB8AC3E}">
        <p14:creationId xmlns:p14="http://schemas.microsoft.com/office/powerpoint/2010/main" val="3661078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6224" y="1066800"/>
            <a:ext cx="4122739"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551366" y="1066800"/>
            <a:ext cx="4122737"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414F677B-2999-4F41-8085-2D0F5DB27A64}" type="slidenum">
              <a:rPr lang="en-US"/>
              <a:pPr>
                <a:defRPr/>
              </a:pPr>
              <a:t>‹#›</a:t>
            </a:fld>
            <a:endParaRPr lang="en-US">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964340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066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2" y="1752602"/>
            <a:ext cx="4040188"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572003" y="1066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3" y="1752602"/>
            <a:ext cx="4041775"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14C50775-CB15-42DF-B60E-E43587586939}" type="slidenum">
              <a:rPr lang="en-US"/>
              <a:pPr>
                <a:defRPr/>
              </a:pPr>
              <a:t>‹#›</a:t>
            </a:fld>
            <a:endParaRPr lang="en-US">
              <a:solidFill>
                <a:srgbClr val="808080"/>
              </a:solidFill>
            </a:endParaRPr>
          </a:p>
        </p:txBody>
      </p:sp>
      <p:sp>
        <p:nvSpPr>
          <p:cNvPr id="9"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228535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1066800"/>
            <a:ext cx="5111751"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2" y="2286000"/>
            <a:ext cx="3008313" cy="4114800"/>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1027"/>
          <p:cNvSpPr>
            <a:spLocks noGrp="1" noChangeArrowheads="1"/>
          </p:cNvSpPr>
          <p:nvPr>
            <p:ph type="dt" sz="half" idx="10"/>
          </p:nvPr>
        </p:nvSpPr>
        <p:spPr/>
        <p:txBody>
          <a:bodyPr/>
          <a:lstStyle>
            <a:lvl1pPr>
              <a:defRPr/>
            </a:lvl1pPr>
          </a:lstStyle>
          <a:p>
            <a:pPr>
              <a:defRPr/>
            </a:pPr>
            <a:endParaRPr lang="en-US"/>
          </a:p>
        </p:txBody>
      </p:sp>
      <p:sp>
        <p:nvSpPr>
          <p:cNvPr id="7" name="Rectangle 1028"/>
          <p:cNvSpPr>
            <a:spLocks noGrp="1" noChangeArrowheads="1"/>
          </p:cNvSpPr>
          <p:nvPr>
            <p:ph type="sldNum" sz="quarter" idx="11"/>
          </p:nvPr>
        </p:nvSpPr>
        <p:spPr/>
        <p:txBody>
          <a:bodyPr/>
          <a:lstStyle>
            <a:lvl1pPr>
              <a:defRPr/>
            </a:lvl1pPr>
          </a:lstStyle>
          <a:p>
            <a:pPr>
              <a:defRPr/>
            </a:pPr>
            <a:fld id="{B3238A96-2733-4084-8F7A-82E2CA31F041}" type="slidenum">
              <a:rPr lang="en-US"/>
              <a:pPr>
                <a:defRPr/>
              </a:pPr>
              <a:t>‹#›</a:t>
            </a:fld>
            <a:endParaRPr lang="en-US">
              <a:solidFill>
                <a:srgbClr val="808080"/>
              </a:solidFill>
            </a:endParaRPr>
          </a:p>
        </p:txBody>
      </p:sp>
      <p:sp>
        <p:nvSpPr>
          <p:cNvPr id="9" name="Title 1"/>
          <p:cNvSpPr txBox="1">
            <a:spLocks/>
          </p:cNvSpPr>
          <p:nvPr userDrawn="1"/>
        </p:nvSpPr>
        <p:spPr>
          <a:xfrm>
            <a:off x="1447800" y="304800"/>
            <a:ext cx="7315200" cy="457200"/>
          </a:xfrm>
          <a:prstGeom prst="rect">
            <a:avLst/>
          </a:prstGeom>
        </p:spPr>
        <p:txBody>
          <a:bodyPr/>
          <a:lstStyle>
            <a:lvl1pPr>
              <a:defRPr sz="2800" i="1"/>
            </a:lvl1pPr>
          </a:lstStyle>
          <a:p>
            <a:pPr algn="r" eaLnBrk="0" hangingPunct="0">
              <a:defRPr/>
            </a:pPr>
            <a:r>
              <a:rPr lang="en-US" b="1" kern="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2756222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720E60E6-8BB8-4D70-BB47-5D93CD0A3E47}" type="slidenum">
              <a:rPr lang="en-US"/>
              <a:pPr>
                <a:defRPr/>
              </a:pPr>
              <a:t>‹#›</a:t>
            </a:fld>
            <a:endParaRPr lang="en-US">
              <a:solidFill>
                <a:srgbClr val="808080"/>
              </a:solidFill>
            </a:endParaRPr>
          </a:p>
        </p:txBody>
      </p:sp>
      <p:sp>
        <p:nvSpPr>
          <p:cNvPr id="4"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2218414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1143001"/>
            <a:ext cx="5526088" cy="35845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Rectangle 1027"/>
          <p:cNvSpPr>
            <a:spLocks noGrp="1" noChangeArrowheads="1"/>
          </p:cNvSpPr>
          <p:nvPr>
            <p:ph type="dt" sz="half" idx="10"/>
          </p:nvPr>
        </p:nvSpPr>
        <p:spPr/>
        <p:txBody>
          <a:bodyPr/>
          <a:lstStyle>
            <a:lvl1pPr>
              <a:defRPr/>
            </a:lvl1pPr>
          </a:lstStyle>
          <a:p>
            <a:pPr>
              <a:defRPr/>
            </a:pPr>
            <a:endParaRPr lang="en-US"/>
          </a:p>
        </p:txBody>
      </p:sp>
      <p:sp>
        <p:nvSpPr>
          <p:cNvPr id="7" name="Rectangle 1028"/>
          <p:cNvSpPr>
            <a:spLocks noGrp="1" noChangeArrowheads="1"/>
          </p:cNvSpPr>
          <p:nvPr>
            <p:ph type="sldNum" sz="quarter" idx="11"/>
          </p:nvPr>
        </p:nvSpPr>
        <p:spPr/>
        <p:txBody>
          <a:bodyPr/>
          <a:lstStyle>
            <a:lvl1pPr>
              <a:defRPr/>
            </a:lvl1pPr>
          </a:lstStyle>
          <a:p>
            <a:pPr>
              <a:defRPr/>
            </a:pPr>
            <a:fld id="{7A12C37E-668D-47BA-B025-2EB2012C9C3D}" type="slidenum">
              <a:rPr lang="en-US"/>
              <a:pPr>
                <a:defRPr/>
              </a:pPr>
              <a:t>‹#›</a:t>
            </a:fld>
            <a:endParaRPr lang="en-US">
              <a:solidFill>
                <a:srgbClr val="808080"/>
              </a:solidFill>
            </a:endParaRPr>
          </a:p>
        </p:txBody>
      </p:sp>
      <p:sp>
        <p:nvSpPr>
          <p:cNvPr id="8" name="Title 1"/>
          <p:cNvSpPr txBox="1">
            <a:spLocks/>
          </p:cNvSpPr>
          <p:nvPr userDrawn="1"/>
        </p:nvSpPr>
        <p:spPr bwMode="auto">
          <a:xfrm>
            <a:off x="1447800" y="304800"/>
            <a:ext cx="7315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i="1"/>
            </a:lvl1pPr>
          </a:lstStyle>
          <a:p>
            <a:pPr algn="r" eaLnBrk="0" hangingPunct="0">
              <a:defRPr/>
            </a:pPr>
            <a:r>
              <a:rPr lang="en-US" b="1" kern="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21365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7"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B6FB83B5-503A-43CC-8AE8-F396B503E056}" type="slidenum">
              <a:rPr lang="en-US"/>
              <a:pPr>
                <a:defRPr/>
              </a:pPr>
              <a:t>‹#›</a:t>
            </a:fld>
            <a:endParaRPr lang="en-US">
              <a:solidFill>
                <a:schemeClr val="bg2"/>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81000" y="1066800"/>
            <a:ext cx="8382000" cy="52578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2E48975D-D2C3-44FE-BD80-4E08F307DA0B}" type="slidenum">
              <a:rPr lang="en-US"/>
              <a:pPr>
                <a:defRPr/>
              </a:pPr>
              <a:t>‹#›</a:t>
            </a:fld>
            <a:endParaRPr lang="en-US">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40125526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Vertical Text Placeholder 2"/>
          <p:cNvSpPr>
            <a:spLocks noGrp="1"/>
          </p:cNvSpPr>
          <p:nvPr>
            <p:ph type="body" orient="vert" idx="12"/>
          </p:nvPr>
        </p:nvSpPr>
        <p:spPr>
          <a:xfrm>
            <a:off x="381001" y="1066800"/>
            <a:ext cx="6172200" cy="51816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Vertical Title 1"/>
          <p:cNvSpPr>
            <a:spLocks noGrp="1"/>
          </p:cNvSpPr>
          <p:nvPr>
            <p:ph type="title" orient="vert"/>
          </p:nvPr>
        </p:nvSpPr>
        <p:spPr>
          <a:xfrm>
            <a:off x="6675437" y="1066800"/>
            <a:ext cx="2011363" cy="5181600"/>
          </a:xfrm>
          <a:prstGeom prst="rect">
            <a:avLst/>
          </a:prstGeom>
        </p:spPr>
        <p:txBody>
          <a:bodyPr vert="eaVert"/>
          <a:lstStyle>
            <a:lvl1pPr>
              <a:defRPr sz="2800"/>
            </a:lvl1pPr>
          </a:lstStyle>
          <a:p>
            <a:r>
              <a:rPr lang="en-US" dirty="0" smtClean="0"/>
              <a:t>Click to edit Master title style</a:t>
            </a:r>
            <a:endParaRPr lang="en-US" dirty="0"/>
          </a:p>
        </p:txBody>
      </p:sp>
      <p:sp>
        <p:nvSpPr>
          <p:cNvPr id="4" name="Rectangle 1027"/>
          <p:cNvSpPr>
            <a:spLocks noGrp="1" noChangeArrowheads="1"/>
          </p:cNvSpPr>
          <p:nvPr>
            <p:ph type="dt" sz="half" idx="13"/>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4"/>
          </p:nvPr>
        </p:nvSpPr>
        <p:spPr>
          <a:ln/>
        </p:spPr>
        <p:txBody>
          <a:bodyPr/>
          <a:lstStyle>
            <a:lvl1pPr>
              <a:defRPr/>
            </a:lvl1pPr>
          </a:lstStyle>
          <a:p>
            <a:pPr>
              <a:defRPr/>
            </a:pPr>
            <a:fld id="{B17B2C66-0A29-4B0D-A25D-CA734655FB1D}" type="slidenum">
              <a:rPr lang="en-US"/>
              <a:pPr>
                <a:defRPr/>
              </a:pPr>
              <a:t>‹#›</a:t>
            </a:fld>
            <a:endParaRPr lang="en-US">
              <a:solidFill>
                <a:srgbClr val="808080"/>
              </a:solidFill>
            </a:endParaRPr>
          </a:p>
        </p:txBody>
      </p:sp>
    </p:spTree>
    <p:extLst>
      <p:ext uri="{BB962C8B-B14F-4D97-AF65-F5344CB8AC3E}">
        <p14:creationId xmlns:p14="http://schemas.microsoft.com/office/powerpoint/2010/main" val="189050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sldNum" sz="quarter" idx="11"/>
          </p:nvPr>
        </p:nvSpPr>
        <p:spPr>
          <a:ln/>
        </p:spPr>
        <p:txBody>
          <a:bodyPr/>
          <a:lstStyle>
            <a:lvl1pPr>
              <a:defRPr/>
            </a:lvl1pPr>
          </a:lstStyle>
          <a:p>
            <a:pPr>
              <a:defRPr/>
            </a:pPr>
            <a:fld id="{FB812401-96E1-4B52-BA8D-BDDB4477DE60}" type="slidenum">
              <a:rPr lang="en-US"/>
              <a:pPr>
                <a:defRPr/>
              </a:pPr>
              <a:t>‹#›</a:t>
            </a:fld>
            <a:endParaRPr lang="en-US">
              <a:solidFill>
                <a:srgbClr val="808080"/>
              </a:solidFill>
            </a:endParaRPr>
          </a:p>
        </p:txBody>
      </p:sp>
    </p:spTree>
    <p:extLst>
      <p:ext uri="{BB962C8B-B14F-4D97-AF65-F5344CB8AC3E}">
        <p14:creationId xmlns:p14="http://schemas.microsoft.com/office/powerpoint/2010/main" val="1850591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a:solidFill>
                <a:srgbClr val="000000"/>
              </a:solidFill>
              <a:latin typeface="Arial" charset="0"/>
            </a:endParaRPr>
          </a:p>
        </p:txBody>
      </p:sp>
      <p:sp>
        <p:nvSpPr>
          <p:cNvPr id="4"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6"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t y  -  S e r v </a:t>
            </a:r>
            <a:r>
              <a:rPr lang="en-US" sz="2000" b="1" i="1" dirty="0" err="1">
                <a:solidFill>
                  <a:srgbClr val="000000"/>
                </a:solidFill>
                <a:latin typeface="Century Schoolbook" pitchFamily="18" charset="0"/>
              </a:rPr>
              <a:t>i</a:t>
            </a:r>
            <a:r>
              <a:rPr lang="en-US" sz="2000" b="1" i="1" dirty="0">
                <a:solidFill>
                  <a:srgbClr val="000000"/>
                </a:solidFill>
                <a:latin typeface="Century Schoolbook" pitchFamily="18" charset="0"/>
              </a:rPr>
              <a:t> c e  -  E x c e l </a:t>
            </a:r>
            <a:r>
              <a:rPr lang="en-US" sz="2000" b="1" i="1" dirty="0" err="1">
                <a:solidFill>
                  <a:srgbClr val="000000"/>
                </a:solidFill>
                <a:latin typeface="Century Schoolbook" pitchFamily="18" charset="0"/>
              </a:rPr>
              <a:t>l</a:t>
            </a:r>
            <a:r>
              <a:rPr lang="en-US" sz="2000" b="1" i="1" dirty="0">
                <a:solidFill>
                  <a:srgbClr val="000000"/>
                </a:solidFill>
                <a:latin typeface="Century Schoolbook" pitchFamily="18" charset="0"/>
              </a:rPr>
              <a:t> e n c e</a:t>
            </a:r>
          </a:p>
        </p:txBody>
      </p:sp>
      <p:pic>
        <p:nvPicPr>
          <p:cNvPr id="7"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5" y="1524000"/>
            <a:ext cx="8486775" cy="1600200"/>
          </a:xfrm>
          <a:prstGeom prst="rect">
            <a:avLst/>
          </a:prstGeom>
        </p:spPr>
        <p:txBody>
          <a:bodyPr anchor="ctr"/>
          <a:lstStyle>
            <a:lvl1pPr algn="ctr">
              <a:defRPr sz="4400" i="0"/>
            </a:lvl1pPr>
          </a:lstStyle>
          <a:p>
            <a:r>
              <a:rPr lang="en-US" dirty="0"/>
              <a:t>Click to edit Master title style</a:t>
            </a:r>
          </a:p>
        </p:txBody>
      </p:sp>
      <p:sp>
        <p:nvSpPr>
          <p:cNvPr id="8" name="Slide Number Placeholder 4"/>
          <p:cNvSpPr>
            <a:spLocks noGrp="1"/>
          </p:cNvSpPr>
          <p:nvPr userDrawn="1">
            <p:ph type="sldNum" sz="quarter" idx="10"/>
          </p:nvPr>
        </p:nvSpPr>
        <p:spPr>
          <a:xfrm>
            <a:off x="8664575" y="6524625"/>
            <a:ext cx="433388" cy="304800"/>
          </a:xfrm>
        </p:spPr>
        <p:txBody>
          <a:bodyPr/>
          <a:lstStyle>
            <a:lvl1pPr>
              <a:defRPr smtClean="0"/>
            </a:lvl1pPr>
          </a:lstStyle>
          <a:p>
            <a:pPr>
              <a:defRPr/>
            </a:pPr>
            <a:fld id="{4288D59C-38CD-4BCA-8F0D-98F141B93679}" type="slidenum">
              <a:rPr lang="en-US"/>
              <a:pPr>
                <a:defRPr/>
              </a:pPr>
              <a:t>‹#›</a:t>
            </a:fld>
            <a:endParaRPr lang="en-US" dirty="0">
              <a:solidFill>
                <a:srgbClr val="808080"/>
              </a:solidFill>
            </a:endParaRPr>
          </a:p>
        </p:txBody>
      </p:sp>
      <p:sp>
        <p:nvSpPr>
          <p:cNvPr id="1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endParaRPr>
          </a:p>
        </p:txBody>
      </p:sp>
    </p:spTree>
    <p:extLst>
      <p:ext uri="{BB962C8B-B14F-4D97-AF65-F5344CB8AC3E}">
        <p14:creationId xmlns:p14="http://schemas.microsoft.com/office/powerpoint/2010/main" val="2707400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fontAlgn="base">
              <a:spcBef>
                <a:spcPct val="0"/>
              </a:spcBef>
              <a:spcAft>
                <a:spcPct val="0"/>
              </a:spcAft>
              <a:defRPr>
                <a:cs typeface="Arial" pitchFamily="34" charset="0"/>
              </a:defRPr>
            </a:lvl1pPr>
          </a:lstStyle>
          <a:p>
            <a:pPr>
              <a:defRPr/>
            </a:pPr>
            <a:fld id="{A2500A76-F2B9-46F5-95A9-5E1200F2D5A0}" type="slidenum">
              <a:rPr lang="en-US"/>
              <a:pPr>
                <a:defRPr/>
              </a:pPr>
              <a:t>‹#›</a:t>
            </a:fld>
            <a:endParaRPr lang="en-US">
              <a:solidFill>
                <a:srgbClr val="808080"/>
              </a:solidFill>
            </a:endParaRPr>
          </a:p>
        </p:txBody>
      </p:sp>
    </p:spTree>
    <p:extLst>
      <p:ext uri="{BB962C8B-B14F-4D97-AF65-F5344CB8AC3E}">
        <p14:creationId xmlns:p14="http://schemas.microsoft.com/office/powerpoint/2010/main" val="234786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57200"/>
            <a:ext cx="9144000" cy="457200"/>
          </a:xfrm>
          <a:prstGeom prst="rect">
            <a:avLst/>
          </a:prstGeo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A3849C3F-6118-4194-9464-8D19D5DDCA28}" type="slidenum">
              <a:rPr lang="en-US"/>
              <a:pPr>
                <a:defRPr/>
              </a:pPr>
              <a:t>‹#›</a:t>
            </a:fld>
            <a:endParaRPr lang="en-US">
              <a:solidFill>
                <a:srgbClr val="808080"/>
              </a:solidFill>
            </a:endParaRPr>
          </a:p>
        </p:txBody>
      </p:sp>
    </p:spTree>
    <p:extLst>
      <p:ext uri="{BB962C8B-B14F-4D97-AF65-F5344CB8AC3E}">
        <p14:creationId xmlns:p14="http://schemas.microsoft.com/office/powerpoint/2010/main" val="532259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086600" cy="1143000"/>
          </a:xfrm>
          <a:prstGeom prst="rect">
            <a:avLst/>
          </a:prstGeom>
        </p:spPr>
        <p:txBody>
          <a:bodyPr/>
          <a:lstStyle/>
          <a:p>
            <a:r>
              <a:rPr lang="en-US" smtClean="0"/>
              <a:t>Click to edit Master title style</a:t>
            </a:r>
            <a:endParaRPr lang="en-US"/>
          </a:p>
        </p:txBody>
      </p:sp>
      <p:sp>
        <p:nvSpPr>
          <p:cNvPr id="3" name="SmartArt Placeholder 2"/>
          <p:cNvSpPr>
            <a:spLocks noGrp="1"/>
          </p:cNvSpPr>
          <p:nvPr>
            <p:ph type="dgm" idx="1"/>
          </p:nvPr>
        </p:nvSpPr>
        <p:spPr>
          <a:xfrm>
            <a:off x="800100" y="1536700"/>
            <a:ext cx="8131175" cy="4324350"/>
          </a:xfrm>
          <a:prstGeom prst="rect">
            <a:avLst/>
          </a:prstGeom>
        </p:spPr>
        <p:txBody>
          <a:bodyPr/>
          <a:lstStyle/>
          <a:p>
            <a:pPr lvl="0"/>
            <a:endParaRPr lang="en-US" noProof="0"/>
          </a:p>
        </p:txBody>
      </p:sp>
      <p:sp>
        <p:nvSpPr>
          <p:cNvPr id="5" name="Rectangle 1027"/>
          <p:cNvSpPr>
            <a:spLocks noGrp="1" noChangeArrowheads="1"/>
          </p:cNvSpPr>
          <p:nvPr>
            <p:ph type="dt" sz="half" idx="10"/>
          </p:nvPr>
        </p:nvSpPr>
        <p:spPr/>
        <p:txBody>
          <a:bodyPr/>
          <a:lstStyle>
            <a:lvl1pPr>
              <a:defRPr/>
            </a:lvl1pPr>
          </a:lstStyle>
          <a:p>
            <a:pPr>
              <a:defRPr/>
            </a:pPr>
            <a:fld id="{62091C54-A6F6-4ED0-83F9-9CD9FD243343}" type="datetime1">
              <a:rPr lang="en-US"/>
              <a:pPr>
                <a:defRPr/>
              </a:pPr>
              <a:t>7/15/2015</a:t>
            </a:fld>
            <a:endParaRPr lang="en-US"/>
          </a:p>
        </p:txBody>
      </p:sp>
      <p:sp>
        <p:nvSpPr>
          <p:cNvPr id="6" name="Rectangle 1028"/>
          <p:cNvSpPr>
            <a:spLocks noGrp="1" noChangeArrowheads="1"/>
          </p:cNvSpPr>
          <p:nvPr>
            <p:ph type="sldNum" sz="quarter" idx="11"/>
          </p:nvPr>
        </p:nvSpPr>
        <p:spPr/>
        <p:txBody>
          <a:bodyPr/>
          <a:lstStyle>
            <a:lvl1pPr>
              <a:defRPr/>
            </a:lvl1pPr>
          </a:lstStyle>
          <a:p>
            <a:pPr>
              <a:defRPr/>
            </a:pPr>
            <a:fld id="{F9D72420-77E8-44FB-B80F-8C890B2971D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166898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Quad chart template">
    <p:spTree>
      <p:nvGrpSpPr>
        <p:cNvPr id="1" name=""/>
        <p:cNvGrpSpPr/>
        <p:nvPr/>
      </p:nvGrpSpPr>
      <p:grpSpPr>
        <a:xfrm>
          <a:off x="0" y="0"/>
          <a:ext cx="0" cy="0"/>
          <a:chOff x="0" y="0"/>
          <a:chExt cx="0" cy="0"/>
        </a:xfrm>
      </p:grpSpPr>
      <p:sp>
        <p:nvSpPr>
          <p:cNvPr id="5" name="Title 1"/>
          <p:cNvSpPr>
            <a:spLocks noGrp="1"/>
          </p:cNvSpPr>
          <p:nvPr>
            <p:ph type="title"/>
          </p:nvPr>
        </p:nvSpPr>
        <p:spPr>
          <a:xfrm>
            <a:off x="1331913" y="0"/>
            <a:ext cx="7086600" cy="1021080"/>
          </a:xfrm>
          <a:prstGeom prst="rect">
            <a:avLst/>
          </a:prstGeom>
        </p:spPr>
        <p:txBody>
          <a:bodyPr/>
          <a:lstStyle>
            <a:lvl1pPr>
              <a:defRPr sz="3200" i="0">
                <a:latin typeface="+mn-lt"/>
              </a:defRPr>
            </a:lvl1pPr>
          </a:lstStyle>
          <a:p>
            <a:r>
              <a:rPr lang="en-US" dirty="0"/>
              <a:t>Click to edit Master title style</a:t>
            </a:r>
          </a:p>
        </p:txBody>
      </p:sp>
      <p:sp>
        <p:nvSpPr>
          <p:cNvPr id="4" name="Rectangle 1027"/>
          <p:cNvSpPr>
            <a:spLocks noGrp="1" noChangeArrowheads="1"/>
          </p:cNvSpPr>
          <p:nvPr>
            <p:ph type="dt" sz="half" idx="10"/>
          </p:nvPr>
        </p:nvSpPr>
        <p:spPr/>
        <p:txBody>
          <a:bodyPr/>
          <a:lstStyle>
            <a:lvl1pPr algn="ctr" eaLnBrk="0" hangingPunct="0">
              <a:defRPr>
                <a:solidFill>
                  <a:srgbClr val="000000"/>
                </a:solidFill>
                <a:cs typeface="+mn-cs"/>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300949A4-0D5D-4BF4-8D6E-BC3768CDD8D8}"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197135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63700" y="76200"/>
            <a:ext cx="714375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276225" y="1504950"/>
            <a:ext cx="8397875" cy="4743450"/>
          </a:xfrm>
          <a:prstGeom prst="rect">
            <a:avLst/>
          </a:prstGeom>
        </p:spPr>
        <p:txBody>
          <a:bodyPr/>
          <a:lstStyle/>
          <a:p>
            <a:pPr lvl="0"/>
            <a:endParaRPr lang="en-US" noProof="0" dirty="0" smtClean="0"/>
          </a:p>
        </p:txBody>
      </p:sp>
      <p:sp>
        <p:nvSpPr>
          <p:cNvPr id="4" name="Rectangle 1028"/>
          <p:cNvSpPr>
            <a:spLocks noGrp="1" noChangeArrowheads="1"/>
          </p:cNvSpPr>
          <p:nvPr>
            <p:ph type="sldNum" sz="quarter" idx="10"/>
          </p:nvPr>
        </p:nvSpPr>
        <p:spPr/>
        <p:txBody>
          <a:bodyPr/>
          <a:lstStyle>
            <a:lvl1pPr>
              <a:defRPr b="1"/>
            </a:lvl1pPr>
          </a:lstStyle>
          <a:p>
            <a:pPr>
              <a:defRPr/>
            </a:pPr>
            <a:fld id="{EF297E01-F591-4777-8FA1-602AAA32725F}"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049497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pic>
        <p:nvPicPr>
          <p:cNvPr id="8"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7" y="1524000"/>
            <a:ext cx="8486775" cy="1600200"/>
          </a:xfrm>
          <a:prstGeom prst="rect">
            <a:avLst/>
          </a:prstGeom>
        </p:spPr>
        <p:txBody>
          <a:bodyPr anchor="ctr"/>
          <a:lstStyle>
            <a:lvl1pPr algn="ctr">
              <a:defRPr sz="4400" i="0"/>
            </a:lvl1pPr>
          </a:lstStyle>
          <a:p>
            <a:r>
              <a:rPr lang="en-US" dirty="0"/>
              <a:t>Click to edit Master title style</a:t>
            </a:r>
          </a:p>
        </p:txBody>
      </p:sp>
      <p:sp>
        <p:nvSpPr>
          <p:cNvPr id="9" name="Rectangle 1033"/>
          <p:cNvSpPr>
            <a:spLocks noGrp="1" noChangeArrowheads="1"/>
          </p:cNvSpPr>
          <p:nvPr>
            <p:ph type="subTitle" idx="1"/>
          </p:nvPr>
        </p:nvSpPr>
        <p:spPr>
          <a:xfrm>
            <a:off x="4095751" y="3924300"/>
            <a:ext cx="4495800" cy="1047750"/>
          </a:xfrm>
          <a:prstGeom prst="rect">
            <a:avLst/>
          </a:prstGeom>
        </p:spPr>
        <p:txBody>
          <a:bodyPr/>
          <a:lstStyle>
            <a:lvl1pPr marL="0" indent="0" algn="ctr">
              <a:buFont typeface="Wingdings" pitchFamily="2" charset="2"/>
              <a:buNone/>
              <a:defRPr sz="2000"/>
            </a:lvl1pPr>
          </a:lstStyle>
          <a:p>
            <a:r>
              <a:rPr lang="en-US" dirty="0"/>
              <a:t>Click to edit Master subtitle </a:t>
            </a:r>
            <a:r>
              <a:rPr lang="en-US" dirty="0" smtClean="0"/>
              <a:t>style</a:t>
            </a:r>
          </a:p>
        </p:txBody>
      </p:sp>
      <p:sp>
        <p:nvSpPr>
          <p:cNvPr id="10"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859C18B6-E414-466F-851B-39C30E79935A}" type="slidenum">
              <a:rPr lang="en-US"/>
              <a:pPr>
                <a:defRPr/>
              </a:pPr>
              <a:t>‹#›</a:t>
            </a:fld>
            <a:endParaRPr lang="en-US" dirty="0">
              <a:solidFill>
                <a:srgbClr val="808080"/>
              </a:solidFill>
            </a:endParaRPr>
          </a:p>
        </p:txBody>
      </p:sp>
      <p:sp>
        <p:nvSpPr>
          <p:cNvPr id="18"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19"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i t y  -  S e r v i c e  -  E x c e l l e n c e</a:t>
            </a:r>
          </a:p>
        </p:txBody>
      </p:sp>
      <p:sp>
        <p:nvSpPr>
          <p:cNvPr id="2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Tree>
    <p:extLst>
      <p:ext uri="{BB962C8B-B14F-4D97-AF65-F5344CB8AC3E}">
        <p14:creationId xmlns:p14="http://schemas.microsoft.com/office/powerpoint/2010/main" val="30277688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A3849C3F-6118-4194-9464-8D19D5DDCA28}" type="slidenum">
              <a:rPr lang="en-US"/>
              <a:pPr>
                <a:defRPr/>
              </a:pPr>
              <a:t>‹#›</a:t>
            </a:fld>
            <a:endParaRPr lang="en-US">
              <a:solidFill>
                <a:schemeClr val="bg2"/>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
        <p:nvSpPr>
          <p:cNvPr id="9" name="Content Placeholder 2"/>
          <p:cNvSpPr>
            <a:spLocks noGrp="1"/>
          </p:cNvSpPr>
          <p:nvPr>
            <p:ph sz="half" idx="1"/>
          </p:nvPr>
        </p:nvSpPr>
        <p:spPr>
          <a:xfrm>
            <a:off x="228600" y="1295400"/>
            <a:ext cx="8534400" cy="5105400"/>
          </a:xfrm>
          <a:prstGeom prst="rect">
            <a:avLst/>
          </a:prstGeom>
        </p:spPr>
        <p:txBody>
          <a:bodyPr/>
          <a:lstStyle>
            <a:lvl1pPr marL="228600" indent="-228600">
              <a:spcBef>
                <a:spcPts val="1200"/>
              </a:spcBef>
              <a:buClr>
                <a:srgbClr val="000066"/>
              </a:buClr>
              <a:buSzPct val="100000"/>
              <a:buFont typeface="Wingdings" pitchFamily="2" charset="2"/>
              <a:buChar char="§"/>
              <a:defRPr sz="2400"/>
            </a:lvl1pPr>
            <a:lvl2pPr marL="228600" indent="-228600">
              <a:spcBef>
                <a:spcPts val="600"/>
              </a:spcBef>
              <a:buClr>
                <a:srgbClr val="000066"/>
              </a:buClr>
              <a:buSzPct val="100000"/>
              <a:buFont typeface="Wingdings" pitchFamily="2" charset="2"/>
              <a:buChar char="§"/>
              <a:defRPr sz="2200"/>
            </a:lvl2pPr>
            <a:lvl3pPr marL="457200" indent="-228600">
              <a:spcBef>
                <a:spcPts val="600"/>
              </a:spcBef>
              <a:buClr>
                <a:srgbClr val="000066"/>
              </a:buClr>
              <a:buSzPct val="100000"/>
              <a:buFont typeface="Wingdings" pitchFamily="2" charset="2"/>
              <a:buChar char="§"/>
              <a:defRPr sz="2000"/>
            </a:lvl3pPr>
            <a:lvl4pPr marL="685800" indent="-228600">
              <a:buClr>
                <a:srgbClr val="000066"/>
              </a:buClr>
              <a:buSzPct val="100000"/>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2"/>
            <a:r>
              <a:rPr lang="en-US" dirty="0" smtClean="0"/>
              <a:t>Second level</a:t>
            </a:r>
          </a:p>
          <a:p>
            <a:pPr lvl="3"/>
            <a:r>
              <a:rPr lang="en-US" dirty="0" smtClean="0"/>
              <a:t>Third level</a:t>
            </a:r>
          </a:p>
        </p:txBody>
      </p:sp>
      <p:sp>
        <p:nvSpPr>
          <p:cNvPr id="5" name="Rectangle 1028"/>
          <p:cNvSpPr>
            <a:spLocks noGrp="1" noChangeArrowheads="1"/>
          </p:cNvSpPr>
          <p:nvPr>
            <p:ph type="sldNum" sz="quarter" idx="11"/>
          </p:nvPr>
        </p:nvSpPr>
        <p:spPr>
          <a:ln/>
        </p:spPr>
        <p:txBody>
          <a:bodyPr/>
          <a:lstStyle>
            <a:lvl1pPr>
              <a:defRPr/>
            </a:lvl1pPr>
          </a:lstStyle>
          <a:p>
            <a:pPr>
              <a:defRPr/>
            </a:pPr>
            <a:fld id="{B1942E63-133D-49B7-97AA-EEF5DBE65DE1}"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429260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6224" y="1066800"/>
            <a:ext cx="4122739"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551366" y="1066800"/>
            <a:ext cx="4122737"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414F677B-2999-4F41-8085-2D0F5DB27A64}" type="slidenum">
              <a:rPr lang="en-US"/>
              <a:pPr>
                <a:defRPr/>
              </a:pPr>
              <a:t>‹#›</a:t>
            </a:fld>
            <a:endParaRPr lang="en-US" dirty="0">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26090953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066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2" y="1752602"/>
            <a:ext cx="4040188"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572003" y="1066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3" y="1752602"/>
            <a:ext cx="4041775" cy="4373563"/>
          </a:xfrm>
          <a:prstGeom prst="rect">
            <a:avLst/>
          </a:prstGeom>
        </p:spPr>
        <p:txBody>
          <a:bodyPr/>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14C50775-CB15-42DF-B60E-E43587586939}" type="slidenum">
              <a:rPr lang="en-US"/>
              <a:pPr>
                <a:defRPr/>
              </a:pPr>
              <a:t>‹#›</a:t>
            </a:fld>
            <a:endParaRPr lang="en-US" dirty="0">
              <a:solidFill>
                <a:srgbClr val="808080"/>
              </a:solidFill>
            </a:endParaRPr>
          </a:p>
        </p:txBody>
      </p:sp>
      <p:sp>
        <p:nvSpPr>
          <p:cNvPr id="9"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2581569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06680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1066800"/>
            <a:ext cx="5111751" cy="5334000"/>
          </a:xfrm>
          <a:prstGeom prst="rect">
            <a:avLst/>
          </a:prstGeom>
        </p:spPr>
        <p:txBody>
          <a:bodyPr/>
          <a:lstStyle>
            <a:lvl1pPr>
              <a:spcBef>
                <a:spcPts val="1200"/>
              </a:spcBef>
              <a:buClrTx/>
              <a:buFont typeface="Arial" pitchFamily="34" charset="0"/>
              <a:buChar char="•"/>
              <a:defRPr sz="2400"/>
            </a:lvl1pPr>
            <a:lvl2pPr>
              <a:spcBef>
                <a:spcPts val="600"/>
              </a:spcBef>
              <a:buClrTx/>
              <a:buFont typeface="Arial" pitchFamily="34" charset="0"/>
              <a:buChar char="•"/>
              <a:defRPr sz="2200"/>
            </a:lvl2pPr>
            <a:lvl3pPr>
              <a:spcBef>
                <a:spcPts val="600"/>
              </a:spcBef>
              <a:buClrTx/>
              <a:buFont typeface="Arial" pitchFamily="34" charset="0"/>
              <a:buChar cha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2" y="2286000"/>
            <a:ext cx="3008313" cy="4114800"/>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Rectangle 1028"/>
          <p:cNvSpPr>
            <a:spLocks noGrp="1" noChangeArrowheads="1"/>
          </p:cNvSpPr>
          <p:nvPr>
            <p:ph type="sldNum" sz="quarter" idx="11"/>
          </p:nvPr>
        </p:nvSpPr>
        <p:spPr/>
        <p:txBody>
          <a:bodyPr/>
          <a:lstStyle>
            <a:lvl1pPr>
              <a:defRPr/>
            </a:lvl1pPr>
          </a:lstStyle>
          <a:p>
            <a:pPr>
              <a:defRPr/>
            </a:pPr>
            <a:fld id="{B3238A96-2733-4084-8F7A-82E2CA31F041}" type="slidenum">
              <a:rPr lang="en-US"/>
              <a:pPr>
                <a:defRPr/>
              </a:pPr>
              <a:t>‹#›</a:t>
            </a:fld>
            <a:endParaRPr lang="en-US" dirty="0">
              <a:solidFill>
                <a:srgbClr val="808080"/>
              </a:solidFill>
            </a:endParaRPr>
          </a:p>
        </p:txBody>
      </p:sp>
      <p:sp>
        <p:nvSpPr>
          <p:cNvPr id="9" name="Title 1"/>
          <p:cNvSpPr txBox="1">
            <a:spLocks/>
          </p:cNvSpPr>
          <p:nvPr userDrawn="1"/>
        </p:nvSpPr>
        <p:spPr>
          <a:xfrm>
            <a:off x="1447800" y="304800"/>
            <a:ext cx="7315200" cy="457200"/>
          </a:xfrm>
          <a:prstGeom prst="rect">
            <a:avLst/>
          </a:prstGeom>
        </p:spPr>
        <p:txBody>
          <a:bodyPr/>
          <a:lstStyle>
            <a:lvl1pPr>
              <a:defRPr sz="2800" i="1"/>
            </a:lvl1pPr>
          </a:lstStyle>
          <a:p>
            <a:pPr algn="r" eaLnBrk="0" hangingPunct="0">
              <a:defRPr/>
            </a:pPr>
            <a:r>
              <a:rPr lang="en-US" b="1" kern="0" dirty="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2782704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720E60E6-8BB8-4D70-BB47-5D93CD0A3E47}" type="slidenum">
              <a:rPr lang="en-US"/>
              <a:pPr>
                <a:defRPr/>
              </a:pPr>
              <a:t>‹#›</a:t>
            </a:fld>
            <a:endParaRPr lang="en-US" dirty="0">
              <a:solidFill>
                <a:srgbClr val="808080"/>
              </a:solidFill>
            </a:endParaRPr>
          </a:p>
        </p:txBody>
      </p:sp>
      <p:sp>
        <p:nvSpPr>
          <p:cNvPr id="4"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2706557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1143001"/>
            <a:ext cx="5526088" cy="35845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Rectangle 1028"/>
          <p:cNvSpPr>
            <a:spLocks noGrp="1" noChangeArrowheads="1"/>
          </p:cNvSpPr>
          <p:nvPr>
            <p:ph type="sldNum" sz="quarter" idx="11"/>
          </p:nvPr>
        </p:nvSpPr>
        <p:spPr/>
        <p:txBody>
          <a:bodyPr/>
          <a:lstStyle>
            <a:lvl1pPr>
              <a:defRPr/>
            </a:lvl1pPr>
          </a:lstStyle>
          <a:p>
            <a:pPr>
              <a:defRPr/>
            </a:pPr>
            <a:fld id="{7A12C37E-668D-47BA-B025-2EB2012C9C3D}" type="slidenum">
              <a:rPr lang="en-US"/>
              <a:pPr>
                <a:defRPr/>
              </a:pPr>
              <a:t>‹#›</a:t>
            </a:fld>
            <a:endParaRPr lang="en-US" dirty="0">
              <a:solidFill>
                <a:srgbClr val="808080"/>
              </a:solidFill>
            </a:endParaRPr>
          </a:p>
        </p:txBody>
      </p:sp>
      <p:sp>
        <p:nvSpPr>
          <p:cNvPr id="8" name="Title 1"/>
          <p:cNvSpPr txBox="1">
            <a:spLocks/>
          </p:cNvSpPr>
          <p:nvPr userDrawn="1"/>
        </p:nvSpPr>
        <p:spPr bwMode="auto">
          <a:xfrm>
            <a:off x="1447800" y="304800"/>
            <a:ext cx="73152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i="1"/>
            </a:lvl1pPr>
          </a:lstStyle>
          <a:p>
            <a:pPr algn="r" eaLnBrk="0" hangingPunct="0">
              <a:defRPr/>
            </a:pPr>
            <a:r>
              <a:rPr lang="en-US" b="1" kern="0" dirty="0" smtClean="0">
                <a:solidFill>
                  <a:srgbClr val="151C77"/>
                </a:solidFill>
                <a:latin typeface="Arial"/>
                <a:ea typeface="+mj-ea"/>
                <a:cs typeface="+mj-cs"/>
              </a:rPr>
              <a:t>Click to edit Master title style</a:t>
            </a:r>
            <a:endParaRPr lang="en-US" b="1" kern="0" dirty="0">
              <a:solidFill>
                <a:srgbClr val="151C77"/>
              </a:solidFill>
              <a:latin typeface="Arial"/>
              <a:ea typeface="+mj-ea"/>
              <a:cs typeface="+mj-cs"/>
            </a:endParaRPr>
          </a:p>
        </p:txBody>
      </p:sp>
    </p:spTree>
    <p:extLst>
      <p:ext uri="{BB962C8B-B14F-4D97-AF65-F5344CB8AC3E}">
        <p14:creationId xmlns:p14="http://schemas.microsoft.com/office/powerpoint/2010/main" val="633156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81000" y="1066800"/>
            <a:ext cx="8382000" cy="52578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1028"/>
          <p:cNvSpPr>
            <a:spLocks noGrp="1" noChangeArrowheads="1"/>
          </p:cNvSpPr>
          <p:nvPr>
            <p:ph type="sldNum" sz="quarter" idx="11"/>
          </p:nvPr>
        </p:nvSpPr>
        <p:spPr>
          <a:ln/>
        </p:spPr>
        <p:txBody>
          <a:bodyPr/>
          <a:lstStyle>
            <a:lvl1pPr>
              <a:defRPr/>
            </a:lvl1pPr>
          </a:lstStyle>
          <a:p>
            <a:pPr>
              <a:defRPr/>
            </a:pPr>
            <a:fld id="{2E48975D-D2C3-44FE-BD80-4E08F307DA0B}" type="slidenum">
              <a:rPr lang="en-US"/>
              <a:pPr>
                <a:defRPr/>
              </a:pPr>
              <a:t>‹#›</a:t>
            </a:fld>
            <a:endParaRPr lang="en-US" dirty="0">
              <a:solidFill>
                <a:srgbClr val="808080"/>
              </a:solidFill>
            </a:endParaRPr>
          </a:p>
        </p:txBody>
      </p:sp>
      <p:sp>
        <p:nvSpPr>
          <p:cNvPr id="7" name="Title 1"/>
          <p:cNvSpPr>
            <a:spLocks noGrp="1"/>
          </p:cNvSpPr>
          <p:nvPr>
            <p:ph type="title"/>
          </p:nvPr>
        </p:nvSpPr>
        <p:spPr>
          <a:xfrm>
            <a:off x="1447800" y="304800"/>
            <a:ext cx="7315200" cy="457200"/>
          </a:xfrm>
          <a:prstGeom prst="rect">
            <a:avLst/>
          </a:prstGeom>
        </p:spPr>
        <p:txBody>
          <a:bodyPr/>
          <a:lstStyle>
            <a:lvl1pPr>
              <a:defRPr sz="2800" i="1"/>
            </a:lvl1pPr>
          </a:lstStyle>
          <a:p>
            <a:r>
              <a:rPr lang="en-US" dirty="0" smtClean="0"/>
              <a:t>Click to edit Master title style</a:t>
            </a:r>
            <a:endParaRPr lang="en-US" dirty="0"/>
          </a:p>
        </p:txBody>
      </p:sp>
    </p:spTree>
    <p:extLst>
      <p:ext uri="{BB962C8B-B14F-4D97-AF65-F5344CB8AC3E}">
        <p14:creationId xmlns:p14="http://schemas.microsoft.com/office/powerpoint/2010/main" val="1588503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Vertical Text Placeholder 2"/>
          <p:cNvSpPr>
            <a:spLocks noGrp="1"/>
          </p:cNvSpPr>
          <p:nvPr>
            <p:ph type="body" orient="vert" idx="12"/>
          </p:nvPr>
        </p:nvSpPr>
        <p:spPr>
          <a:xfrm>
            <a:off x="381001" y="1066800"/>
            <a:ext cx="6172200" cy="5181600"/>
          </a:xfrm>
          <a:prstGeom prst="rect">
            <a:avLst/>
          </a:prstGeom>
        </p:spPr>
        <p:txBody>
          <a:bodyPr vert="eaVert"/>
          <a:lstStyle>
            <a:lvl1pPr>
              <a:buClrTx/>
              <a:buFont typeface="Arial" pitchFamily="34" charset="0"/>
              <a:buChar char="•"/>
              <a:defRPr sz="2400"/>
            </a:lvl1pPr>
            <a:lvl2pPr>
              <a:buClrTx/>
              <a:buFont typeface="Arial" pitchFamily="34" charset="0"/>
              <a:buChar char="•"/>
              <a:defRPr sz="2200"/>
            </a:lvl2pPr>
            <a:lvl3pPr>
              <a:buClrTx/>
              <a:buFont typeface="Arial"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Vertical Title 1"/>
          <p:cNvSpPr>
            <a:spLocks noGrp="1"/>
          </p:cNvSpPr>
          <p:nvPr>
            <p:ph type="title" orient="vert"/>
          </p:nvPr>
        </p:nvSpPr>
        <p:spPr>
          <a:xfrm>
            <a:off x="6675437" y="1066800"/>
            <a:ext cx="2011363" cy="5181600"/>
          </a:xfrm>
          <a:prstGeom prst="rect">
            <a:avLst/>
          </a:prstGeom>
        </p:spPr>
        <p:txBody>
          <a:bodyPr vert="eaVert"/>
          <a:lstStyle>
            <a:lvl1pPr>
              <a:defRPr sz="2800"/>
            </a:lvl1pPr>
          </a:lstStyle>
          <a:p>
            <a:r>
              <a:rPr lang="en-US" dirty="0" smtClean="0"/>
              <a:t>Click to edit Master title style</a:t>
            </a:r>
            <a:endParaRPr lang="en-US" dirty="0"/>
          </a:p>
        </p:txBody>
      </p:sp>
      <p:sp>
        <p:nvSpPr>
          <p:cNvPr id="5" name="Rectangle 1028"/>
          <p:cNvSpPr>
            <a:spLocks noGrp="1" noChangeArrowheads="1"/>
          </p:cNvSpPr>
          <p:nvPr>
            <p:ph type="sldNum" sz="quarter" idx="14"/>
          </p:nvPr>
        </p:nvSpPr>
        <p:spPr>
          <a:ln/>
        </p:spPr>
        <p:txBody>
          <a:bodyPr/>
          <a:lstStyle>
            <a:lvl1pPr>
              <a:defRPr/>
            </a:lvl1pPr>
          </a:lstStyle>
          <a:p>
            <a:pPr>
              <a:defRPr/>
            </a:pPr>
            <a:fld id="{B17B2C66-0A29-4B0D-A25D-CA734655FB1D}"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7068578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1028"/>
          <p:cNvSpPr>
            <a:spLocks noGrp="1" noChangeArrowheads="1"/>
          </p:cNvSpPr>
          <p:nvPr>
            <p:ph type="sldNum" sz="quarter" idx="11"/>
          </p:nvPr>
        </p:nvSpPr>
        <p:spPr>
          <a:ln/>
        </p:spPr>
        <p:txBody>
          <a:bodyPr/>
          <a:lstStyle>
            <a:lvl1pPr>
              <a:defRPr/>
            </a:lvl1pPr>
          </a:lstStyle>
          <a:p>
            <a:pPr>
              <a:defRPr/>
            </a:pPr>
            <a:fld id="{FB812401-96E1-4B52-BA8D-BDDB4477DE6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80500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dirty="0">
              <a:solidFill>
                <a:srgbClr val="000000"/>
              </a:solidFill>
              <a:latin typeface="Arial" charset="0"/>
            </a:endParaRPr>
          </a:p>
        </p:txBody>
      </p:sp>
      <p:sp>
        <p:nvSpPr>
          <p:cNvPr id="4" name="Text Box 5"/>
          <p:cNvSpPr txBox="1">
            <a:spLocks noChangeArrowheads="1"/>
          </p:cNvSpPr>
          <p:nvPr userDrawn="1"/>
        </p:nvSpPr>
        <p:spPr bwMode="auto">
          <a:xfrm>
            <a:off x="0" y="268288"/>
            <a:ext cx="9144000" cy="646112"/>
          </a:xfrm>
          <a:prstGeom prst="rect">
            <a:avLst/>
          </a:prstGeom>
          <a:noFill/>
          <a:ln w="9525">
            <a:noFill/>
            <a:miter lim="800000"/>
            <a:headEnd/>
            <a:tailEnd/>
          </a:ln>
          <a:effectLst/>
        </p:spPr>
        <p:txBody>
          <a:bodyPr wrap="square">
            <a:spAutoFit/>
          </a:bodyPr>
          <a:lstStyle/>
          <a:p>
            <a:pPr algn="ctr" eaLnBrk="0" hangingPunct="0">
              <a:defRPr/>
            </a:pPr>
            <a:r>
              <a:rPr lang="en-US" sz="3600" b="1" i="1" dirty="0">
                <a:solidFill>
                  <a:srgbClr val="000000"/>
                </a:solidFill>
                <a:latin typeface="Arial" charset="0"/>
              </a:rPr>
              <a:t>United States Air Force Reserve</a:t>
            </a:r>
          </a:p>
        </p:txBody>
      </p:sp>
      <p:sp>
        <p:nvSpPr>
          <p:cNvPr id="6" name="Text Box 3"/>
          <p:cNvSpPr txBox="1">
            <a:spLocks noChangeArrowheads="1"/>
          </p:cNvSpPr>
          <p:nvPr userDrawn="1"/>
        </p:nvSpPr>
        <p:spPr bwMode="auto">
          <a:xfrm>
            <a:off x="1270000" y="990600"/>
            <a:ext cx="6553200" cy="3968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b="1" i="1" dirty="0">
                <a:solidFill>
                  <a:srgbClr val="000000"/>
                </a:solidFill>
                <a:latin typeface="Century Schoolbook" pitchFamily="18" charset="0"/>
              </a:rPr>
              <a:t>I n t e g r i t y  -  S e r v i c e  -  E x c e l l e n c e</a:t>
            </a:r>
          </a:p>
        </p:txBody>
      </p:sp>
      <p:pic>
        <p:nvPicPr>
          <p:cNvPr id="7" name="Picture 13" descr="afsymbo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19100" y="3352800"/>
            <a:ext cx="3744913" cy="2951163"/>
          </a:xfrm>
          <a:prstGeom prst="rect">
            <a:avLst/>
          </a:prstGeom>
          <a:noFill/>
          <a:ln w="9525">
            <a:noFill/>
            <a:miter lim="800000"/>
            <a:headEnd/>
            <a:tailEnd/>
          </a:ln>
        </p:spPr>
      </p:pic>
      <p:sp>
        <p:nvSpPr>
          <p:cNvPr id="50191" name="Rectangle 15"/>
          <p:cNvSpPr>
            <a:spLocks noGrp="1" noChangeArrowheads="1"/>
          </p:cNvSpPr>
          <p:nvPr>
            <p:ph type="ctrTitle"/>
          </p:nvPr>
        </p:nvSpPr>
        <p:spPr>
          <a:xfrm>
            <a:off x="276225" y="1524000"/>
            <a:ext cx="8486775" cy="1600200"/>
          </a:xfrm>
          <a:prstGeom prst="rect">
            <a:avLst/>
          </a:prstGeom>
        </p:spPr>
        <p:txBody>
          <a:bodyPr anchor="ctr"/>
          <a:lstStyle>
            <a:lvl1pPr algn="ctr">
              <a:defRPr sz="4400" i="0"/>
            </a:lvl1pPr>
          </a:lstStyle>
          <a:p>
            <a:r>
              <a:rPr lang="en-US" dirty="0"/>
              <a:t>Click to edit Master title style</a:t>
            </a:r>
          </a:p>
        </p:txBody>
      </p:sp>
      <p:sp>
        <p:nvSpPr>
          <p:cNvPr id="10" name="Line 1036"/>
          <p:cNvSpPr>
            <a:spLocks noChangeShapeType="1"/>
          </p:cNvSpPr>
          <p:nvPr userDrawn="1"/>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
        <p:nvSpPr>
          <p:cNvPr id="9" name="Rectangle 3"/>
          <p:cNvSpPr>
            <a:spLocks noGrp="1" noChangeArrowheads="1"/>
          </p:cNvSpPr>
          <p:nvPr>
            <p:ph type="sldNum" sz="quarter" idx="10"/>
          </p:nvPr>
        </p:nvSpPr>
        <p:spPr>
          <a:xfrm>
            <a:off x="7988300" y="6524625"/>
            <a:ext cx="1143000" cy="304800"/>
          </a:xfrm>
        </p:spPr>
        <p:txBody>
          <a:bodyPr/>
          <a:lstStyle>
            <a:lvl1pPr fontAlgn="base">
              <a:spcBef>
                <a:spcPct val="0"/>
              </a:spcBef>
              <a:spcAft>
                <a:spcPct val="0"/>
              </a:spcAft>
              <a:defRPr>
                <a:cs typeface="Arial" pitchFamily="34" charset="0"/>
              </a:defRPr>
            </a:lvl1pPr>
          </a:lstStyle>
          <a:p>
            <a:pPr>
              <a:defRPr/>
            </a:pPr>
            <a:fld id="{A2500A76-F2B9-46F5-95A9-5E1200F2D5A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222371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0" y="457200"/>
            <a:ext cx="9144000" cy="457200"/>
          </a:xfr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77CF2BF5-265B-4F13-9B94-4D6A408DA93F}" type="slidenum">
              <a:rPr lang="en-US"/>
              <a:pPr>
                <a:defRPr/>
              </a:pPr>
              <a:t>‹#›</a:t>
            </a:fld>
            <a:endParaRPr lang="en-US">
              <a:solidFill>
                <a:schemeClr val="bg2"/>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p:txBody>
          <a:bodyPr/>
          <a:lstStyle>
            <a:lvl1pPr fontAlgn="base">
              <a:spcBef>
                <a:spcPct val="0"/>
              </a:spcBef>
              <a:spcAft>
                <a:spcPct val="0"/>
              </a:spcAft>
              <a:defRPr>
                <a:cs typeface="Arial" pitchFamily="34" charset="0"/>
              </a:defRPr>
            </a:lvl1pPr>
          </a:lstStyle>
          <a:p>
            <a:pPr>
              <a:defRPr/>
            </a:pPr>
            <a:fld id="{A2500A76-F2B9-46F5-95A9-5E1200F2D5A0}"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18977966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457200"/>
            <a:ext cx="9144000" cy="457200"/>
          </a:xfrm>
          <a:prstGeom prst="rect">
            <a:avLst/>
          </a:prstGeom>
        </p:spPr>
        <p:txBody>
          <a:bodyPr/>
          <a:lstStyle>
            <a:lvl1pPr>
              <a:defRPr sz="3200" i="1"/>
            </a:lvl1pPr>
          </a:lstStyle>
          <a:p>
            <a:r>
              <a:rPr lang="en-US" dirty="0" smtClean="0"/>
              <a:t>Click to edit Master title style</a:t>
            </a:r>
            <a:endParaRPr lang="en-US" dirty="0"/>
          </a:p>
        </p:txBody>
      </p:sp>
      <p:sp>
        <p:nvSpPr>
          <p:cNvPr id="4" name="Rectangle 1028"/>
          <p:cNvSpPr>
            <a:spLocks noGrp="1" noChangeArrowheads="1"/>
          </p:cNvSpPr>
          <p:nvPr>
            <p:ph type="sldNum" sz="quarter" idx="10"/>
          </p:nvPr>
        </p:nvSpPr>
        <p:spPr/>
        <p:txBody>
          <a:bodyPr/>
          <a:lstStyle>
            <a:lvl1pPr algn="r" eaLnBrk="0" hangingPunct="0">
              <a:defRPr sz="1000">
                <a:solidFill>
                  <a:srgbClr val="969696"/>
                </a:solidFill>
                <a:latin typeface="Arial" charset="0"/>
                <a:cs typeface="+mn-cs"/>
              </a:defRPr>
            </a:lvl1pPr>
          </a:lstStyle>
          <a:p>
            <a:pPr>
              <a:defRPr/>
            </a:pPr>
            <a:fld id="{A3849C3F-6118-4194-9464-8D19D5DDCA28}"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30086226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2025"/>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4044781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 name="Rectangle 1028"/>
          <p:cNvSpPr>
            <a:spLocks noGrp="1" noChangeArrowheads="1"/>
          </p:cNvSpPr>
          <p:nvPr>
            <p:ph type="sldNum" sz="quarter" idx="11"/>
          </p:nvPr>
        </p:nvSpPr>
        <p:spPr/>
        <p:txBody>
          <a:bodyPr/>
          <a:lstStyle>
            <a:lvl1pPr>
              <a:defRPr/>
            </a:lvl1pPr>
          </a:lstStyle>
          <a:p>
            <a:pPr>
              <a:defRPr/>
            </a:pPr>
            <a:fld id="{59DB1FFF-FDA9-4BAD-921C-4DE1A52B25D1}"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4221801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086600" cy="1143000"/>
          </a:xfrm>
          <a:prstGeom prst="rect">
            <a:avLst/>
          </a:prstGeom>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xfrm>
            <a:off x="0" y="6524625"/>
            <a:ext cx="1219200" cy="304800"/>
          </a:xfrm>
          <a:prstGeom prst="rect">
            <a:avLst/>
          </a:prstGeom>
          <a:ln/>
        </p:spPr>
        <p:txBody>
          <a:bodyPr/>
          <a:lstStyle>
            <a:lvl1pPr>
              <a:defRPr/>
            </a:lvl1pPr>
          </a:lstStyle>
          <a:p>
            <a:pPr>
              <a:defRPr/>
            </a:pPr>
            <a:endParaRPr lang="en-US" sz="1800">
              <a:solidFill>
                <a:srgbClr val="000000"/>
              </a:solidFill>
              <a:latin typeface="Arial" charset="0"/>
            </a:endParaRPr>
          </a:p>
        </p:txBody>
      </p:sp>
      <p:sp>
        <p:nvSpPr>
          <p:cNvPr id="4" name="Rectangle 1028"/>
          <p:cNvSpPr>
            <a:spLocks noGrp="1" noChangeArrowheads="1"/>
          </p:cNvSpPr>
          <p:nvPr>
            <p:ph type="sldNum" sz="quarter" idx="11"/>
          </p:nvPr>
        </p:nvSpPr>
        <p:spPr>
          <a:xfrm>
            <a:off x="7988300" y="6524625"/>
            <a:ext cx="1143000" cy="304800"/>
          </a:xfrm>
          <a:prstGeom prst="rect">
            <a:avLst/>
          </a:prstGeom>
          <a:ln/>
        </p:spPr>
        <p:txBody>
          <a:bodyPr/>
          <a:lstStyle>
            <a:lvl1pPr>
              <a:defRPr/>
            </a:lvl1pPr>
          </a:lstStyle>
          <a:p>
            <a:pPr>
              <a:defRPr/>
            </a:pPr>
            <a:fld id="{A1F38C36-737A-4A6F-B4F8-127677DA15FF}" type="slidenum">
              <a:rPr lang="en-US"/>
              <a:pPr>
                <a:defRPr/>
              </a:pPr>
              <a:t>‹#›</a:t>
            </a:fld>
            <a:endParaRPr lang="en-US">
              <a:solidFill>
                <a:srgbClr val="808080"/>
              </a:solidFill>
            </a:endParaRPr>
          </a:p>
        </p:txBody>
      </p:sp>
    </p:spTree>
    <p:extLst>
      <p:ext uri="{BB962C8B-B14F-4D97-AF65-F5344CB8AC3E}">
        <p14:creationId xmlns:p14="http://schemas.microsoft.com/office/powerpoint/2010/main" val="228668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086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800102" y="1536700"/>
            <a:ext cx="8131175" cy="4324350"/>
          </a:xfrm>
          <a:prstGeom prst="rect">
            <a:avLst/>
          </a:prstGeom>
        </p:spPr>
        <p:txBody>
          <a:bodyPr/>
          <a:lstStyle/>
          <a:p>
            <a:pPr lvl="0"/>
            <a:endParaRPr lang="en-US" noProof="0"/>
          </a:p>
        </p:txBody>
      </p:sp>
      <p:sp>
        <p:nvSpPr>
          <p:cNvPr id="4" name="Rectangle 1027"/>
          <p:cNvSpPr>
            <a:spLocks noGrp="1" noChangeArrowheads="1"/>
          </p:cNvSpPr>
          <p:nvPr>
            <p:ph type="dt" sz="half" idx="10"/>
          </p:nvPr>
        </p:nvSpPr>
        <p:spPr>
          <a:xfrm>
            <a:off x="0" y="6524625"/>
            <a:ext cx="1219200" cy="304800"/>
          </a:xfrm>
          <a:prstGeom prst="rect">
            <a:avLst/>
          </a:prstGeom>
        </p:spPr>
        <p:txBody>
          <a:bodyPr/>
          <a:lstStyle>
            <a:lvl1pPr>
              <a:defRPr/>
            </a:lvl1pPr>
          </a:lstStyle>
          <a:p>
            <a:pPr>
              <a:defRPr/>
            </a:pPr>
            <a:endParaRPr lang="en-US" sz="1800">
              <a:solidFill>
                <a:srgbClr val="000000"/>
              </a:solidFill>
              <a:latin typeface="Arial" charset="0"/>
            </a:endParaRPr>
          </a:p>
        </p:txBody>
      </p:sp>
      <p:sp>
        <p:nvSpPr>
          <p:cNvPr id="5" name="Rectangle 1028"/>
          <p:cNvSpPr>
            <a:spLocks noGrp="1" noChangeArrowheads="1"/>
          </p:cNvSpPr>
          <p:nvPr>
            <p:ph type="sldNum" sz="quarter" idx="11"/>
          </p:nvPr>
        </p:nvSpPr>
        <p:spPr/>
        <p:txBody>
          <a:bodyPr/>
          <a:lstStyle>
            <a:lvl1pPr>
              <a:defRPr/>
            </a:lvl1pPr>
          </a:lstStyle>
          <a:p>
            <a:pPr>
              <a:defRPr/>
            </a:pPr>
            <a:fld id="{94B8EE19-75E7-4245-8E08-6853FEEC7C15}" type="slidenum">
              <a:rPr lang="en-US"/>
              <a:pPr>
                <a:defRPr/>
              </a:pPr>
              <a:t>‹#›</a:t>
            </a:fld>
            <a:endParaRPr lang="en-US" dirty="0">
              <a:solidFill>
                <a:srgbClr val="808080"/>
              </a:solidFill>
            </a:endParaRPr>
          </a:p>
        </p:txBody>
      </p:sp>
    </p:spTree>
    <p:extLst>
      <p:ext uri="{BB962C8B-B14F-4D97-AF65-F5344CB8AC3E}">
        <p14:creationId xmlns:p14="http://schemas.microsoft.com/office/powerpoint/2010/main" val="847568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 Panel">
    <p:spTree>
      <p:nvGrpSpPr>
        <p:cNvPr id="1" name=""/>
        <p:cNvGrpSpPr/>
        <p:nvPr/>
      </p:nvGrpSpPr>
      <p:grpSpPr>
        <a:xfrm>
          <a:off x="0" y="0"/>
          <a:ext cx="0" cy="0"/>
          <a:chOff x="0" y="0"/>
          <a:chExt cx="0" cy="0"/>
        </a:xfrm>
      </p:grpSpPr>
      <p:sp>
        <p:nvSpPr>
          <p:cNvPr id="25" name="Rectangle 24"/>
          <p:cNvSpPr/>
          <p:nvPr userDrawn="1"/>
        </p:nvSpPr>
        <p:spPr bwMode="auto">
          <a:xfrm>
            <a:off x="6629400" y="990600"/>
            <a:ext cx="228600" cy="548640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algn="ctr" eaLnBrk="0" hangingPunct="0">
              <a:defRPr/>
            </a:pPr>
            <a:r>
              <a:rPr lang="en-US" dirty="0">
                <a:solidFill>
                  <a:srgbClr val="FFFFFF"/>
                </a:solidFill>
              </a:rPr>
              <a:t>ASSESSMENT</a:t>
            </a:r>
          </a:p>
        </p:txBody>
      </p:sp>
      <p:sp>
        <p:nvSpPr>
          <p:cNvPr id="31" name="Rectangle 30"/>
          <p:cNvSpPr/>
          <p:nvPr userDrawn="1"/>
        </p:nvSpPr>
        <p:spPr bwMode="auto">
          <a:xfrm rot="5400000">
            <a:off x="3162300" y="2095500"/>
            <a:ext cx="304800" cy="6629400"/>
          </a:xfrm>
          <a:prstGeom prst="rect">
            <a:avLst/>
          </a:prstGeom>
          <a:solidFill>
            <a:srgbClr val="0C2D83"/>
          </a:solidFill>
          <a:ln w="12700" cap="flat" cmpd="sng" algn="ctr">
            <a:noFill/>
            <a:prstDash val="solid"/>
            <a:round/>
            <a:headEnd type="none" w="med" len="med"/>
            <a:tailEnd type="none" w="med" len="med"/>
          </a:ln>
          <a:effectLst/>
        </p:spPr>
        <p:txBody>
          <a:bodyPr vert="vert270" anchor="ctr"/>
          <a:lstStyle/>
          <a:p>
            <a:pPr eaLnBrk="0" hangingPunct="0">
              <a:defRPr/>
            </a:pPr>
            <a:r>
              <a:rPr lang="en-US" dirty="0">
                <a:solidFill>
                  <a:srgbClr val="FFFFFF"/>
                </a:solidFill>
              </a:rPr>
              <a:t>Details</a:t>
            </a:r>
            <a:endParaRPr lang="en-US" sz="1200" dirty="0">
              <a:solidFill>
                <a:srgbClr val="FFFFFF"/>
              </a:solidFill>
            </a:endParaRPr>
          </a:p>
        </p:txBody>
      </p:sp>
      <p:sp>
        <p:nvSpPr>
          <p:cNvPr id="32" name="Slide Number Placeholder 4"/>
          <p:cNvSpPr txBox="1">
            <a:spLocks/>
          </p:cNvSpPr>
          <p:nvPr userDrawn="1"/>
        </p:nvSpPr>
        <p:spPr bwMode="auto">
          <a:xfrm>
            <a:off x="8763000" y="6524625"/>
            <a:ext cx="334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6A94F07-5CD8-4FF6-A985-53E49F948195}" type="slidenum">
              <a:rPr lang="en-US" sz="1000">
                <a:solidFill>
                  <a:srgbClr val="BFBFBF"/>
                </a:solidFill>
              </a:rPr>
              <a:pPr algn="r" eaLnBrk="1" hangingPunct="1"/>
              <a:t>‹#›</a:t>
            </a:fld>
            <a:endParaRPr lang="en-US" sz="1000">
              <a:solidFill>
                <a:srgbClr val="BFBFBF"/>
              </a:solidFill>
            </a:endParaRPr>
          </a:p>
        </p:txBody>
      </p:sp>
      <p:sp>
        <p:nvSpPr>
          <p:cNvPr id="33" name="TextBox 10"/>
          <p:cNvSpPr txBox="1">
            <a:spLocks noChangeArrowheads="1"/>
          </p:cNvSpPr>
          <p:nvPr userDrawn="1"/>
        </p:nvSpPr>
        <p:spPr bwMode="auto">
          <a:xfrm>
            <a:off x="303213" y="6508750"/>
            <a:ext cx="992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b="1">
                <a:solidFill>
                  <a:srgbClr val="002060"/>
                </a:solidFill>
              </a:rPr>
              <a:t>Current as of</a:t>
            </a:r>
          </a:p>
        </p:txBody>
      </p:sp>
      <p:sp>
        <p:nvSpPr>
          <p:cNvPr id="34" name="TextBox 11"/>
          <p:cNvSpPr txBox="1">
            <a:spLocks noChangeArrowheads="1"/>
          </p:cNvSpPr>
          <p:nvPr userDrawn="1"/>
        </p:nvSpPr>
        <p:spPr bwMode="auto">
          <a:xfrm>
            <a:off x="6324600" y="6518275"/>
            <a:ext cx="5445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1000" b="1">
                <a:solidFill>
                  <a:srgbClr val="002060"/>
                </a:solidFill>
              </a:rPr>
              <a:t>OPR:</a:t>
            </a:r>
          </a:p>
        </p:txBody>
      </p:sp>
      <p:sp>
        <p:nvSpPr>
          <p:cNvPr id="35" name="Rectangle 12"/>
          <p:cNvSpPr>
            <a:spLocks noChangeArrowheads="1"/>
          </p:cNvSpPr>
          <p:nvPr userDrawn="1"/>
        </p:nvSpPr>
        <p:spPr bwMode="auto">
          <a:xfrm>
            <a:off x="303213" y="5522913"/>
            <a:ext cx="1319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solidFill>
                  <a:srgbClr val="000000"/>
                </a:solidFill>
                <a:latin typeface="Arial" charset="0"/>
              </a:rPr>
              <a:t>Objective:</a:t>
            </a:r>
            <a:endParaRPr lang="en-US">
              <a:solidFill>
                <a:srgbClr val="000000"/>
              </a:solidFill>
              <a:latin typeface="Arial" charset="0"/>
            </a:endParaRPr>
          </a:p>
          <a:p>
            <a:pPr eaLnBrk="0" hangingPunct="0"/>
            <a:r>
              <a:rPr lang="en-US" b="1">
                <a:solidFill>
                  <a:srgbClr val="000000"/>
                </a:solidFill>
                <a:latin typeface="Arial" charset="0"/>
              </a:rPr>
              <a:t>Measures</a:t>
            </a:r>
            <a:r>
              <a:rPr lang="en-US">
                <a:solidFill>
                  <a:srgbClr val="000000"/>
                </a:solidFill>
                <a:latin typeface="Arial" charset="0"/>
              </a:rPr>
              <a:t>:</a:t>
            </a:r>
          </a:p>
          <a:p>
            <a:pPr eaLnBrk="0" hangingPunct="0"/>
            <a:r>
              <a:rPr lang="en-US" b="1">
                <a:solidFill>
                  <a:srgbClr val="000000"/>
                </a:solidFill>
                <a:latin typeface="Arial" charset="0"/>
              </a:rPr>
              <a:t>Data Source:</a:t>
            </a:r>
          </a:p>
          <a:p>
            <a:pPr eaLnBrk="0" hangingPunct="0"/>
            <a:r>
              <a:rPr lang="en-US" b="1">
                <a:solidFill>
                  <a:srgbClr val="000000"/>
                </a:solidFill>
                <a:latin typeface="Arial" charset="0"/>
              </a:rPr>
              <a:t>LRPs:</a:t>
            </a:r>
            <a:endParaRPr lang="en-US">
              <a:solidFill>
                <a:srgbClr val="000000"/>
              </a:solidFill>
              <a:latin typeface="Arial" charset="0"/>
            </a:endParaRPr>
          </a:p>
        </p:txBody>
      </p:sp>
      <p:sp>
        <p:nvSpPr>
          <p:cNvPr id="36" name="trdValidation"/>
          <p:cNvSpPr txBox="1">
            <a:spLocks noChangeArrowheads="1"/>
          </p:cNvSpPr>
          <p:nvPr userDrawn="1"/>
        </p:nvSpPr>
        <p:spPr bwMode="auto">
          <a:xfrm>
            <a:off x="3962400" y="6750050"/>
            <a:ext cx="91440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
                <a:solidFill>
                  <a:srgbClr val="FFFFFF"/>
                </a:solidFill>
              </a:rPr>
              <a:t>1297163538</a:t>
            </a:r>
          </a:p>
        </p:txBody>
      </p:sp>
      <p:sp>
        <p:nvSpPr>
          <p:cNvPr id="7" name="trdChartTable"/>
          <p:cNvSpPr>
            <a:spLocks noGrp="1"/>
          </p:cNvSpPr>
          <p:nvPr>
            <p:ph type="tbl" sz="quarter" idx="13"/>
          </p:nvPr>
        </p:nvSpPr>
        <p:spPr>
          <a:xfrm>
            <a:off x="0" y="1024270"/>
            <a:ext cx="152400" cy="76200"/>
          </a:xfrm>
          <a:prstGeom prst="rect">
            <a:avLst/>
          </a:prstGeom>
        </p:spPr>
        <p:txBody>
          <a:bodyPr/>
          <a:lstStyle>
            <a:lvl1pPr marL="0" indent="0">
              <a:buNone/>
              <a:defRPr sz="1000">
                <a:solidFill>
                  <a:schemeClr val="bg1"/>
                </a:solidFill>
                <a:latin typeface="Arial" pitchFamily="34" charset="0"/>
                <a:cs typeface="Arial" pitchFamily="34" charset="0"/>
              </a:defRPr>
            </a:lvl1pPr>
          </a:lstStyle>
          <a:p>
            <a:pPr lvl="0"/>
            <a:r>
              <a:rPr lang="en-US" noProof="0" smtClean="0"/>
              <a:t>Click icon to add table</a:t>
            </a:r>
            <a:endParaRPr lang="en-US" noProof="0" dirty="0"/>
          </a:p>
        </p:txBody>
      </p:sp>
      <p:sp>
        <p:nvSpPr>
          <p:cNvPr id="16" name="trdChartImage"/>
          <p:cNvSpPr>
            <a:spLocks noGrp="1"/>
          </p:cNvSpPr>
          <p:nvPr>
            <p:ph type="pic" sz="quarter" idx="12"/>
          </p:nvPr>
        </p:nvSpPr>
        <p:spPr>
          <a:xfrm>
            <a:off x="0" y="990600"/>
            <a:ext cx="6629400" cy="4267200"/>
          </a:xfrm>
          <a:prstGeom prst="rect">
            <a:avLst/>
          </a:prstGeom>
        </p:spPr>
        <p:txBody>
          <a:bodyPr/>
          <a:lstStyle>
            <a:lvl1pPr marL="0" indent="0">
              <a:buNone/>
              <a:defRPr sz="1000">
                <a:solidFill>
                  <a:schemeClr val="bg1"/>
                </a:solidFill>
                <a:latin typeface="Arial" pitchFamily="34" charset="0"/>
                <a:cs typeface="Arial" pitchFamily="34" charset="0"/>
              </a:defRPr>
            </a:lvl1pPr>
          </a:lstStyle>
          <a:p>
            <a:pPr lvl="0"/>
            <a:r>
              <a:rPr lang="en-US" noProof="0" smtClean="0"/>
              <a:t>Click icon to add picture</a:t>
            </a:r>
            <a:endParaRPr lang="en-US" noProof="0" dirty="0"/>
          </a:p>
        </p:txBody>
      </p:sp>
      <p:sp>
        <p:nvSpPr>
          <p:cNvPr id="17" name="trdDate"/>
          <p:cNvSpPr>
            <a:spLocks noGrp="1"/>
          </p:cNvSpPr>
          <p:nvPr>
            <p:ph type="body" sz="quarter" idx="14"/>
          </p:nvPr>
        </p:nvSpPr>
        <p:spPr>
          <a:xfrm>
            <a:off x="1219200" y="6553200"/>
            <a:ext cx="685800" cy="197029"/>
          </a:xfrm>
          <a:prstGeom prst="rect">
            <a:avLst/>
          </a:prstGeom>
        </p:spPr>
        <p:txBody>
          <a:bodyPr lIns="0" tIns="0" rIns="0" bIns="0"/>
          <a:lstStyle>
            <a:lvl1pPr marL="0" indent="0">
              <a:buNone/>
              <a:defRPr sz="1000">
                <a:latin typeface="Arial" pitchFamily="34" charset="0"/>
                <a:cs typeface="Arial" pitchFamily="34" charset="0"/>
              </a:defRPr>
            </a:lvl1pPr>
            <a:lvl2pPr marL="406400" indent="0">
              <a:buNone/>
              <a:defRPr/>
            </a:lvl2pPr>
            <a:lvl3pPr marL="803275" indent="0">
              <a:buNone/>
              <a:defRPr/>
            </a:lvl3pPr>
            <a:lvl4pPr marL="1371600" indent="0">
              <a:buNone/>
              <a:defRPr/>
            </a:lvl4pPr>
            <a:lvl5pPr marL="1828800" indent="0">
              <a:buNone/>
              <a:defRPr/>
            </a:lvl5pPr>
          </a:lstStyle>
          <a:p>
            <a:pPr lvl="0"/>
            <a:r>
              <a:rPr lang="en-US" smtClean="0"/>
              <a:t>Click to edit Master text styles</a:t>
            </a:r>
          </a:p>
        </p:txBody>
      </p:sp>
      <p:sp>
        <p:nvSpPr>
          <p:cNvPr id="18" name="trdOPR"/>
          <p:cNvSpPr>
            <a:spLocks noGrp="1"/>
          </p:cNvSpPr>
          <p:nvPr>
            <p:ph type="body" sz="quarter" idx="15"/>
          </p:nvPr>
        </p:nvSpPr>
        <p:spPr>
          <a:xfrm>
            <a:off x="6743700" y="6524625"/>
            <a:ext cx="2019300" cy="230188"/>
          </a:xfrm>
          <a:prstGeom prst="rect">
            <a:avLst/>
          </a:prstGeom>
        </p:spPr>
        <p:txBody>
          <a:bodyPr/>
          <a:lstStyle>
            <a:lvl1pPr marL="0" indent="0" fontAlgn="base">
              <a:spcBef>
                <a:spcPct val="0"/>
              </a:spcBef>
              <a:spcAft>
                <a:spcPct val="0"/>
              </a:spcAft>
              <a:buFontTx/>
              <a:buNone/>
              <a:defRPr sz="1000">
                <a:latin typeface="Arial" pitchFamily="34" charset="0"/>
                <a:cs typeface="Arial" pitchFamily="34" charset="0"/>
              </a:defRPr>
            </a:lvl1pPr>
          </a:lstStyle>
          <a:p>
            <a:pPr lvl="0"/>
            <a:r>
              <a:rPr lang="en-US" smtClean="0"/>
              <a:t>Click to edit Master text styles</a:t>
            </a:r>
          </a:p>
        </p:txBody>
      </p:sp>
      <p:sp>
        <p:nvSpPr>
          <p:cNvPr id="19" name="trdObjective"/>
          <p:cNvSpPr>
            <a:spLocks noGrp="1"/>
          </p:cNvSpPr>
          <p:nvPr>
            <p:ph type="body" sz="quarter" idx="16"/>
          </p:nvPr>
        </p:nvSpPr>
        <p:spPr>
          <a:xfrm>
            <a:off x="1621970" y="5562600"/>
            <a:ext cx="5007430" cy="228600"/>
          </a:xfrm>
          <a:prstGeom prst="rect">
            <a:avLst/>
          </a:prstGeom>
        </p:spPr>
        <p:txBody>
          <a:bodyPr/>
          <a:lstStyle>
            <a:lvl1pPr marL="0" indent="0">
              <a:spcBef>
                <a:spcPts val="0"/>
              </a:spcBef>
              <a:buFontTx/>
              <a:buNone/>
              <a:defRPr sz="1000" b="1">
                <a:latin typeface="Arial" pitchFamily="34" charset="0"/>
                <a:cs typeface="Arial" pitchFamily="34" charset="0"/>
              </a:defRPr>
            </a:lvl1pPr>
          </a:lstStyle>
          <a:p>
            <a:pPr lvl="0"/>
            <a:r>
              <a:rPr lang="en-US" smtClean="0"/>
              <a:t>Click to edit Master text styles</a:t>
            </a:r>
          </a:p>
        </p:txBody>
      </p:sp>
      <p:sp>
        <p:nvSpPr>
          <p:cNvPr id="20" name="trdMeasures"/>
          <p:cNvSpPr>
            <a:spLocks noGrp="1"/>
          </p:cNvSpPr>
          <p:nvPr>
            <p:ph type="body" sz="quarter" idx="17"/>
          </p:nvPr>
        </p:nvSpPr>
        <p:spPr>
          <a:xfrm>
            <a:off x="1621970" y="5791200"/>
            <a:ext cx="5007430" cy="228600"/>
          </a:xfrm>
          <a:prstGeom prst="rect">
            <a:avLst/>
          </a:prstGeom>
        </p:spPr>
        <p:txBody>
          <a:bodyPr/>
          <a:lstStyle>
            <a:lvl1pPr marL="0" indent="0">
              <a:spcBef>
                <a:spcPts val="0"/>
              </a:spcBef>
              <a:buFontTx/>
              <a:buNone/>
              <a:defRPr sz="1000" b="1">
                <a:latin typeface="Arial" pitchFamily="34" charset="0"/>
                <a:cs typeface="Arial" pitchFamily="34" charset="0"/>
              </a:defRPr>
            </a:lvl1pPr>
          </a:lstStyle>
          <a:p>
            <a:pPr lvl="0"/>
            <a:r>
              <a:rPr lang="en-US" smtClean="0"/>
              <a:t>Click to edit Master text styles</a:t>
            </a:r>
          </a:p>
        </p:txBody>
      </p:sp>
      <p:sp>
        <p:nvSpPr>
          <p:cNvPr id="21" name="trdDataSource"/>
          <p:cNvSpPr>
            <a:spLocks noGrp="1"/>
          </p:cNvSpPr>
          <p:nvPr>
            <p:ph type="body" sz="quarter" idx="18"/>
          </p:nvPr>
        </p:nvSpPr>
        <p:spPr>
          <a:xfrm>
            <a:off x="1621970" y="6019800"/>
            <a:ext cx="5007430" cy="228600"/>
          </a:xfrm>
          <a:prstGeom prst="rect">
            <a:avLst/>
          </a:prstGeom>
        </p:spPr>
        <p:txBody>
          <a:bodyPr/>
          <a:lstStyle>
            <a:lvl1pPr marL="0" indent="0">
              <a:spcBef>
                <a:spcPts val="0"/>
              </a:spcBef>
              <a:buFontTx/>
              <a:buNone/>
              <a:defRPr sz="1000" b="1">
                <a:latin typeface="Arial" pitchFamily="34" charset="0"/>
                <a:cs typeface="Arial" pitchFamily="34" charset="0"/>
              </a:defRPr>
            </a:lvl1pPr>
          </a:lstStyle>
          <a:p>
            <a:pPr lvl="0"/>
            <a:r>
              <a:rPr lang="en-US" smtClean="0"/>
              <a:t>Click to edit Master text styles</a:t>
            </a:r>
          </a:p>
        </p:txBody>
      </p:sp>
      <p:sp>
        <p:nvSpPr>
          <p:cNvPr id="22" name="trdLRPs"/>
          <p:cNvSpPr>
            <a:spLocks noGrp="1"/>
          </p:cNvSpPr>
          <p:nvPr>
            <p:ph type="body" sz="quarter" idx="19"/>
          </p:nvPr>
        </p:nvSpPr>
        <p:spPr>
          <a:xfrm>
            <a:off x="1621970" y="6248400"/>
            <a:ext cx="5007430" cy="228600"/>
          </a:xfrm>
          <a:prstGeom prst="rect">
            <a:avLst/>
          </a:prstGeom>
        </p:spPr>
        <p:txBody>
          <a:bodyPr/>
          <a:lstStyle>
            <a:lvl1pPr marL="0" indent="0">
              <a:spcBef>
                <a:spcPts val="0"/>
              </a:spcBef>
              <a:buFontTx/>
              <a:buNone/>
              <a:defRPr sz="1000" b="1">
                <a:latin typeface="Arial" pitchFamily="34" charset="0"/>
                <a:cs typeface="Arial" pitchFamily="34" charset="0"/>
              </a:defRPr>
            </a:lvl1pPr>
          </a:lstStyle>
          <a:p>
            <a:pPr lvl="0"/>
            <a:r>
              <a:rPr lang="en-US" smtClean="0"/>
              <a:t>Click to edit Master text styles</a:t>
            </a:r>
          </a:p>
        </p:txBody>
      </p:sp>
      <p:sp>
        <p:nvSpPr>
          <p:cNvPr id="23" name="trdCounterMeasure"/>
          <p:cNvSpPr>
            <a:spLocks noGrp="1"/>
          </p:cNvSpPr>
          <p:nvPr>
            <p:ph type="body" sz="quarter" idx="20"/>
          </p:nvPr>
        </p:nvSpPr>
        <p:spPr>
          <a:xfrm>
            <a:off x="6858000" y="3429000"/>
            <a:ext cx="1981200" cy="3048000"/>
          </a:xfrm>
          <a:prstGeom prst="rect">
            <a:avLst/>
          </a:prstGeom>
        </p:spPr>
        <p:txBody>
          <a:bodyPr/>
          <a:lstStyle>
            <a:lvl1pPr marL="0" indent="0">
              <a:buNone/>
              <a:defRPr sz="1000" b="1">
                <a:latin typeface="Arial" pitchFamily="34" charset="0"/>
                <a:cs typeface="Arial" pitchFamily="34" charset="0"/>
              </a:defRPr>
            </a:lvl1pPr>
          </a:lstStyle>
          <a:p>
            <a:pPr lvl="0"/>
            <a:r>
              <a:rPr lang="en-US" smtClean="0"/>
              <a:t>Click to edit Master text styles</a:t>
            </a:r>
          </a:p>
        </p:txBody>
      </p:sp>
      <p:sp>
        <p:nvSpPr>
          <p:cNvPr id="24" name="trdAnalysis"/>
          <p:cNvSpPr>
            <a:spLocks noGrp="1"/>
          </p:cNvSpPr>
          <p:nvPr>
            <p:ph type="body" sz="quarter" idx="21"/>
          </p:nvPr>
        </p:nvSpPr>
        <p:spPr>
          <a:xfrm>
            <a:off x="6858000" y="1295401"/>
            <a:ext cx="1981200" cy="1828800"/>
          </a:xfrm>
          <a:prstGeom prst="rect">
            <a:avLst/>
          </a:prstGeom>
        </p:spPr>
        <p:txBody>
          <a:bodyPr/>
          <a:lstStyle>
            <a:lvl1pPr marL="0" indent="0">
              <a:buNone/>
              <a:defRPr sz="1000" b="1">
                <a:latin typeface="Arial" pitchFamily="34" charset="0"/>
                <a:cs typeface="Arial" pitchFamily="34" charset="0"/>
              </a:defRPr>
            </a:lvl1pPr>
          </a:lstStyle>
          <a:p>
            <a:pPr lvl="0"/>
            <a:r>
              <a:rPr lang="en-US" smtClean="0"/>
              <a:t>Click to edit Master text styles</a:t>
            </a:r>
          </a:p>
        </p:txBody>
      </p:sp>
      <p:sp>
        <p:nvSpPr>
          <p:cNvPr id="26" name="trdDot"/>
          <p:cNvSpPr>
            <a:spLocks noGrp="1"/>
          </p:cNvSpPr>
          <p:nvPr>
            <p:ph type="pic" sz="quarter" idx="23"/>
          </p:nvPr>
        </p:nvSpPr>
        <p:spPr>
          <a:xfrm>
            <a:off x="8153399" y="304800"/>
            <a:ext cx="533401" cy="457200"/>
          </a:xfrm>
          <a:prstGeom prst="rect">
            <a:avLst/>
          </a:prstGeom>
        </p:spPr>
        <p:txBody>
          <a:bodyPr/>
          <a:lstStyle>
            <a:lvl1pPr marL="0" indent="0">
              <a:buNone/>
              <a:defRPr sz="800" b="0">
                <a:solidFill>
                  <a:schemeClr val="bg1"/>
                </a:solidFill>
                <a:latin typeface="Arial" pitchFamily="34" charset="0"/>
                <a:cs typeface="Arial" pitchFamily="34" charset="0"/>
              </a:defRPr>
            </a:lvl1pPr>
          </a:lstStyle>
          <a:p>
            <a:pPr lvl="0"/>
            <a:r>
              <a:rPr lang="en-US" noProof="0" smtClean="0"/>
              <a:t>Click icon to add picture</a:t>
            </a:r>
            <a:endParaRPr lang="en-US" noProof="0" dirty="0"/>
          </a:p>
        </p:txBody>
      </p:sp>
      <p:sp>
        <p:nvSpPr>
          <p:cNvPr id="27" name="trdClassification"/>
          <p:cNvSpPr>
            <a:spLocks noGrp="1"/>
          </p:cNvSpPr>
          <p:nvPr>
            <p:ph type="body" sz="quarter" idx="24"/>
          </p:nvPr>
        </p:nvSpPr>
        <p:spPr>
          <a:xfrm>
            <a:off x="2743200" y="6524625"/>
            <a:ext cx="3657600" cy="239713"/>
          </a:xfrm>
          <a:prstGeom prst="rect">
            <a:avLst/>
          </a:prstGeom>
        </p:spPr>
        <p:txBody>
          <a:bodyPr/>
          <a:lstStyle>
            <a:lvl1pPr marL="0" indent="0">
              <a:buFont typeface="Arial" pitchFamily="34" charset="0"/>
              <a:buNone/>
              <a:defRPr sz="1000" baseline="0">
                <a:solidFill>
                  <a:schemeClr val="bg1"/>
                </a:solidFill>
                <a:latin typeface="Arial" pitchFamily="34" charset="0"/>
                <a:cs typeface="Arial" pitchFamily="34" charset="0"/>
              </a:defRPr>
            </a:lvl1pPr>
            <a:lvl2pPr marL="406400" indent="0">
              <a:buNone/>
              <a:defRPr sz="1000" baseline="0"/>
            </a:lvl2pPr>
            <a:lvl3pPr marL="803275" indent="0">
              <a:buNone/>
              <a:defRPr sz="1000" baseline="0"/>
            </a:lvl3pPr>
            <a:lvl4pPr marL="1371600" indent="0">
              <a:buNone/>
              <a:defRPr sz="1000" baseline="0"/>
            </a:lvl4pPr>
            <a:lvl5pPr marL="1828800" indent="0">
              <a:buNone/>
              <a:defRPr sz="1000" baseline="0"/>
            </a:lvl5pPr>
          </a:lstStyle>
          <a:p>
            <a:pPr lvl="0"/>
            <a:r>
              <a:rPr lang="en-US" smtClean="0"/>
              <a:t>Click to edit Master text styles</a:t>
            </a:r>
          </a:p>
        </p:txBody>
      </p:sp>
      <p:sp>
        <p:nvSpPr>
          <p:cNvPr id="28" name="trdTitle"/>
          <p:cNvSpPr>
            <a:spLocks noGrp="1"/>
          </p:cNvSpPr>
          <p:nvPr>
            <p:ph type="title"/>
          </p:nvPr>
        </p:nvSpPr>
        <p:spPr>
          <a:xfrm>
            <a:off x="1440873" y="228600"/>
            <a:ext cx="6553200" cy="563562"/>
          </a:xfrm>
          <a:prstGeom prst="rect">
            <a:avLst/>
          </a:prstGeom>
        </p:spPr>
        <p:txBody>
          <a:bodyPr/>
          <a:lstStyle>
            <a:lvl1pPr>
              <a:defRPr sz="2800" b="1" i="1">
                <a:solidFill>
                  <a:srgbClr val="002060"/>
                </a:solidFill>
                <a:latin typeface="Arial" pitchFamily="34" charset="0"/>
                <a:cs typeface="Arial" pitchFamily="34" charset="0"/>
              </a:defRPr>
            </a:lvl1pPr>
          </a:lstStyle>
          <a:p>
            <a:r>
              <a:rPr lang="en-US" smtClean="0"/>
              <a:t>Click to edit Master title style</a:t>
            </a:r>
            <a:endParaRPr lang="en-US" dirty="0"/>
          </a:p>
        </p:txBody>
      </p:sp>
      <p:sp>
        <p:nvSpPr>
          <p:cNvPr id="29" name="trdCounterMeasure"/>
          <p:cNvSpPr>
            <a:spLocks noGrp="1"/>
          </p:cNvSpPr>
          <p:nvPr>
            <p:ph type="body" sz="quarter" idx="25"/>
          </p:nvPr>
        </p:nvSpPr>
        <p:spPr>
          <a:xfrm>
            <a:off x="6858000" y="990600"/>
            <a:ext cx="1981200" cy="310357"/>
          </a:xfrm>
          <a:prstGeom prst="rect">
            <a:avLst/>
          </a:prstGeom>
        </p:spPr>
        <p:txBody>
          <a:bodyPr/>
          <a:lstStyle>
            <a:lvl1pPr marL="0" indent="0">
              <a:buNone/>
              <a:defRPr sz="1000" b="1">
                <a:latin typeface="Arial" pitchFamily="34" charset="0"/>
                <a:cs typeface="Arial" pitchFamily="34" charset="0"/>
              </a:defRPr>
            </a:lvl1pPr>
          </a:lstStyle>
          <a:p>
            <a:pPr lvl="0"/>
            <a:r>
              <a:rPr lang="en-US" noProof="0" smtClean="0"/>
              <a:t>Click to edit Master text styles</a:t>
            </a:r>
          </a:p>
        </p:txBody>
      </p:sp>
      <p:sp>
        <p:nvSpPr>
          <p:cNvPr id="30" name="trdCounterMeasure"/>
          <p:cNvSpPr>
            <a:spLocks noGrp="1"/>
          </p:cNvSpPr>
          <p:nvPr>
            <p:ph type="body" sz="quarter" idx="26"/>
          </p:nvPr>
        </p:nvSpPr>
        <p:spPr>
          <a:xfrm>
            <a:off x="6858000" y="3124200"/>
            <a:ext cx="1981200" cy="304800"/>
          </a:xfrm>
          <a:prstGeom prst="rect">
            <a:avLst/>
          </a:prstGeom>
        </p:spPr>
        <p:txBody>
          <a:bodyPr/>
          <a:lstStyle>
            <a:lvl1pPr marL="0" indent="0">
              <a:buNone/>
              <a:defRPr sz="1000" b="1">
                <a:latin typeface="Arial" pitchFamily="34" charset="0"/>
                <a:cs typeface="Arial" pitchFamily="34" charset="0"/>
              </a:defRPr>
            </a:lvl1pPr>
          </a:lstStyle>
          <a:p>
            <a:pPr lvl="0"/>
            <a:r>
              <a:rPr lang="en-US" noProof="0" smtClean="0"/>
              <a:t>Click to edit Master text styles</a:t>
            </a:r>
          </a:p>
        </p:txBody>
      </p:sp>
    </p:spTree>
    <p:extLst>
      <p:ext uri="{BB962C8B-B14F-4D97-AF65-F5344CB8AC3E}">
        <p14:creationId xmlns:p14="http://schemas.microsoft.com/office/powerpoint/2010/main" val="1863502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Measure Templat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858000" y="1314450"/>
            <a:ext cx="2286000" cy="2821054"/>
          </a:xfrm>
          <a:prstGeom prst="rect">
            <a:avLst/>
          </a:prstGeom>
        </p:spPr>
        <p:txBody>
          <a:bodyPr/>
          <a:lstStyle>
            <a:lvl1pPr marL="91440" indent="-91440">
              <a:spcBef>
                <a:spcPts val="0"/>
              </a:spcBef>
              <a:buClrTx/>
              <a:buFont typeface="Arial" pitchFamily="34" charset="0"/>
              <a:buChar char="•"/>
              <a:defRPr sz="1600" b="0"/>
            </a:lvl1pPr>
            <a:lvl2pPr marL="228600" indent="-114300">
              <a:buClrTx/>
              <a:buFont typeface="Arial" pitchFamily="34" charset="0"/>
              <a:buChar char="•"/>
              <a:defRPr sz="1400" b="0"/>
            </a:lvl2pPr>
            <a:lvl3pPr marL="342900" indent="-114300">
              <a:buClrTx/>
              <a:buFont typeface="Arial" pitchFamily="34" charset="0"/>
              <a:buChar char="•"/>
              <a:defRPr sz="1200" b="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Rectangle 9"/>
          <p:cNvSpPr/>
          <p:nvPr/>
        </p:nvSpPr>
        <p:spPr bwMode="auto">
          <a:xfrm>
            <a:off x="6629400" y="990600"/>
            <a:ext cx="228600" cy="5440680"/>
          </a:xfrm>
          <a:prstGeom prst="rect">
            <a:avLst/>
          </a:prstGeom>
          <a:solidFill>
            <a:srgbClr val="0C2D83"/>
          </a:solidFill>
          <a:ln w="12700"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b="1" dirty="0">
                <a:solidFill>
                  <a:srgbClr val="FFFFFF"/>
                </a:solidFill>
                <a:latin typeface="Arial" charset="0"/>
                <a:cs typeface="Arial" charset="0"/>
              </a:rPr>
              <a:t>ASSESSMENT</a:t>
            </a:r>
          </a:p>
        </p:txBody>
      </p:sp>
      <p:sp>
        <p:nvSpPr>
          <p:cNvPr id="13" name="Chart Placeholder 12"/>
          <p:cNvSpPr>
            <a:spLocks noGrp="1"/>
          </p:cNvSpPr>
          <p:nvPr>
            <p:ph type="chart" sz="quarter" idx="11"/>
          </p:nvPr>
        </p:nvSpPr>
        <p:spPr>
          <a:xfrm>
            <a:off x="142874" y="1028699"/>
            <a:ext cx="6448425" cy="4276725"/>
          </a:xfrm>
          <a:prstGeom prst="rect">
            <a:avLst/>
          </a:prstGeom>
        </p:spPr>
        <p:txBody>
          <a:bodyPr/>
          <a:lstStyle/>
          <a:p>
            <a:r>
              <a:rPr lang="en-US" dirty="0" smtClean="0"/>
              <a:t>Click icon to add chart</a:t>
            </a:r>
            <a:endParaRPr lang="en-US" dirty="0"/>
          </a:p>
        </p:txBody>
      </p:sp>
      <p:sp>
        <p:nvSpPr>
          <p:cNvPr id="21" name="TextBox 20"/>
          <p:cNvSpPr txBox="1">
            <a:spLocks noChangeArrowheads="1"/>
          </p:cNvSpPr>
          <p:nvPr userDrawn="1"/>
        </p:nvSpPr>
        <p:spPr bwMode="auto">
          <a:xfrm>
            <a:off x="290592" y="6509286"/>
            <a:ext cx="1995408" cy="246221"/>
          </a:xfrm>
          <a:prstGeom prst="rect">
            <a:avLst/>
          </a:prstGeom>
          <a:noFill/>
          <a:ln w="9525">
            <a:noFill/>
            <a:miter lim="800000"/>
            <a:headEnd/>
            <a:tailEnd/>
          </a:ln>
        </p:spPr>
        <p:txBody>
          <a:bodyPr wrap="square">
            <a:spAutoFit/>
          </a:bodyPr>
          <a:lstStyle/>
          <a:p>
            <a:r>
              <a:rPr lang="en-US" sz="1000" b="1" dirty="0" smtClean="0">
                <a:solidFill>
                  <a:srgbClr val="002060"/>
                </a:solidFill>
                <a:latin typeface="Arial" charset="0"/>
                <a:cs typeface="Arial" charset="0"/>
              </a:rPr>
              <a:t>Current </a:t>
            </a:r>
            <a:r>
              <a:rPr lang="en-US" sz="1000" b="1" dirty="0">
                <a:solidFill>
                  <a:srgbClr val="002060"/>
                </a:solidFill>
                <a:latin typeface="Arial" charset="0"/>
                <a:cs typeface="Arial" charset="0"/>
              </a:rPr>
              <a:t>as of</a:t>
            </a:r>
          </a:p>
        </p:txBody>
      </p:sp>
      <p:sp>
        <p:nvSpPr>
          <p:cNvPr id="26" name="Text Placeholder 25"/>
          <p:cNvSpPr>
            <a:spLocks noGrp="1"/>
          </p:cNvSpPr>
          <p:nvPr>
            <p:ph type="body" sz="quarter" idx="12"/>
          </p:nvPr>
        </p:nvSpPr>
        <p:spPr>
          <a:xfrm>
            <a:off x="1115568" y="6510528"/>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r>
              <a:rPr lang="en-US" smtClean="0"/>
              <a:t>Click to edit Master text styles</a:t>
            </a:r>
          </a:p>
        </p:txBody>
      </p:sp>
      <p:sp>
        <p:nvSpPr>
          <p:cNvPr id="41" name="Text Placeholder 25"/>
          <p:cNvSpPr>
            <a:spLocks noGrp="1"/>
          </p:cNvSpPr>
          <p:nvPr>
            <p:ph type="body" sz="quarter" idx="13"/>
          </p:nvPr>
        </p:nvSpPr>
        <p:spPr>
          <a:xfrm>
            <a:off x="7847860" y="6504576"/>
            <a:ext cx="990600" cy="246888"/>
          </a:xfrm>
          <a:prstGeom prst="rect">
            <a:avLst/>
          </a:prstGeom>
        </p:spPr>
        <p:txBody>
          <a:bodyPr/>
          <a:lstStyle>
            <a:lvl1pPr>
              <a:buNone/>
              <a:defRPr lang="en-US" sz="1000" b="1" kern="1200" dirty="0" smtClean="0">
                <a:solidFill>
                  <a:srgbClr val="002060"/>
                </a:solidFill>
                <a:latin typeface="Arial" charset="0"/>
                <a:ea typeface="+mn-ea"/>
                <a:cs typeface="Arial" charset="0"/>
              </a:defRPr>
            </a:lvl1pPr>
            <a:lvl2pPr>
              <a:buNone/>
              <a:defRPr sz="1200"/>
            </a:lvl2pPr>
            <a:lvl3pPr>
              <a:buNone/>
              <a:defRPr sz="1200"/>
            </a:lvl3pPr>
            <a:lvl4pPr>
              <a:buNone/>
              <a:defRPr sz="1200"/>
            </a:lvl4pPr>
            <a:lvl5pPr>
              <a:buNone/>
              <a:defRPr sz="1200"/>
            </a:lvl5pPr>
          </a:lstStyle>
          <a:p>
            <a:pPr lvl="0"/>
            <a:r>
              <a:rPr lang="en-US" dirty="0" smtClean="0"/>
              <a:t>Click to edit</a:t>
            </a:r>
          </a:p>
        </p:txBody>
      </p:sp>
      <p:sp>
        <p:nvSpPr>
          <p:cNvPr id="42" name="Content Placeholder 5"/>
          <p:cNvSpPr>
            <a:spLocks noGrp="1"/>
          </p:cNvSpPr>
          <p:nvPr>
            <p:ph sz="quarter" idx="14"/>
          </p:nvPr>
        </p:nvSpPr>
        <p:spPr>
          <a:xfrm>
            <a:off x="6858000" y="4467225"/>
            <a:ext cx="2286000" cy="1962150"/>
          </a:xfrm>
          <a:prstGeom prst="rect">
            <a:avLst/>
          </a:prstGeom>
        </p:spPr>
        <p:txBody>
          <a:bodyPr/>
          <a:lstStyle>
            <a:lvl1pPr marL="91440" indent="-91440">
              <a:spcBef>
                <a:spcPts val="0"/>
              </a:spcBef>
              <a:buClrTx/>
              <a:buFont typeface="Arial" pitchFamily="34" charset="0"/>
              <a:buChar char="•"/>
              <a:defRPr sz="1600" b="0"/>
            </a:lvl1pPr>
            <a:lvl2pPr marL="228600" indent="-114300">
              <a:buClrTx/>
              <a:buFont typeface="Arial" pitchFamily="34" charset="0"/>
              <a:buChar char="•"/>
              <a:defRPr sz="1400" b="0"/>
            </a:lvl2pPr>
            <a:lvl3pPr marL="342900" indent="-114300">
              <a:buClrTx/>
              <a:buFont typeface="Arial" pitchFamily="34" charset="0"/>
              <a:buChar char="•"/>
              <a:defRPr sz="1200" b="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9" name="Title 1"/>
          <p:cNvSpPr>
            <a:spLocks noGrp="1"/>
          </p:cNvSpPr>
          <p:nvPr>
            <p:ph type="title"/>
          </p:nvPr>
        </p:nvSpPr>
        <p:spPr>
          <a:xfrm>
            <a:off x="0" y="304800"/>
            <a:ext cx="8839200" cy="457200"/>
          </a:xfrm>
          <a:prstGeom prst="rect">
            <a:avLst/>
          </a:prstGeom>
        </p:spPr>
        <p:txBody>
          <a:bodyPr/>
          <a:lstStyle>
            <a:lvl1pPr>
              <a:defRPr sz="2800" i="1"/>
            </a:lvl1pPr>
          </a:lstStyle>
          <a:p>
            <a:r>
              <a:rPr lang="en-US" smtClean="0"/>
              <a:t>Click to edit Master title style</a:t>
            </a:r>
            <a:endParaRPr lang="en-US" dirty="0"/>
          </a:p>
        </p:txBody>
      </p:sp>
      <p:sp>
        <p:nvSpPr>
          <p:cNvPr id="14" name="Rectangle 13"/>
          <p:cNvSpPr/>
          <p:nvPr userDrawn="1"/>
        </p:nvSpPr>
        <p:spPr bwMode="auto">
          <a:xfrm>
            <a:off x="6629400" y="990600"/>
            <a:ext cx="228600" cy="5440680"/>
          </a:xfrm>
          <a:prstGeom prst="rect">
            <a:avLst/>
          </a:prstGeom>
          <a:solidFill>
            <a:srgbClr val="0C2D83"/>
          </a:solidFill>
          <a:ln w="12700"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dirty="0">
                <a:solidFill>
                  <a:srgbClr val="FFFFFF"/>
                </a:solidFill>
                <a:latin typeface="Arial" charset="0"/>
                <a:cs typeface="Arial" charset="0"/>
              </a:rPr>
              <a:t>ASSESSMENT</a:t>
            </a:r>
          </a:p>
        </p:txBody>
      </p:sp>
      <p:sp>
        <p:nvSpPr>
          <p:cNvPr id="15" name="Rectangle 14"/>
          <p:cNvSpPr/>
          <p:nvPr userDrawn="1"/>
        </p:nvSpPr>
        <p:spPr bwMode="auto">
          <a:xfrm rot="5400000">
            <a:off x="3200401" y="2133604"/>
            <a:ext cx="228597" cy="6629400"/>
          </a:xfrm>
          <a:prstGeom prst="rect">
            <a:avLst/>
          </a:prstGeom>
          <a:solidFill>
            <a:srgbClr val="0C2D83"/>
          </a:solidFill>
          <a:ln w="12700"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dirty="0">
                <a:solidFill>
                  <a:srgbClr val="FFFFFF"/>
                </a:solidFill>
                <a:latin typeface="Arial" charset="0"/>
                <a:cs typeface="Arial" charset="0"/>
              </a:rPr>
              <a:t>Details</a:t>
            </a:r>
            <a:endParaRPr lang="en-US" sz="1800" dirty="0">
              <a:solidFill>
                <a:srgbClr val="FFFFFF"/>
              </a:solidFill>
              <a:latin typeface="Arial" charset="0"/>
              <a:cs typeface="Arial" charset="0"/>
            </a:endParaRPr>
          </a:p>
        </p:txBody>
      </p:sp>
      <p:sp>
        <p:nvSpPr>
          <p:cNvPr id="23" name="TextBox 22"/>
          <p:cNvSpPr txBox="1">
            <a:spLocks noChangeArrowheads="1"/>
          </p:cNvSpPr>
          <p:nvPr userDrawn="1"/>
        </p:nvSpPr>
        <p:spPr bwMode="auto">
          <a:xfrm>
            <a:off x="7501840" y="6506090"/>
            <a:ext cx="1385808" cy="246221"/>
          </a:xfrm>
          <a:prstGeom prst="rect">
            <a:avLst/>
          </a:prstGeom>
          <a:noFill/>
          <a:ln w="9525">
            <a:noFill/>
            <a:miter lim="800000"/>
            <a:headEnd/>
            <a:tailEnd/>
          </a:ln>
        </p:spPr>
        <p:txBody>
          <a:bodyPr wrap="square">
            <a:spAutoFit/>
          </a:bodyPr>
          <a:lstStyle/>
          <a:p>
            <a:r>
              <a:rPr lang="en-US" sz="1000" b="1" dirty="0">
                <a:solidFill>
                  <a:srgbClr val="002060"/>
                </a:solidFill>
                <a:latin typeface="Arial" charset="0"/>
                <a:cs typeface="Arial" charset="0"/>
              </a:rPr>
              <a:t>OPR:</a:t>
            </a:r>
          </a:p>
        </p:txBody>
      </p:sp>
      <p:sp>
        <p:nvSpPr>
          <p:cNvPr id="16" name="TextBox 15"/>
          <p:cNvSpPr txBox="1"/>
          <p:nvPr userDrawn="1"/>
        </p:nvSpPr>
        <p:spPr>
          <a:xfrm>
            <a:off x="6819900" y="1000125"/>
            <a:ext cx="2276475" cy="369332"/>
          </a:xfrm>
          <a:prstGeom prst="rect">
            <a:avLst/>
          </a:prstGeom>
          <a:noFill/>
        </p:spPr>
        <p:txBody>
          <a:bodyPr wrap="square" rtlCol="0">
            <a:spAutoFit/>
          </a:bodyPr>
          <a:lstStyle/>
          <a:p>
            <a:pPr>
              <a:buFont typeface="Arial" pitchFamily="34" charset="0"/>
              <a:buNone/>
            </a:pPr>
            <a:r>
              <a:rPr lang="en-US" sz="1800" b="1" u="sng" dirty="0" smtClean="0">
                <a:solidFill>
                  <a:srgbClr val="000000"/>
                </a:solidFill>
                <a:latin typeface="Arial" charset="0"/>
              </a:rPr>
              <a:t>Analysis</a:t>
            </a:r>
            <a:endParaRPr lang="en-US" sz="1800" b="1" u="sng" dirty="0">
              <a:solidFill>
                <a:srgbClr val="000000"/>
              </a:solidFill>
              <a:latin typeface="Arial" charset="0"/>
            </a:endParaRPr>
          </a:p>
        </p:txBody>
      </p:sp>
      <p:sp>
        <p:nvSpPr>
          <p:cNvPr id="17" name="TextBox 16"/>
          <p:cNvSpPr txBox="1"/>
          <p:nvPr userDrawn="1"/>
        </p:nvSpPr>
        <p:spPr>
          <a:xfrm>
            <a:off x="6810375" y="4143375"/>
            <a:ext cx="2333625" cy="369332"/>
          </a:xfrm>
          <a:prstGeom prst="rect">
            <a:avLst/>
          </a:prstGeom>
          <a:noFill/>
        </p:spPr>
        <p:txBody>
          <a:bodyPr wrap="square" rtlCol="0">
            <a:spAutoFit/>
          </a:bodyPr>
          <a:lstStyle/>
          <a:p>
            <a:pPr>
              <a:buFont typeface="Arial" pitchFamily="34" charset="0"/>
              <a:buNone/>
            </a:pPr>
            <a:r>
              <a:rPr lang="en-US" sz="1800" b="1" u="sng" dirty="0" smtClean="0">
                <a:solidFill>
                  <a:srgbClr val="000000"/>
                </a:solidFill>
                <a:latin typeface="Arial" charset="0"/>
              </a:rPr>
              <a:t>Countermeasure</a:t>
            </a:r>
            <a:endParaRPr lang="en-US" sz="1800" b="1" u="sng" dirty="0">
              <a:solidFill>
                <a:srgbClr val="000000"/>
              </a:solidFill>
              <a:latin typeface="Arial" charset="0"/>
            </a:endParaRPr>
          </a:p>
        </p:txBody>
      </p:sp>
    </p:spTree>
    <p:extLst>
      <p:ext uri="{BB962C8B-B14F-4D97-AF65-F5344CB8AC3E}">
        <p14:creationId xmlns:p14="http://schemas.microsoft.com/office/powerpoint/2010/main" val="387079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sldNum" sz="quarter" idx="11"/>
          </p:nvPr>
        </p:nvSpPr>
        <p:spPr>
          <a:ln/>
        </p:spPr>
        <p:txBody>
          <a:bodyPr/>
          <a:lstStyle>
            <a:lvl1pPr>
              <a:defRPr/>
            </a:lvl1pPr>
          </a:lstStyle>
          <a:p>
            <a:pPr>
              <a:defRPr/>
            </a:pPr>
            <a:fld id="{08B92572-BD68-412C-81B2-44741426B10C}" type="slidenum">
              <a:rPr lang="en-US"/>
              <a:pPr>
                <a:defRPr/>
              </a:pPr>
              <a:t>‹#›</a:t>
            </a:fld>
            <a:endParaRPr lang="en-US">
              <a:solidFill>
                <a:schemeClr val="bg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sldNum" sz="quarter" idx="10"/>
          </p:nvPr>
        </p:nvSpPr>
        <p:spPr/>
        <p:txBody>
          <a:bodyPr/>
          <a:lstStyle>
            <a:lvl1pPr>
              <a:defRPr/>
            </a:lvl1pPr>
          </a:lstStyle>
          <a:p>
            <a:pPr>
              <a:defRPr/>
            </a:pPr>
            <a:fld id="{A27EF4DF-07BB-4F01-904C-7C1E6605B36A}" type="slidenum">
              <a:rPr lang="en-US"/>
              <a:pPr>
                <a:defRPr/>
              </a:pPr>
              <a:t>‹#›</a:t>
            </a:fld>
            <a:endParaRPr lang="en-US">
              <a:solidFill>
                <a:schemeClr val="bg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7.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image" Target="../media/image5.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000">
                <a:solidFill>
                  <a:srgbClr val="969696"/>
                </a:solidFill>
                <a:latin typeface="Arial" charset="0"/>
                <a:cs typeface="+mn-cs"/>
              </a:defRPr>
            </a:lvl1pPr>
          </a:lstStyle>
          <a:p>
            <a:pPr>
              <a:defRPr/>
            </a:pPr>
            <a:endParaRPr lang="en-US"/>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969696"/>
                </a:solidFill>
                <a:latin typeface="Arial" charset="0"/>
                <a:cs typeface="+mn-cs"/>
              </a:defRPr>
            </a:lvl1pPr>
          </a:lstStyle>
          <a:p>
            <a:pPr>
              <a:defRPr/>
            </a:pPr>
            <a:fld id="{6B779E53-602F-4D88-B821-BFC6D3D111A2}" type="slidenum">
              <a:rPr lang="en-US"/>
              <a:pPr>
                <a:defRPr/>
              </a:pPr>
              <a:t>‹#›</a:t>
            </a:fld>
            <a:endParaRPr lang="en-US">
              <a:solidFill>
                <a:schemeClr val="bg2"/>
              </a:solidFill>
            </a:endParaRPr>
          </a:p>
        </p:txBody>
      </p:sp>
      <p:sp>
        <p:nvSpPr>
          <p:cNvPr id="9220" name="Rectangle 1030"/>
          <p:cNvSpPr>
            <a:spLocks noGrp="1" noChangeArrowheads="1"/>
          </p:cNvSpPr>
          <p:nvPr>
            <p:ph type="title"/>
          </p:nvPr>
        </p:nvSpPr>
        <p:spPr bwMode="auto">
          <a:xfrm>
            <a:off x="1644650" y="76200"/>
            <a:ext cx="714375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9163" name="Line 1035"/>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a:latin typeface="Arial" charset="0"/>
              <a:cs typeface="+mn-cs"/>
            </a:endParaRPr>
          </a:p>
        </p:txBody>
      </p:sp>
      <p:sp>
        <p:nvSpPr>
          <p:cNvPr id="49164"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hangingPunct="0">
              <a:defRPr/>
            </a:pPr>
            <a:endParaRPr lang="en-US">
              <a:latin typeface="Arial" charset="0"/>
              <a:cs typeface="+mn-cs"/>
            </a:endParaRPr>
          </a:p>
        </p:txBody>
      </p:sp>
      <p:pic>
        <p:nvPicPr>
          <p:cNvPr id="9223" name="Picture 1037" descr="afsymbol"/>
          <p:cNvPicPr>
            <a:picLocks noChangeAspect="1" noChangeArrowheads="1"/>
          </p:cNvPicPr>
          <p:nvPr/>
        </p:nvPicPr>
        <p:blipFill>
          <a:blip r:embed="rId18" cstate="print"/>
          <a:srcRect/>
          <a:stretch>
            <a:fillRect/>
          </a:stretch>
        </p:blipFill>
        <p:spPr bwMode="auto">
          <a:xfrm>
            <a:off x="392113" y="104775"/>
            <a:ext cx="10255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567" r:id="rId1"/>
    <p:sldLayoutId id="2147485568" r:id="rId2"/>
    <p:sldLayoutId id="2147485564" r:id="rId3"/>
    <p:sldLayoutId id="2147485569" r:id="rId4"/>
    <p:sldLayoutId id="2147485570" r:id="rId5"/>
    <p:sldLayoutId id="2147485571" r:id="rId6"/>
    <p:sldLayoutId id="2147485572" r:id="rId7"/>
    <p:sldLayoutId id="2147485565" r:id="rId8"/>
    <p:sldLayoutId id="2147485573" r:id="rId9"/>
    <p:sldLayoutId id="2147485574" r:id="rId10"/>
    <p:sldLayoutId id="2147485575" r:id="rId11"/>
    <p:sldLayoutId id="2147485578" r:id="rId12"/>
    <p:sldLayoutId id="2147485595" r:id="rId13"/>
    <p:sldLayoutId id="2147485668" r:id="rId14"/>
    <p:sldLayoutId id="2147485670" r:id="rId15"/>
    <p:sldLayoutId id="2147485671" r:id="rId16"/>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000">
                <a:solidFill>
                  <a:srgbClr val="969696"/>
                </a:solidFill>
                <a:latin typeface="Arial" charset="0"/>
                <a:cs typeface="+mn-cs"/>
              </a:defRPr>
            </a:lvl1pPr>
          </a:lstStyle>
          <a:p>
            <a:pPr>
              <a:defRPr/>
            </a:pPr>
            <a:endParaRPr lang="en-US"/>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000">
                <a:solidFill>
                  <a:srgbClr val="969696"/>
                </a:solidFill>
                <a:latin typeface="Arial" charset="0"/>
                <a:cs typeface="+mn-cs"/>
              </a:defRPr>
            </a:lvl1pPr>
          </a:lstStyle>
          <a:p>
            <a:pPr>
              <a:defRPr/>
            </a:pPr>
            <a:fld id="{718AFF0A-0D8D-423A-BC88-A2BDD60BC29C}" type="slidenum">
              <a:rPr lang="en-US"/>
              <a:pPr>
                <a:defRPr/>
              </a:pPr>
              <a:t>‹#›</a:t>
            </a:fld>
            <a:endParaRPr lang="en-US">
              <a:solidFill>
                <a:srgbClr val="808080"/>
              </a:solidFill>
            </a:endParaRPr>
          </a:p>
        </p:txBody>
      </p:sp>
      <p:sp>
        <p:nvSpPr>
          <p:cNvPr id="49163" name="Line 1035"/>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sp>
        <p:nvSpPr>
          <p:cNvPr id="49164"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cs typeface="+mn-cs"/>
            </a:endParaRPr>
          </a:p>
        </p:txBody>
      </p:sp>
      <p:pic>
        <p:nvPicPr>
          <p:cNvPr id="2055" name="Picture 1037" descr="afsymbol"/>
          <p:cNvPicPr>
            <a:picLocks noChangeAspect="1" noChangeArrowheads="1"/>
          </p:cNvPicPr>
          <p:nvPr userDrawn="1"/>
        </p:nvPicPr>
        <p:blipFill>
          <a:blip r:embed="rId14" cstate="print"/>
          <a:srcRect/>
          <a:stretch>
            <a:fillRect/>
          </a:stretch>
        </p:blipFill>
        <p:spPr bwMode="auto">
          <a:xfrm>
            <a:off x="392113" y="104775"/>
            <a:ext cx="10255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 id="2147485593" r:id="rId12"/>
  </p:sldLayoutIdLst>
  <p:hf hdr="0" ftr="0" dt="0"/>
  <p:txStyles>
    <p:titleStyle>
      <a:lvl1pPr algn="r" rtl="0" eaLnBrk="0" fontAlgn="base" hangingPunct="0">
        <a:spcBef>
          <a:spcPct val="0"/>
        </a:spcBef>
        <a:spcAft>
          <a:spcPct val="0"/>
        </a:spcAft>
        <a:defRPr sz="2800" b="1" i="1">
          <a:solidFill>
            <a:srgbClr val="151C77"/>
          </a:solidFill>
          <a:latin typeface="+mj-lt"/>
          <a:ea typeface="+mj-ea"/>
          <a:cs typeface="+mj-cs"/>
        </a:defRPr>
      </a:lvl1pPr>
      <a:lvl2pPr algn="r" rtl="0" eaLnBrk="0" fontAlgn="base" hangingPunct="0">
        <a:spcBef>
          <a:spcPct val="0"/>
        </a:spcBef>
        <a:spcAft>
          <a:spcPct val="0"/>
        </a:spcAft>
        <a:defRPr sz="2800" b="1" i="1">
          <a:solidFill>
            <a:srgbClr val="151C77"/>
          </a:solidFill>
          <a:latin typeface="Arial" charset="0"/>
        </a:defRPr>
      </a:lvl2pPr>
      <a:lvl3pPr algn="r" rtl="0" eaLnBrk="0" fontAlgn="base" hangingPunct="0">
        <a:spcBef>
          <a:spcPct val="0"/>
        </a:spcBef>
        <a:spcAft>
          <a:spcPct val="0"/>
        </a:spcAft>
        <a:defRPr sz="2800" b="1" i="1">
          <a:solidFill>
            <a:srgbClr val="151C77"/>
          </a:solidFill>
          <a:latin typeface="Arial" charset="0"/>
        </a:defRPr>
      </a:lvl3pPr>
      <a:lvl4pPr algn="r" rtl="0" eaLnBrk="0" fontAlgn="base" hangingPunct="0">
        <a:spcBef>
          <a:spcPct val="0"/>
        </a:spcBef>
        <a:spcAft>
          <a:spcPct val="0"/>
        </a:spcAft>
        <a:defRPr sz="2800" b="1" i="1">
          <a:solidFill>
            <a:srgbClr val="151C77"/>
          </a:solidFill>
          <a:latin typeface="Arial" charset="0"/>
        </a:defRPr>
      </a:lvl4pPr>
      <a:lvl5pPr algn="r" rtl="0" eaLnBrk="0" fontAlgn="base" hangingPunct="0">
        <a:spcBef>
          <a:spcPct val="0"/>
        </a:spcBef>
        <a:spcAft>
          <a:spcPct val="0"/>
        </a:spcAft>
        <a:defRPr sz="28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000">
                <a:solidFill>
                  <a:srgbClr val="969696"/>
                </a:solidFill>
                <a:latin typeface="Arial" charset="0"/>
                <a:cs typeface="+mn-cs"/>
              </a:defRPr>
            </a:lvl1pPr>
          </a:lstStyle>
          <a:p>
            <a:pPr>
              <a:defRPr/>
            </a:pPr>
            <a:fld id="{718AFF0A-0D8D-423A-BC88-A2BDD60BC29C}" type="slidenum">
              <a:rPr lang="en-US"/>
              <a:pPr>
                <a:defRPr/>
              </a:pPr>
              <a:t>‹#›</a:t>
            </a:fld>
            <a:endParaRPr lang="en-US" dirty="0">
              <a:solidFill>
                <a:srgbClr val="808080"/>
              </a:solidFill>
            </a:endParaRPr>
          </a:p>
        </p:txBody>
      </p:sp>
      <p:sp>
        <p:nvSpPr>
          <p:cNvPr id="49163" name="Line 1035"/>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
        <p:nvSpPr>
          <p:cNvPr id="49164"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pic>
        <p:nvPicPr>
          <p:cNvPr id="2055" name="Picture 1037" descr="afsymbol"/>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392113" y="104775"/>
            <a:ext cx="1025525" cy="809625"/>
          </a:xfrm>
          <a:prstGeom prst="rect">
            <a:avLst/>
          </a:prstGeom>
          <a:noFill/>
          <a:ln w="9525">
            <a:noFill/>
            <a:miter lim="800000"/>
            <a:headEnd/>
            <a:tailEnd/>
          </a:ln>
        </p:spPr>
      </p:pic>
    </p:spTree>
    <p:extLst>
      <p:ext uri="{BB962C8B-B14F-4D97-AF65-F5344CB8AC3E}">
        <p14:creationId xmlns:p14="http://schemas.microsoft.com/office/powerpoint/2010/main" val="214934019"/>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 id="2147485669" r:id="rId14"/>
  </p:sldLayoutIdLst>
  <p:hf hdr="0" ftr="0" dt="0"/>
  <p:txStyles>
    <p:titleStyle>
      <a:lvl1pPr algn="r" rtl="0" eaLnBrk="0" fontAlgn="base" hangingPunct="0">
        <a:spcBef>
          <a:spcPct val="0"/>
        </a:spcBef>
        <a:spcAft>
          <a:spcPct val="0"/>
        </a:spcAft>
        <a:defRPr sz="2800" b="1" i="1">
          <a:solidFill>
            <a:srgbClr val="151C77"/>
          </a:solidFill>
          <a:latin typeface="+mj-lt"/>
          <a:ea typeface="+mj-ea"/>
          <a:cs typeface="+mj-cs"/>
        </a:defRPr>
      </a:lvl1pPr>
      <a:lvl2pPr algn="r" rtl="0" eaLnBrk="0" fontAlgn="base" hangingPunct="0">
        <a:spcBef>
          <a:spcPct val="0"/>
        </a:spcBef>
        <a:spcAft>
          <a:spcPct val="0"/>
        </a:spcAft>
        <a:defRPr sz="2800" b="1" i="1">
          <a:solidFill>
            <a:srgbClr val="151C77"/>
          </a:solidFill>
          <a:latin typeface="Arial" charset="0"/>
        </a:defRPr>
      </a:lvl2pPr>
      <a:lvl3pPr algn="r" rtl="0" eaLnBrk="0" fontAlgn="base" hangingPunct="0">
        <a:spcBef>
          <a:spcPct val="0"/>
        </a:spcBef>
        <a:spcAft>
          <a:spcPct val="0"/>
        </a:spcAft>
        <a:defRPr sz="2800" b="1" i="1">
          <a:solidFill>
            <a:srgbClr val="151C77"/>
          </a:solidFill>
          <a:latin typeface="Arial" charset="0"/>
        </a:defRPr>
      </a:lvl3pPr>
      <a:lvl4pPr algn="r" rtl="0" eaLnBrk="0" fontAlgn="base" hangingPunct="0">
        <a:spcBef>
          <a:spcPct val="0"/>
        </a:spcBef>
        <a:spcAft>
          <a:spcPct val="0"/>
        </a:spcAft>
        <a:defRPr sz="2800" b="1" i="1">
          <a:solidFill>
            <a:srgbClr val="151C77"/>
          </a:solidFill>
          <a:latin typeface="Arial" charset="0"/>
        </a:defRPr>
      </a:lvl4pPr>
      <a:lvl5pPr algn="r" rtl="0" eaLnBrk="0" fontAlgn="base" hangingPunct="0">
        <a:spcBef>
          <a:spcPct val="0"/>
        </a:spcBef>
        <a:spcAft>
          <a:spcPct val="0"/>
        </a:spcAft>
        <a:defRPr sz="28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defRPr sz="1000">
                <a:solidFill>
                  <a:srgbClr val="969696"/>
                </a:solidFill>
                <a:latin typeface="Arial" charset="0"/>
                <a:cs typeface="+mn-cs"/>
              </a:defRPr>
            </a:lvl1pPr>
          </a:lstStyle>
          <a:p>
            <a:pPr>
              <a:defRPr/>
            </a:pPr>
            <a:endParaRPr lang="en-US"/>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000">
                <a:solidFill>
                  <a:srgbClr val="969696"/>
                </a:solidFill>
                <a:latin typeface="Arial" charset="0"/>
                <a:cs typeface="+mn-cs"/>
              </a:defRPr>
            </a:lvl1pPr>
          </a:lstStyle>
          <a:p>
            <a:pPr>
              <a:defRPr/>
            </a:pPr>
            <a:fld id="{718AFF0A-0D8D-423A-BC88-A2BDD60BC29C}" type="slidenum">
              <a:rPr lang="en-US"/>
              <a:pPr>
                <a:defRPr/>
              </a:pPr>
              <a:t>‹#›</a:t>
            </a:fld>
            <a:endParaRPr lang="en-US">
              <a:solidFill>
                <a:srgbClr val="808080"/>
              </a:solidFill>
            </a:endParaRPr>
          </a:p>
        </p:txBody>
      </p:sp>
      <p:sp>
        <p:nvSpPr>
          <p:cNvPr id="49163" name="Line 1035"/>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endParaRPr>
          </a:p>
        </p:txBody>
      </p:sp>
      <p:sp>
        <p:nvSpPr>
          <p:cNvPr id="49164"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a:solidFill>
                <a:srgbClr val="000000"/>
              </a:solidFill>
              <a:latin typeface="Arial"/>
            </a:endParaRPr>
          </a:p>
        </p:txBody>
      </p:sp>
      <p:pic>
        <p:nvPicPr>
          <p:cNvPr id="2055" name="Picture 1037" descr="afsymbol"/>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392113" y="104775"/>
            <a:ext cx="1025525" cy="809625"/>
          </a:xfrm>
          <a:prstGeom prst="rect">
            <a:avLst/>
          </a:prstGeom>
          <a:noFill/>
          <a:ln w="9525">
            <a:noFill/>
            <a:miter lim="800000"/>
            <a:headEnd/>
            <a:tailEnd/>
          </a:ln>
        </p:spPr>
      </p:pic>
    </p:spTree>
    <p:extLst>
      <p:ext uri="{BB962C8B-B14F-4D97-AF65-F5344CB8AC3E}">
        <p14:creationId xmlns:p14="http://schemas.microsoft.com/office/powerpoint/2010/main" val="766399366"/>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26" r:id="rId12"/>
    <p:sldLayoutId id="2147485627" r:id="rId13"/>
    <p:sldLayoutId id="2147485629" r:id="rId14"/>
    <p:sldLayoutId id="2147485630" r:id="rId15"/>
    <p:sldLayoutId id="2147485632" r:id="rId16"/>
  </p:sldLayoutIdLst>
  <p:hf hdr="0" dt="0"/>
  <p:txStyles>
    <p:titleStyle>
      <a:lvl1pPr algn="r" rtl="0" eaLnBrk="0" fontAlgn="base" hangingPunct="0">
        <a:spcBef>
          <a:spcPct val="0"/>
        </a:spcBef>
        <a:spcAft>
          <a:spcPct val="0"/>
        </a:spcAft>
        <a:defRPr sz="2800" b="1" i="1">
          <a:solidFill>
            <a:srgbClr val="151C77"/>
          </a:solidFill>
          <a:latin typeface="+mj-lt"/>
          <a:ea typeface="+mj-ea"/>
          <a:cs typeface="+mj-cs"/>
        </a:defRPr>
      </a:lvl1pPr>
      <a:lvl2pPr algn="r" rtl="0" eaLnBrk="0" fontAlgn="base" hangingPunct="0">
        <a:spcBef>
          <a:spcPct val="0"/>
        </a:spcBef>
        <a:spcAft>
          <a:spcPct val="0"/>
        </a:spcAft>
        <a:defRPr sz="2800" b="1" i="1">
          <a:solidFill>
            <a:srgbClr val="151C77"/>
          </a:solidFill>
          <a:latin typeface="Arial" charset="0"/>
        </a:defRPr>
      </a:lvl2pPr>
      <a:lvl3pPr algn="r" rtl="0" eaLnBrk="0" fontAlgn="base" hangingPunct="0">
        <a:spcBef>
          <a:spcPct val="0"/>
        </a:spcBef>
        <a:spcAft>
          <a:spcPct val="0"/>
        </a:spcAft>
        <a:defRPr sz="2800" b="1" i="1">
          <a:solidFill>
            <a:srgbClr val="151C77"/>
          </a:solidFill>
          <a:latin typeface="Arial" charset="0"/>
        </a:defRPr>
      </a:lvl3pPr>
      <a:lvl4pPr algn="r" rtl="0" eaLnBrk="0" fontAlgn="base" hangingPunct="0">
        <a:spcBef>
          <a:spcPct val="0"/>
        </a:spcBef>
        <a:spcAft>
          <a:spcPct val="0"/>
        </a:spcAft>
        <a:defRPr sz="2800" b="1" i="1">
          <a:solidFill>
            <a:srgbClr val="151C77"/>
          </a:solidFill>
          <a:latin typeface="Arial" charset="0"/>
        </a:defRPr>
      </a:lvl4pPr>
      <a:lvl5pPr algn="r" rtl="0" eaLnBrk="0" fontAlgn="base" hangingPunct="0">
        <a:spcBef>
          <a:spcPct val="0"/>
        </a:spcBef>
        <a:spcAft>
          <a:spcPct val="0"/>
        </a:spcAft>
        <a:defRPr sz="28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000">
                <a:solidFill>
                  <a:srgbClr val="969696"/>
                </a:solidFill>
                <a:latin typeface="Arial" charset="0"/>
                <a:cs typeface="+mn-cs"/>
              </a:defRPr>
            </a:lvl1pPr>
          </a:lstStyle>
          <a:p>
            <a:pPr>
              <a:defRPr/>
            </a:pPr>
            <a:fld id="{718AFF0A-0D8D-423A-BC88-A2BDD60BC29C}" type="slidenum">
              <a:rPr lang="en-US"/>
              <a:pPr>
                <a:defRPr/>
              </a:pPr>
              <a:t>‹#›</a:t>
            </a:fld>
            <a:endParaRPr lang="en-US" dirty="0">
              <a:solidFill>
                <a:srgbClr val="808080"/>
              </a:solidFill>
            </a:endParaRPr>
          </a:p>
        </p:txBody>
      </p:sp>
      <p:sp>
        <p:nvSpPr>
          <p:cNvPr id="49163" name="Line 1035"/>
          <p:cNvSpPr>
            <a:spLocks noChangeShapeType="1"/>
          </p:cNvSpPr>
          <p:nvPr/>
        </p:nvSpPr>
        <p:spPr bwMode="auto">
          <a:xfrm>
            <a:off x="381000" y="6451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sp>
        <p:nvSpPr>
          <p:cNvPr id="49164"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sz="1800" dirty="0">
              <a:solidFill>
                <a:srgbClr val="000000"/>
              </a:solidFill>
              <a:latin typeface="Arial"/>
            </a:endParaRPr>
          </a:p>
        </p:txBody>
      </p:sp>
      <p:pic>
        <p:nvPicPr>
          <p:cNvPr id="2055" name="Picture 1037" descr="afsymbol"/>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392113" y="104775"/>
            <a:ext cx="1025525" cy="809625"/>
          </a:xfrm>
          <a:prstGeom prst="rect">
            <a:avLst/>
          </a:prstGeom>
          <a:noFill/>
          <a:ln w="9525">
            <a:noFill/>
            <a:miter lim="800000"/>
            <a:headEnd/>
            <a:tailEnd/>
          </a:ln>
        </p:spPr>
      </p:pic>
    </p:spTree>
    <p:extLst>
      <p:ext uri="{BB962C8B-B14F-4D97-AF65-F5344CB8AC3E}">
        <p14:creationId xmlns:p14="http://schemas.microsoft.com/office/powerpoint/2010/main" val="3418818787"/>
      </p:ext>
    </p:extLst>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 id="2147485659" r:id="rId12"/>
    <p:sldLayoutId id="2147485660" r:id="rId13"/>
    <p:sldLayoutId id="2147485662" r:id="rId14"/>
    <p:sldLayoutId id="2147485663" r:id="rId15"/>
    <p:sldLayoutId id="2147485664" r:id="rId16"/>
    <p:sldLayoutId id="2147485665" r:id="rId17"/>
    <p:sldLayoutId id="2147485666" r:id="rId18"/>
    <p:sldLayoutId id="2147485667" r:id="rId19"/>
  </p:sldLayoutIdLst>
  <p:hf hdr="0" ftr="0" dt="0"/>
  <p:txStyles>
    <p:titleStyle>
      <a:lvl1pPr algn="r" rtl="0" eaLnBrk="0" fontAlgn="base" hangingPunct="0">
        <a:spcBef>
          <a:spcPct val="0"/>
        </a:spcBef>
        <a:spcAft>
          <a:spcPct val="0"/>
        </a:spcAft>
        <a:defRPr sz="2800" b="1" i="1">
          <a:solidFill>
            <a:srgbClr val="151C77"/>
          </a:solidFill>
          <a:latin typeface="+mj-lt"/>
          <a:ea typeface="+mj-ea"/>
          <a:cs typeface="+mj-cs"/>
        </a:defRPr>
      </a:lvl1pPr>
      <a:lvl2pPr algn="r" rtl="0" eaLnBrk="0" fontAlgn="base" hangingPunct="0">
        <a:spcBef>
          <a:spcPct val="0"/>
        </a:spcBef>
        <a:spcAft>
          <a:spcPct val="0"/>
        </a:spcAft>
        <a:defRPr sz="2800" b="1" i="1">
          <a:solidFill>
            <a:srgbClr val="151C77"/>
          </a:solidFill>
          <a:latin typeface="Arial" charset="0"/>
        </a:defRPr>
      </a:lvl2pPr>
      <a:lvl3pPr algn="r" rtl="0" eaLnBrk="0" fontAlgn="base" hangingPunct="0">
        <a:spcBef>
          <a:spcPct val="0"/>
        </a:spcBef>
        <a:spcAft>
          <a:spcPct val="0"/>
        </a:spcAft>
        <a:defRPr sz="2800" b="1" i="1">
          <a:solidFill>
            <a:srgbClr val="151C77"/>
          </a:solidFill>
          <a:latin typeface="Arial" charset="0"/>
        </a:defRPr>
      </a:lvl3pPr>
      <a:lvl4pPr algn="r" rtl="0" eaLnBrk="0" fontAlgn="base" hangingPunct="0">
        <a:spcBef>
          <a:spcPct val="0"/>
        </a:spcBef>
        <a:spcAft>
          <a:spcPct val="0"/>
        </a:spcAft>
        <a:defRPr sz="2800" b="1" i="1">
          <a:solidFill>
            <a:srgbClr val="151C77"/>
          </a:solidFill>
          <a:latin typeface="Arial" charset="0"/>
        </a:defRPr>
      </a:lvl4pPr>
      <a:lvl5pPr algn="r" rtl="0" eaLnBrk="0" fontAlgn="base" hangingPunct="0">
        <a:spcBef>
          <a:spcPct val="0"/>
        </a:spcBef>
        <a:spcAft>
          <a:spcPct val="0"/>
        </a:spcAft>
        <a:defRPr sz="28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Microsoft_Excel_97-2003_Worksheet2.xls"/><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emf"/><Relationship Id="rId5" Type="http://schemas.openxmlformats.org/officeDocument/2006/relationships/package" Target="../embeddings/Microsoft_Excel_Worksheet2.xlsx"/><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23.emf"/><Relationship Id="rId5" Type="http://schemas.openxmlformats.org/officeDocument/2006/relationships/oleObject" Target="../embeddings/Microsoft_Excel_97-2003_Worksheet3.xls"/><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Microsoft_Excel_97-2003_Worksheet6.xls"/><Relationship Id="rId5" Type="http://schemas.openxmlformats.org/officeDocument/2006/relationships/oleObject" Target="../embeddings/oleObject9.bin"/><Relationship Id="rId10" Type="http://schemas.openxmlformats.org/officeDocument/2006/relationships/image" Target="../media/image27.emf"/><Relationship Id="rId4" Type="http://schemas.openxmlformats.org/officeDocument/2006/relationships/chart" Target="../charts/chart1.xml"/><Relationship Id="rId9" Type="http://schemas.openxmlformats.org/officeDocument/2006/relationships/oleObject" Target="../embeddings/Microsoft_Excel_97-2003_Worksheet7.xls"/></Relationships>
</file>

<file path=ppt/slides/_rels/slide15.xml.rels><?xml version="1.0" encoding="UTF-8" standalone="yes"?>
<Relationships xmlns="http://schemas.openxmlformats.org/package/2006/relationships"><Relationship Id="rId3" Type="http://schemas.openxmlformats.org/officeDocument/2006/relationships/hyperlink" Target="http://www/fedbizopps.gov"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www.saffm.hq.af.mil/budget/index/asp" TargetMode="External"/><Relationship Id="rId4" Type="http://schemas.openxmlformats.org/officeDocument/2006/relationships/hyperlink" Target="http://www.ebuy.gs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31.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7.emf"/><Relationship Id="rId3" Type="http://schemas.openxmlformats.org/officeDocument/2006/relationships/notesSlide" Target="../notesSlides/notesSlide8.xml"/><Relationship Id="rId7" Type="http://schemas.openxmlformats.org/officeDocument/2006/relationships/image" Target="../media/image15.emf"/><Relationship Id="rId12" Type="http://schemas.openxmlformats.org/officeDocument/2006/relationships/oleObject" Target="../embeddings/oleObject3.bin"/><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package" Target="../embeddings/Microsoft_Word_Document1.docx"/><Relationship Id="rId11" Type="http://schemas.openxmlformats.org/officeDocument/2006/relationships/image" Target="../media/image16.emf"/><Relationship Id="rId5" Type="http://schemas.openxmlformats.org/officeDocument/2006/relationships/oleObject" Target="../embeddings/oleObject1.bin"/><Relationship Id="rId10" Type="http://schemas.openxmlformats.org/officeDocument/2006/relationships/oleObject" Target="../embeddings/Microsoft_Word_97_-_2003_Document1.doc"/><Relationship Id="rId4" Type="http://schemas.openxmlformats.org/officeDocument/2006/relationships/image" Target="../media/image18.jpeg"/><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7988300" y="6524625"/>
            <a:ext cx="1143000" cy="304800"/>
          </a:xfrm>
          <a:prstGeom prst="rect">
            <a:avLst/>
          </a:prstGeom>
          <a:noFill/>
          <a:ln w="9525">
            <a:noFill/>
            <a:miter lim="800000"/>
            <a:headEnd/>
            <a:tailEnd/>
          </a:ln>
        </p:spPr>
        <p:txBody>
          <a:bodyPr/>
          <a:lstStyle/>
          <a:p>
            <a:pPr algn="r" eaLnBrk="0" hangingPunct="0"/>
            <a:fld id="{AEB0BB26-84ED-4131-A02C-46AED9E2829F}" type="slidenum">
              <a:rPr lang="en-US" sz="1000">
                <a:solidFill>
                  <a:srgbClr val="969696"/>
                </a:solidFill>
              </a:rPr>
              <a:pPr algn="r" eaLnBrk="0" hangingPunct="0"/>
              <a:t>1</a:t>
            </a:fld>
            <a:endParaRPr lang="en-US" sz="1000">
              <a:solidFill>
                <a:srgbClr val="969696"/>
              </a:solidFill>
            </a:endParaRPr>
          </a:p>
        </p:txBody>
      </p:sp>
      <p:sp>
        <p:nvSpPr>
          <p:cNvPr id="22531" name="Rectangle 2"/>
          <p:cNvSpPr>
            <a:spLocks noChangeArrowheads="1"/>
          </p:cNvSpPr>
          <p:nvPr/>
        </p:nvSpPr>
        <p:spPr bwMode="auto">
          <a:xfrm>
            <a:off x="395288" y="2886075"/>
            <a:ext cx="8077200" cy="3362325"/>
          </a:xfrm>
          <a:prstGeom prst="rect">
            <a:avLst/>
          </a:prstGeom>
          <a:noFill/>
          <a:ln w="9525">
            <a:noFill/>
            <a:miter lim="800000"/>
            <a:headEnd/>
            <a:tailEnd/>
          </a:ln>
        </p:spPr>
        <p:txBody>
          <a:bodyPr/>
          <a:lstStyle/>
          <a:p>
            <a:pPr algn="r" eaLnBrk="0" hangingPunct="0">
              <a:spcBef>
                <a:spcPct val="20000"/>
              </a:spcBef>
              <a:buClr>
                <a:schemeClr val="tx1"/>
              </a:buClr>
              <a:buSzPct val="80000"/>
              <a:buFont typeface="Wingdings" pitchFamily="2" charset="2"/>
              <a:buNone/>
            </a:pPr>
            <a:endParaRPr lang="en-US" sz="2800"/>
          </a:p>
        </p:txBody>
      </p:sp>
      <p:sp>
        <p:nvSpPr>
          <p:cNvPr id="26631" name="Text Box 10"/>
          <p:cNvSpPr txBox="1">
            <a:spLocks noChangeArrowheads="1"/>
          </p:cNvSpPr>
          <p:nvPr/>
        </p:nvSpPr>
        <p:spPr bwMode="auto">
          <a:xfrm>
            <a:off x="2545493" y="4386178"/>
            <a:ext cx="6299258" cy="1569660"/>
          </a:xfrm>
          <a:prstGeom prst="rect">
            <a:avLst/>
          </a:prstGeom>
          <a:noFill/>
          <a:ln w="12700">
            <a:noFill/>
            <a:miter lim="800000"/>
            <a:headEnd/>
            <a:tailEnd/>
          </a:ln>
        </p:spPr>
        <p:txBody>
          <a:bodyPr wrap="square">
            <a:spAutoFit/>
          </a:bodyPr>
          <a:lstStyle/>
          <a:p>
            <a:pPr algn="r" eaLnBrk="0" hangingPunct="0">
              <a:defRPr/>
            </a:pPr>
            <a:r>
              <a:rPr lang="en-US" sz="2400" b="1" dirty="0" err="1" smtClean="0">
                <a:solidFill>
                  <a:srgbClr val="000000"/>
                </a:solidFill>
                <a:latin typeface="+mn-lt"/>
              </a:rPr>
              <a:t>Mr</a:t>
            </a:r>
            <a:r>
              <a:rPr lang="en-US" sz="2400" b="1" dirty="0" smtClean="0">
                <a:solidFill>
                  <a:srgbClr val="000000"/>
                </a:solidFill>
                <a:latin typeface="+mn-lt"/>
              </a:rPr>
              <a:t> Mike Klug</a:t>
            </a:r>
            <a:endParaRPr lang="en-US" sz="2400" b="1" dirty="0">
              <a:solidFill>
                <a:srgbClr val="000000"/>
              </a:solidFill>
              <a:latin typeface="+mn-lt"/>
            </a:endParaRPr>
          </a:p>
          <a:p>
            <a:pPr algn="r" eaLnBrk="0" hangingPunct="0">
              <a:defRPr/>
            </a:pPr>
            <a:r>
              <a:rPr lang="en-US" sz="2400" b="1" dirty="0" smtClean="0">
                <a:solidFill>
                  <a:srgbClr val="000000"/>
                </a:solidFill>
                <a:latin typeface="+mn-lt"/>
              </a:rPr>
              <a:t>Chief, Facility Strategic Plans</a:t>
            </a:r>
          </a:p>
          <a:p>
            <a:pPr algn="r" eaLnBrk="0" hangingPunct="0">
              <a:defRPr/>
            </a:pPr>
            <a:endParaRPr lang="en-US" sz="2400" b="1" dirty="0">
              <a:solidFill>
                <a:srgbClr val="000000"/>
              </a:solidFill>
              <a:latin typeface="+mn-lt"/>
            </a:endParaRPr>
          </a:p>
          <a:p>
            <a:pPr algn="r" eaLnBrk="0" hangingPunct="0">
              <a:defRPr/>
            </a:pPr>
            <a:r>
              <a:rPr lang="en-US" sz="2400" b="1" dirty="0" smtClean="0">
                <a:solidFill>
                  <a:srgbClr val="000000"/>
                </a:solidFill>
                <a:latin typeface="+mn-lt"/>
              </a:rPr>
              <a:t>15 Jul 2015</a:t>
            </a:r>
            <a:endParaRPr lang="en-US" sz="2400" b="1" dirty="0">
              <a:solidFill>
                <a:srgbClr val="000000"/>
              </a:solidFill>
              <a:latin typeface="+mn-lt"/>
            </a:endParaRPr>
          </a:p>
        </p:txBody>
      </p:sp>
      <p:sp>
        <p:nvSpPr>
          <p:cNvPr id="9" name="Rectangle 3"/>
          <p:cNvSpPr>
            <a:spLocks noChangeArrowheads="1"/>
          </p:cNvSpPr>
          <p:nvPr/>
        </p:nvSpPr>
        <p:spPr bwMode="auto">
          <a:xfrm>
            <a:off x="0" y="1533525"/>
            <a:ext cx="9144000" cy="1449388"/>
          </a:xfrm>
          <a:prstGeom prst="rect">
            <a:avLst/>
          </a:prstGeom>
          <a:noFill/>
          <a:ln w="9525">
            <a:noFill/>
            <a:miter lim="800000"/>
            <a:headEnd/>
            <a:tailEnd/>
          </a:ln>
        </p:spPr>
        <p:txBody>
          <a:bodyPr anchor="ctr"/>
          <a:lstStyle/>
          <a:p>
            <a:pPr algn="ctr" eaLnBrk="0" hangingPunct="0">
              <a:defRPr/>
            </a:pPr>
            <a:endParaRPr lang="en-US" sz="4400" dirty="0">
              <a:latin typeface="+mj-lt"/>
              <a:cs typeface="+mn-cs"/>
            </a:endParaRPr>
          </a:p>
        </p:txBody>
      </p:sp>
      <p:sp>
        <p:nvSpPr>
          <p:cNvPr id="22534" name="Title 9"/>
          <p:cNvSpPr>
            <a:spLocks noGrp="1"/>
          </p:cNvSpPr>
          <p:nvPr>
            <p:ph type="ctrTitle"/>
          </p:nvPr>
        </p:nvSpPr>
        <p:spPr>
          <a:xfrm>
            <a:off x="276225" y="1524000"/>
            <a:ext cx="8486775" cy="1600200"/>
          </a:xfrm>
        </p:spPr>
        <p:txBody>
          <a:bodyPr/>
          <a:lstStyle/>
          <a:p>
            <a:r>
              <a:rPr lang="en-US" dirty="0" smtClean="0"/>
              <a:t>Air Force Reserve Command Installations &amp; Mission Support Program Overview</a:t>
            </a:r>
          </a:p>
        </p:txBody>
      </p:sp>
      <p:sp>
        <p:nvSpPr>
          <p:cNvPr id="7" name="Slide Number Placeholder 6"/>
          <p:cNvSpPr>
            <a:spLocks noGrp="1"/>
          </p:cNvSpPr>
          <p:nvPr>
            <p:ph type="sldNum" sz="quarter" idx="10"/>
          </p:nvPr>
        </p:nvSpPr>
        <p:spPr/>
        <p:txBody>
          <a:bodyPr/>
          <a:lstStyle/>
          <a:p>
            <a:pPr>
              <a:defRPr/>
            </a:pPr>
            <a:fld id="{256F958D-338D-4E6A-BA3C-3B3EC135C2DF}" type="slidenum">
              <a:rPr lang="en-US" smtClean="0"/>
              <a:pPr>
                <a:defRPr/>
              </a:pPr>
              <a:t>1</a:t>
            </a:fld>
            <a:endParaRPr lang="en-US">
              <a:solidFill>
                <a:schemeClr val="bg2"/>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4"/>
          <p:cNvSpPr>
            <a:spLocks noGrp="1"/>
          </p:cNvSpPr>
          <p:nvPr>
            <p:ph type="sldNum" sz="quarter" idx="4294967295"/>
          </p:nvPr>
        </p:nvSpPr>
        <p:spPr>
          <a:xfrm>
            <a:off x="0" y="6553200"/>
            <a:ext cx="12192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SzPct val="80000"/>
              <a:buFont typeface="Wingdings" pitchFamily="2" charset="2"/>
              <a:buChar char="n"/>
              <a:defRPr sz="2400" b="1">
                <a:solidFill>
                  <a:schemeClr val="tx1"/>
                </a:solidFill>
                <a:latin typeface="Arial" charset="0"/>
              </a:defRPr>
            </a:lvl1pPr>
            <a:lvl2pPr marL="742950" indent="-285750" eaLnBrk="0" hangingPunct="0">
              <a:spcBef>
                <a:spcPct val="20000"/>
              </a:spcBef>
              <a:buClr>
                <a:schemeClr val="tx1"/>
              </a:buClr>
              <a:buSzPct val="80000"/>
              <a:buFont typeface="Wingdings" pitchFamily="2" charset="2"/>
              <a:buChar char="n"/>
              <a:defRPr sz="2200" b="1">
                <a:solidFill>
                  <a:schemeClr val="tx1"/>
                </a:solidFill>
                <a:latin typeface="Arial" charset="0"/>
              </a:defRPr>
            </a:lvl2pPr>
            <a:lvl3pPr marL="1143000" indent="-228600" eaLnBrk="0" hangingPunct="0">
              <a:spcBef>
                <a:spcPct val="20000"/>
              </a:spcBef>
              <a:buClr>
                <a:schemeClr val="tx1"/>
              </a:buClr>
              <a:buSzPct val="80000"/>
              <a:buFont typeface="Wingdings" pitchFamily="2" charset="2"/>
              <a:buChar char="n"/>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algn="l">
              <a:spcBef>
                <a:spcPct val="0"/>
              </a:spcBef>
              <a:buClrTx/>
              <a:buSzTx/>
              <a:buFontTx/>
              <a:buNone/>
            </a:pPr>
            <a:fld id="{7F7E33A7-2400-4B0F-B894-619F39FA8AB7}" type="slidenum">
              <a:rPr lang="en-US" altLang="en-US" sz="1000" b="0" smtClean="0">
                <a:solidFill>
                  <a:srgbClr val="969696"/>
                </a:solidFill>
              </a:rPr>
              <a:pPr algn="l">
                <a:spcBef>
                  <a:spcPct val="0"/>
                </a:spcBef>
                <a:buClrTx/>
                <a:buSzTx/>
                <a:buFontTx/>
                <a:buNone/>
              </a:pPr>
              <a:t>10</a:t>
            </a:fld>
            <a:endParaRPr lang="en-US" altLang="en-US" sz="1000" b="0" smtClean="0">
              <a:solidFill>
                <a:schemeClr val="bg2"/>
              </a:solidFill>
            </a:endParaRPr>
          </a:p>
        </p:txBody>
      </p:sp>
      <p:sp>
        <p:nvSpPr>
          <p:cNvPr id="7171" name="Rectangle 2"/>
          <p:cNvSpPr>
            <a:spLocks noChangeArrowheads="1"/>
          </p:cNvSpPr>
          <p:nvPr/>
        </p:nvSpPr>
        <p:spPr bwMode="auto">
          <a:xfrm>
            <a:off x="371474" y="1067964"/>
            <a:ext cx="8334375" cy="547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spcBef>
                <a:spcPct val="20000"/>
              </a:spcBef>
              <a:buClr>
                <a:schemeClr val="tx1"/>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400" b="1">
                <a:solidFill>
                  <a:schemeClr val="tx1"/>
                </a:solidFill>
                <a:latin typeface="Arial" charset="0"/>
              </a:defRPr>
            </a:lvl1pPr>
            <a:lvl2pPr eaLnBrk="0" hangingPunct="0">
              <a:spcBef>
                <a:spcPct val="20000"/>
              </a:spcBef>
              <a:buClr>
                <a:schemeClr val="tx1"/>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200" b="1">
                <a:solidFill>
                  <a:schemeClr val="tx1"/>
                </a:solidFill>
                <a:latin typeface="Arial" charset="0"/>
              </a:defRPr>
            </a:lvl2pPr>
            <a:lvl3pPr marL="457200" eaLnBrk="0" hangingPunct="0">
              <a:spcBef>
                <a:spcPct val="20000"/>
              </a:spcBef>
              <a:buClr>
                <a:schemeClr val="tx1"/>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tabLst>
                <a:tab pos="1714500" algn="ctr"/>
                <a:tab pos="2057400" algn="ctr"/>
                <a:tab pos="2235200" algn="ctr"/>
                <a:tab pos="2400300" algn="ctr"/>
                <a:tab pos="2743200" algn="ctr"/>
                <a:tab pos="3086100" algn="ctr"/>
                <a:tab pos="3429000" algn="ctr"/>
                <a:tab pos="3606800" algn="ctr"/>
                <a:tab pos="3771900" algn="ctr"/>
                <a:tab pos="4114800" algn="ctr"/>
              </a:tabLst>
              <a:defRPr sz="2000">
                <a:solidFill>
                  <a:schemeClr val="tx1"/>
                </a:solidFill>
                <a:latin typeface="Arial" charset="0"/>
              </a:defRPr>
            </a:lvl9pPr>
          </a:lstStyle>
          <a:p>
            <a:pPr marL="342900" lvl="1" indent="-342900" eaLnBrk="1" hangingPunct="1">
              <a:spcBef>
                <a:spcPct val="0"/>
              </a:spcBef>
              <a:buClrTx/>
              <a:buSzTx/>
              <a:buFont typeface="Arial" panose="020B0604020202020204" pitchFamily="34" charset="0"/>
              <a:buChar char="•"/>
              <a:defRPr/>
            </a:pPr>
            <a:r>
              <a:rPr lang="en-US" altLang="en-US" sz="2400" dirty="0" smtClean="0"/>
              <a:t>FY07 initiative to evaluate facility use &amp; facility 	  condition at all AFRC operation locations</a:t>
            </a:r>
          </a:p>
          <a:p>
            <a:pPr marL="800100" lvl="2" indent="-342900" eaLnBrk="1" hangingPunct="1">
              <a:spcBef>
                <a:spcPct val="0"/>
              </a:spcBef>
              <a:buClrTx/>
              <a:buSzTx/>
              <a:buFont typeface="Arial" panose="020B0604020202020204" pitchFamily="34" charset="0"/>
              <a:buChar char="•"/>
              <a:defRPr/>
            </a:pPr>
            <a:r>
              <a:rPr lang="en-US" altLang="en-US" sz="2200" dirty="0" smtClean="0"/>
              <a:t>Implement consistent standards</a:t>
            </a:r>
          </a:p>
          <a:p>
            <a:pPr marL="800100" lvl="2" indent="-342900" eaLnBrk="1" hangingPunct="1">
              <a:spcBef>
                <a:spcPct val="0"/>
              </a:spcBef>
              <a:buClrTx/>
              <a:buSzTx/>
              <a:buFont typeface="Arial" panose="020B0604020202020204" pitchFamily="34" charset="0"/>
              <a:buChar char="•"/>
              <a:defRPr/>
            </a:pPr>
            <a:r>
              <a:rPr lang="en-US" altLang="en-US" sz="2200" dirty="0" smtClean="0"/>
              <a:t>Quantify true facility funding needs</a:t>
            </a:r>
          </a:p>
          <a:p>
            <a:pPr marL="171450" lvl="1" indent="-171450" eaLnBrk="1" hangingPunct="1">
              <a:spcBef>
                <a:spcPct val="0"/>
              </a:spcBef>
              <a:buClrTx/>
              <a:buSzTx/>
              <a:buFont typeface="Arial" panose="020B0604020202020204" pitchFamily="34" charset="0"/>
              <a:buChar char="•"/>
              <a:defRPr/>
            </a:pPr>
            <a:endParaRPr lang="en-US" altLang="en-US" sz="1200" dirty="0" smtClean="0"/>
          </a:p>
          <a:p>
            <a:pPr marL="342900" lvl="1" indent="-342900" eaLnBrk="1" hangingPunct="1">
              <a:spcBef>
                <a:spcPct val="0"/>
              </a:spcBef>
              <a:buClrTx/>
              <a:buSzTx/>
              <a:buFont typeface="Arial" panose="020B0604020202020204" pitchFamily="34" charset="0"/>
              <a:buChar char="•"/>
              <a:defRPr/>
            </a:pPr>
            <a:r>
              <a:rPr lang="en-US" altLang="en-US" sz="2400" dirty="0" smtClean="0"/>
              <a:t> 5 Year Cycle</a:t>
            </a:r>
          </a:p>
          <a:p>
            <a:pPr marL="800100" lvl="2" indent="-342900" eaLnBrk="1" hangingPunct="1">
              <a:spcBef>
                <a:spcPct val="0"/>
              </a:spcBef>
              <a:buClrTx/>
              <a:buSzTx/>
              <a:buFont typeface="Arial" panose="020B0604020202020204" pitchFamily="34" charset="0"/>
              <a:buChar char="•"/>
              <a:defRPr/>
            </a:pPr>
            <a:r>
              <a:rPr lang="en-US" altLang="en-US" sz="2200" dirty="0" smtClean="0"/>
              <a:t>1</a:t>
            </a:r>
            <a:r>
              <a:rPr lang="en-US" altLang="en-US" sz="2200" baseline="30000" dirty="0" smtClean="0"/>
              <a:t>st</a:t>
            </a:r>
            <a:r>
              <a:rPr lang="en-US" altLang="en-US" sz="2200" dirty="0" smtClean="0"/>
              <a:t> Round, FY08-11 effort surveyed 47 locations</a:t>
            </a:r>
          </a:p>
          <a:p>
            <a:pPr marL="800100" lvl="2" indent="-342900" eaLnBrk="1" hangingPunct="1">
              <a:spcBef>
                <a:spcPct val="0"/>
              </a:spcBef>
              <a:buClrTx/>
              <a:buSzTx/>
              <a:buFont typeface="Arial" panose="020B0604020202020204" pitchFamily="34" charset="0"/>
              <a:buChar char="•"/>
              <a:defRPr/>
            </a:pPr>
            <a:r>
              <a:rPr lang="en-US" altLang="en-US" sz="2200" dirty="0" smtClean="0"/>
              <a:t>2</a:t>
            </a:r>
            <a:r>
              <a:rPr lang="en-US" altLang="en-US" sz="2200" baseline="30000" dirty="0" smtClean="0"/>
              <a:t>nd</a:t>
            </a:r>
            <a:r>
              <a:rPr lang="en-US" altLang="en-US" sz="2200" dirty="0" smtClean="0"/>
              <a:t> Round, FY12-15 plan to survey 33 locations </a:t>
            </a:r>
          </a:p>
          <a:p>
            <a:pPr lvl="3" eaLnBrk="1" hangingPunct="1">
              <a:spcBef>
                <a:spcPct val="0"/>
              </a:spcBef>
              <a:buClrTx/>
              <a:buSzTx/>
              <a:buFont typeface="Arial" panose="020B0604020202020204" pitchFamily="34" charset="0"/>
              <a:buChar char="•"/>
              <a:defRPr/>
            </a:pPr>
            <a:r>
              <a:rPr lang="en-US" altLang="en-US" dirty="0" smtClean="0"/>
              <a:t>Added BUILDER / S-File data</a:t>
            </a:r>
          </a:p>
          <a:p>
            <a:pPr marL="171450" lvl="1" indent="-171450" eaLnBrk="1" hangingPunct="1">
              <a:spcBef>
                <a:spcPct val="0"/>
              </a:spcBef>
              <a:buClrTx/>
              <a:buSzTx/>
              <a:buFont typeface="Arial" panose="020B0604020202020204" pitchFamily="34" charset="0"/>
              <a:buChar char="•"/>
              <a:defRPr/>
            </a:pPr>
            <a:endParaRPr lang="en-US" altLang="en-US" sz="1200" dirty="0" smtClean="0"/>
          </a:p>
          <a:p>
            <a:pPr marL="342900" lvl="1" indent="-342900" eaLnBrk="1" hangingPunct="1">
              <a:spcBef>
                <a:spcPct val="0"/>
              </a:spcBef>
              <a:buClrTx/>
              <a:buSzTx/>
              <a:buFont typeface="Arial" panose="020B0604020202020204" pitchFamily="34" charset="0"/>
              <a:buChar char="•"/>
              <a:defRPr/>
            </a:pPr>
            <a:r>
              <a:rPr lang="en-US" altLang="en-US" sz="2000" dirty="0" smtClean="0"/>
              <a:t> </a:t>
            </a:r>
            <a:r>
              <a:rPr lang="en-US" altLang="en-US" sz="2400" dirty="0" smtClean="0"/>
              <a:t>Challenges</a:t>
            </a:r>
          </a:p>
          <a:p>
            <a:pPr marL="800100" lvl="2" indent="-342900" eaLnBrk="1" hangingPunct="1">
              <a:spcBef>
                <a:spcPct val="0"/>
              </a:spcBef>
              <a:buClrTx/>
              <a:buSzTx/>
              <a:buFont typeface="Arial" panose="020B0604020202020204" pitchFamily="34" charset="0"/>
              <a:buChar char="•"/>
              <a:defRPr/>
            </a:pPr>
            <a:r>
              <a:rPr lang="en-US" altLang="en-US" sz="2200" dirty="0" smtClean="0"/>
              <a:t>Right-size units &amp; comply with AF 20/20 by 2020 goal</a:t>
            </a:r>
          </a:p>
          <a:p>
            <a:pPr marL="800100" lvl="2" indent="-342900" eaLnBrk="1" hangingPunct="1">
              <a:spcBef>
                <a:spcPct val="0"/>
              </a:spcBef>
              <a:buClrTx/>
              <a:buSzTx/>
              <a:buFont typeface="Arial" panose="020B0604020202020204" pitchFamily="34" charset="0"/>
              <a:buChar char="•"/>
              <a:defRPr/>
            </a:pPr>
            <a:r>
              <a:rPr lang="en-US" altLang="en-US" sz="2200" dirty="0" smtClean="0"/>
              <a:t>Develop executable plans (O&amp;M vs. MILCON)</a:t>
            </a:r>
          </a:p>
          <a:p>
            <a:pPr marL="800100" lvl="2" indent="-342900" eaLnBrk="1" hangingPunct="1">
              <a:spcBef>
                <a:spcPct val="0"/>
              </a:spcBef>
              <a:buClrTx/>
              <a:buSzTx/>
              <a:buFont typeface="Arial" panose="020B0604020202020204" pitchFamily="34" charset="0"/>
              <a:buChar char="•"/>
              <a:defRPr/>
            </a:pPr>
            <a:r>
              <a:rPr lang="en-US" altLang="en-US" sz="2200" dirty="0" smtClean="0"/>
              <a:t>Consider changing force structure </a:t>
            </a:r>
          </a:p>
          <a:p>
            <a:pPr marL="800100" lvl="2" indent="-342900" eaLnBrk="1" hangingPunct="1">
              <a:spcBef>
                <a:spcPct val="0"/>
              </a:spcBef>
              <a:buClrTx/>
              <a:buSzTx/>
              <a:buFont typeface="Arial" panose="020B0604020202020204" pitchFamily="34" charset="0"/>
              <a:buChar char="•"/>
              <a:defRPr/>
            </a:pPr>
            <a:r>
              <a:rPr lang="en-US" altLang="en-US" sz="2200" dirty="0"/>
              <a:t>Identify ALL facility </a:t>
            </a:r>
            <a:r>
              <a:rPr lang="en-US" altLang="en-US" sz="2200" dirty="0" smtClean="0"/>
              <a:t>requirements</a:t>
            </a:r>
          </a:p>
          <a:p>
            <a:pPr lvl="3" eaLnBrk="1" hangingPunct="1">
              <a:spcBef>
                <a:spcPct val="0"/>
              </a:spcBef>
              <a:buClrTx/>
              <a:buSzTx/>
              <a:buFont typeface="Arial" panose="020B0604020202020204" pitchFamily="34" charset="0"/>
              <a:buChar char="•"/>
              <a:defRPr/>
            </a:pPr>
            <a:r>
              <a:rPr lang="en-US" altLang="en-US" dirty="0"/>
              <a:t>Utilities, Pavements, Energy, etc.</a:t>
            </a:r>
          </a:p>
          <a:p>
            <a:pPr algn="ctr" eaLnBrk="1" hangingPunct="1">
              <a:lnSpc>
                <a:spcPct val="90000"/>
              </a:lnSpc>
              <a:spcBef>
                <a:spcPct val="25000"/>
              </a:spcBef>
              <a:buClrTx/>
              <a:buSzTx/>
              <a:buFontTx/>
              <a:buNone/>
              <a:defRPr/>
            </a:pPr>
            <a:endParaRPr lang="en-US" altLang="en-US" sz="1000" i="1" dirty="0" smtClean="0"/>
          </a:p>
        </p:txBody>
      </p:sp>
      <p:sp>
        <p:nvSpPr>
          <p:cNvPr id="7172" name="Rectangle 8"/>
          <p:cNvSpPr>
            <a:spLocks noGrp="1" noChangeArrowheads="1"/>
          </p:cNvSpPr>
          <p:nvPr>
            <p:ph type="title"/>
          </p:nvPr>
        </p:nvSpPr>
        <p:spPr>
          <a:xfrm>
            <a:off x="1331913" y="87313"/>
            <a:ext cx="7454900" cy="1055687"/>
          </a:xfrm>
        </p:spPr>
        <p:txBody>
          <a:bodyPr/>
          <a:lstStyle/>
          <a:p>
            <a:pPr algn="r">
              <a:defRPr/>
            </a:pPr>
            <a:r>
              <a:rPr lang="en-US" altLang="en-US" sz="2800" dirty="0" smtClean="0">
                <a:latin typeface="+mn-lt"/>
              </a:rPr>
              <a:t>FOCUS Background</a:t>
            </a:r>
          </a:p>
        </p:txBody>
      </p:sp>
      <p:sp>
        <p:nvSpPr>
          <p:cNvPr id="7173" name="TextBox 19"/>
          <p:cNvSpPr txBox="1">
            <a:spLocks noChangeArrowheads="1"/>
          </p:cNvSpPr>
          <p:nvPr/>
        </p:nvSpPr>
        <p:spPr bwMode="auto">
          <a:xfrm flipH="1" flipV="1">
            <a:off x="-2501900" y="3803650"/>
            <a:ext cx="134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SzPct val="80000"/>
              <a:buFont typeface="Wingdings" pitchFamily="2" charset="2"/>
              <a:buChar char="n"/>
              <a:defRPr sz="2400" b="1">
                <a:solidFill>
                  <a:schemeClr val="tx1"/>
                </a:solidFill>
                <a:latin typeface="Arial" charset="0"/>
              </a:defRPr>
            </a:lvl1pPr>
            <a:lvl2pPr marL="742950" indent="-285750" eaLnBrk="0" hangingPunct="0">
              <a:spcBef>
                <a:spcPct val="20000"/>
              </a:spcBef>
              <a:buClr>
                <a:schemeClr val="tx1"/>
              </a:buClr>
              <a:buSzPct val="80000"/>
              <a:buFont typeface="Wingdings" pitchFamily="2" charset="2"/>
              <a:buChar char="n"/>
              <a:defRPr sz="2200" b="1">
                <a:solidFill>
                  <a:schemeClr val="tx1"/>
                </a:solidFill>
                <a:latin typeface="Arial" charset="0"/>
              </a:defRPr>
            </a:lvl2pPr>
            <a:lvl3pPr marL="1143000" indent="-228600" eaLnBrk="0" hangingPunct="0">
              <a:spcBef>
                <a:spcPct val="20000"/>
              </a:spcBef>
              <a:buClr>
                <a:schemeClr val="tx1"/>
              </a:buClr>
              <a:buSzPct val="80000"/>
              <a:buFont typeface="Wingdings" pitchFamily="2" charset="2"/>
              <a:buChar char="n"/>
              <a:defRPr b="1">
                <a:solidFill>
                  <a:schemeClr val="tx1"/>
                </a:solidFill>
                <a:latin typeface="Arial" charset="0"/>
              </a:defRPr>
            </a:lvl3pPr>
            <a:lvl4pPr marL="16002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4pPr>
            <a:lvl5pPr marL="2057400" indent="-228600" eaLnBrk="0" hangingPunct="0">
              <a:spcBef>
                <a:spcPct val="20000"/>
              </a:spcBef>
              <a:buClr>
                <a:srgbClr val="003399"/>
              </a:buClr>
              <a:buSzPct val="80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schemeClr val="accent2"/>
              </a:solidFill>
            </a:endParaRPr>
          </a:p>
        </p:txBody>
      </p:sp>
      <p:sp>
        <p:nvSpPr>
          <p:cNvPr id="2" name="TextBox 1"/>
          <p:cNvSpPr txBox="1"/>
          <p:nvPr/>
        </p:nvSpPr>
        <p:spPr>
          <a:xfrm>
            <a:off x="0" y="6418263"/>
            <a:ext cx="9144000" cy="400110"/>
          </a:xfrm>
          <a:prstGeom prst="rect">
            <a:avLst/>
          </a:prstGeom>
          <a:solidFill>
            <a:schemeClr val="accent2">
              <a:lumMod val="50000"/>
            </a:schemeClr>
          </a:solidFill>
        </p:spPr>
        <p:txBody>
          <a:bodyPr>
            <a:spAutoFit/>
          </a:bodyPr>
          <a:lstStyle/>
          <a:p>
            <a:pPr algn="ctr">
              <a:defRPr/>
            </a:pPr>
            <a:r>
              <a:rPr lang="en-US" sz="2000" b="1" dirty="0">
                <a:solidFill>
                  <a:schemeClr val="bg1"/>
                </a:solidFill>
              </a:rPr>
              <a:t>Standardized, </a:t>
            </a:r>
            <a:r>
              <a:rPr lang="en-US" sz="2000" b="1" dirty="0" smtClean="0">
                <a:solidFill>
                  <a:schemeClr val="bg1"/>
                </a:solidFill>
              </a:rPr>
              <a:t>enterprise-wide facility assessment</a:t>
            </a:r>
            <a:endParaRPr lang="en-US" sz="2000" b="1" dirty="0">
              <a:solidFill>
                <a:schemeClr val="bg1"/>
              </a:solidFill>
            </a:endParaRPr>
          </a:p>
        </p:txBody>
      </p:sp>
    </p:spTree>
    <p:extLst>
      <p:ext uri="{BB962C8B-B14F-4D97-AF65-F5344CB8AC3E}">
        <p14:creationId xmlns:p14="http://schemas.microsoft.com/office/powerpoint/2010/main" val="2120542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858000" y="1263650"/>
            <a:ext cx="2286000" cy="4117975"/>
          </a:xfrm>
        </p:spPr>
        <p:txBody>
          <a:bodyPr/>
          <a:lstStyle/>
          <a:p>
            <a:pPr marL="120650" indent="-120650">
              <a:defRPr/>
            </a:pPr>
            <a:r>
              <a:rPr lang="en-US" sz="1700" dirty="0" smtClean="0"/>
              <a:t>FY17 spike is KC-46 </a:t>
            </a:r>
            <a:r>
              <a:rPr lang="en-US" sz="1700" dirty="0" err="1" smtClean="0"/>
              <a:t>beddown</a:t>
            </a:r>
            <a:r>
              <a:rPr lang="en-US" sz="1700" dirty="0" smtClean="0"/>
              <a:t> wedge</a:t>
            </a:r>
          </a:p>
          <a:p>
            <a:pPr marL="120650" indent="-120650">
              <a:defRPr/>
            </a:pPr>
            <a:r>
              <a:rPr lang="en-US" sz="1700" dirty="0" smtClean="0"/>
              <a:t>No current mission projects in FY17-18</a:t>
            </a:r>
          </a:p>
          <a:p>
            <a:pPr marL="120650" indent="-120650">
              <a:defRPr/>
            </a:pPr>
            <a:r>
              <a:rPr lang="en-US" sz="1700" dirty="0" smtClean="0">
                <a:uFill>
                  <a:solidFill>
                    <a:srgbClr val="FF0000"/>
                  </a:solidFill>
                </a:uFill>
              </a:rPr>
              <a:t>Limited P341 used for force structure out-of-cycle change</a:t>
            </a:r>
          </a:p>
          <a:p>
            <a:pPr marL="120650" indent="-120650">
              <a:defRPr/>
            </a:pPr>
            <a:r>
              <a:rPr lang="en-US" sz="1800" dirty="0"/>
              <a:t>Louisville COE District is lead for AFRC programs</a:t>
            </a:r>
          </a:p>
          <a:p>
            <a:pPr marL="120650" indent="-120650">
              <a:defRPr/>
            </a:pPr>
            <a:endParaRPr lang="en-US" sz="1700" dirty="0" smtClean="0">
              <a:uFill>
                <a:solidFill>
                  <a:srgbClr val="FF0000"/>
                </a:solidFill>
              </a:uFill>
            </a:endParaRPr>
          </a:p>
        </p:txBody>
      </p:sp>
      <p:sp>
        <p:nvSpPr>
          <p:cNvPr id="4" name="Text Placeholder 3"/>
          <p:cNvSpPr>
            <a:spLocks noGrp="1"/>
          </p:cNvSpPr>
          <p:nvPr>
            <p:ph type="body" sz="quarter" idx="12"/>
          </p:nvPr>
        </p:nvSpPr>
        <p:spPr>
          <a:xfrm>
            <a:off x="1116013" y="6510338"/>
            <a:ext cx="1322387" cy="247650"/>
          </a:xfrm>
        </p:spPr>
        <p:txBody>
          <a:bodyPr/>
          <a:lstStyle/>
          <a:p>
            <a:pPr>
              <a:defRPr/>
            </a:pPr>
            <a:r>
              <a:rPr/>
              <a:t> 30 Nov 13</a:t>
            </a:r>
          </a:p>
        </p:txBody>
      </p:sp>
      <p:sp>
        <p:nvSpPr>
          <p:cNvPr id="5" name="Text Placeholder 4"/>
          <p:cNvSpPr>
            <a:spLocks noGrp="1"/>
          </p:cNvSpPr>
          <p:nvPr>
            <p:ph type="body" sz="quarter" idx="13"/>
          </p:nvPr>
        </p:nvSpPr>
        <p:spPr>
          <a:xfrm>
            <a:off x="7954963" y="6510338"/>
            <a:ext cx="990600" cy="247650"/>
          </a:xfrm>
        </p:spPr>
        <p:txBody>
          <a:bodyPr/>
          <a:lstStyle/>
          <a:p>
            <a:pPr>
              <a:defRPr/>
            </a:pPr>
            <a:r>
              <a:rPr/>
              <a:t>A7PP</a:t>
            </a:r>
          </a:p>
        </p:txBody>
      </p:sp>
      <p:sp>
        <p:nvSpPr>
          <p:cNvPr id="19462" name="Slide Number Placeholder 6"/>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CA0F86D-85CA-4FF1-BA43-32ACA2637AE5}" type="slidenum">
              <a:rPr lang="en-US" altLang="en-US" smtClean="0">
                <a:solidFill>
                  <a:srgbClr val="969696"/>
                </a:solidFill>
              </a:rPr>
              <a:pPr/>
              <a:t>11</a:t>
            </a:fld>
            <a:endParaRPr lang="en-US" altLang="en-US" smtClean="0">
              <a:solidFill>
                <a:srgbClr val="808080"/>
              </a:solidFill>
            </a:endParaRPr>
          </a:p>
        </p:txBody>
      </p:sp>
      <p:sp>
        <p:nvSpPr>
          <p:cNvPr id="19463" name="Title 7"/>
          <p:cNvSpPr>
            <a:spLocks noGrp="1"/>
          </p:cNvSpPr>
          <p:nvPr>
            <p:ph type="title"/>
          </p:nvPr>
        </p:nvSpPr>
        <p:spPr bwMode="auto">
          <a:xfrm>
            <a:off x="32205" y="315686"/>
            <a:ext cx="8839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AFRC MILCON Project Funding</a:t>
            </a:r>
          </a:p>
        </p:txBody>
      </p:sp>
      <p:sp>
        <p:nvSpPr>
          <p:cNvPr id="19464" name="Rectangle 13"/>
          <p:cNvSpPr>
            <a:spLocks noChangeArrowheads="1"/>
          </p:cNvSpPr>
          <p:nvPr/>
        </p:nvSpPr>
        <p:spPr bwMode="auto">
          <a:xfrm>
            <a:off x="0" y="5484813"/>
            <a:ext cx="66405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500" b="1" dirty="0">
                <a:solidFill>
                  <a:srgbClr val="000000"/>
                </a:solidFill>
              </a:rPr>
              <a:t>Objective: </a:t>
            </a:r>
            <a:r>
              <a:rPr lang="en-US" altLang="en-US" sz="1500" dirty="0">
                <a:solidFill>
                  <a:srgbClr val="000000"/>
                </a:solidFill>
              </a:rPr>
              <a:t>Recapitalize AFRC facilities for mission critical requirements</a:t>
            </a:r>
          </a:p>
          <a:p>
            <a:r>
              <a:rPr lang="en-US" altLang="en-US" sz="1500" b="1" dirty="0">
                <a:solidFill>
                  <a:srgbClr val="000000"/>
                </a:solidFill>
              </a:rPr>
              <a:t>Measures</a:t>
            </a:r>
            <a:r>
              <a:rPr lang="en-US" altLang="en-US" sz="1500" dirty="0">
                <a:solidFill>
                  <a:srgbClr val="000000"/>
                </a:solidFill>
              </a:rPr>
              <a:t>: Program funding vs. $100M requirement to buy down $</a:t>
            </a:r>
            <a:r>
              <a:rPr lang="en-US" altLang="en-US" sz="1500" dirty="0" smtClean="0">
                <a:solidFill>
                  <a:srgbClr val="000000"/>
                </a:solidFill>
              </a:rPr>
              <a:t>1B </a:t>
            </a:r>
            <a:r>
              <a:rPr lang="en-US" altLang="en-US" sz="1500" dirty="0">
                <a:solidFill>
                  <a:srgbClr val="000000"/>
                </a:solidFill>
              </a:rPr>
              <a:t>	 </a:t>
            </a:r>
          </a:p>
          <a:p>
            <a:r>
              <a:rPr lang="en-US" altLang="en-US" sz="1500" dirty="0">
                <a:solidFill>
                  <a:srgbClr val="000000"/>
                </a:solidFill>
              </a:rPr>
              <a:t>                   </a:t>
            </a:r>
            <a:r>
              <a:rPr lang="en-US" altLang="en-US" sz="1500" dirty="0" smtClean="0">
                <a:solidFill>
                  <a:srgbClr val="000000"/>
                </a:solidFill>
              </a:rPr>
              <a:t>backlog</a:t>
            </a:r>
            <a:endParaRPr lang="en-US" altLang="en-US" sz="1500" dirty="0">
              <a:solidFill>
                <a:srgbClr val="000000"/>
              </a:solidFill>
            </a:endParaRPr>
          </a:p>
          <a:p>
            <a:r>
              <a:rPr lang="en-US" altLang="en-US" sz="1500" b="1" dirty="0">
                <a:solidFill>
                  <a:srgbClr val="000000"/>
                </a:solidFill>
              </a:rPr>
              <a:t>Data Source: </a:t>
            </a:r>
            <a:r>
              <a:rPr lang="en-US" altLang="en-US" sz="1500" dirty="0">
                <a:solidFill>
                  <a:srgbClr val="000000"/>
                </a:solidFill>
              </a:rPr>
              <a:t>President’s Budgets</a:t>
            </a:r>
            <a:endParaRPr lang="en-US" altLang="en-US" sz="1500" dirty="0"/>
          </a:p>
        </p:txBody>
      </p:sp>
      <p:sp>
        <p:nvSpPr>
          <p:cNvPr id="19465" name="TextBox 13"/>
          <p:cNvSpPr txBox="1">
            <a:spLocks noChangeArrowheads="1"/>
          </p:cNvSpPr>
          <p:nvPr/>
        </p:nvSpPr>
        <p:spPr bwMode="auto">
          <a:xfrm>
            <a:off x="6869113" y="46482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1700" b="1" u="sng">
                <a:solidFill>
                  <a:srgbClr val="000000"/>
                </a:solidFill>
              </a:rPr>
              <a:t>Countermeasure</a:t>
            </a:r>
          </a:p>
          <a:p>
            <a:endParaRPr lang="en-US" altLang="en-US" sz="1700" u="sng">
              <a:solidFill>
                <a:srgbClr val="000000"/>
              </a:solidFill>
            </a:endParaRPr>
          </a:p>
        </p:txBody>
      </p:sp>
      <p:graphicFrame>
        <p:nvGraphicFramePr>
          <p:cNvPr id="19466" name="Chart 4"/>
          <p:cNvGraphicFramePr>
            <a:graphicFrameLocks/>
          </p:cNvGraphicFramePr>
          <p:nvPr>
            <p:extLst>
              <p:ext uri="{D42A27DB-BD31-4B8C-83A1-F6EECF244321}">
                <p14:modId xmlns:p14="http://schemas.microsoft.com/office/powerpoint/2010/main" val="557481671"/>
              </p:ext>
            </p:extLst>
          </p:nvPr>
        </p:nvGraphicFramePr>
        <p:xfrm>
          <a:off x="376238" y="1282700"/>
          <a:ext cx="5999162" cy="3717925"/>
        </p:xfrm>
        <a:graphic>
          <a:graphicData uri="http://schemas.openxmlformats.org/presentationml/2006/ole">
            <mc:AlternateContent xmlns:mc="http://schemas.openxmlformats.org/markup-compatibility/2006">
              <mc:Choice xmlns:v="urn:schemas-microsoft-com:vml" Requires="v">
                <p:oleObj spid="_x0000_s139271" name="Worksheet" r:id="rId5" imgW="8153464" imgH="4457584" progId="Excel.Sheet.8">
                  <p:embed/>
                </p:oleObj>
              </mc:Choice>
              <mc:Fallback>
                <p:oleObj name="Worksheet" r:id="rId5" imgW="8153464" imgH="4457584" progId="Excel.Sheet.8">
                  <p:embed/>
                  <p:pic>
                    <p:nvPicPr>
                      <p:cNvPr id="0" name=""/>
                      <p:cNvPicPr>
                        <a:picLocks noChangeArrowheads="1"/>
                      </p:cNvPicPr>
                      <p:nvPr/>
                    </p:nvPicPr>
                    <p:blipFill>
                      <a:blip r:embed="rId6"/>
                      <a:srcRect/>
                      <a:stretch>
                        <a:fillRect/>
                      </a:stretch>
                    </p:blipFill>
                    <p:spPr bwMode="auto">
                      <a:xfrm>
                        <a:off x="376238" y="1282700"/>
                        <a:ext cx="5999162" cy="3717925"/>
                      </a:xfrm>
                      <a:prstGeom prst="rect">
                        <a:avLst/>
                      </a:prstGeom>
                      <a:noFill/>
                      <a:ln>
                        <a:noFill/>
                      </a:ln>
                      <a:extLst/>
                    </p:spPr>
                  </p:pic>
                </p:oleObj>
              </mc:Fallback>
            </mc:AlternateContent>
          </a:graphicData>
        </a:graphic>
      </p:graphicFrame>
      <p:sp>
        <p:nvSpPr>
          <p:cNvPr id="19468" name="TextBox 43"/>
          <p:cNvSpPr txBox="1">
            <a:spLocks noChangeArrowheads="1"/>
          </p:cNvSpPr>
          <p:nvPr/>
        </p:nvSpPr>
        <p:spPr bwMode="auto">
          <a:xfrm>
            <a:off x="-14288" y="4903788"/>
            <a:ext cx="67579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700"/>
              <a:t>All numbers are programmed amounts &amp; include P&amp;D &amp; P341 funds</a:t>
            </a:r>
          </a:p>
        </p:txBody>
      </p:sp>
      <p:sp>
        <p:nvSpPr>
          <p:cNvPr id="19469" name="TextBox 30"/>
          <p:cNvSpPr txBox="1">
            <a:spLocks noChangeArrowheads="1"/>
          </p:cNvSpPr>
          <p:nvPr/>
        </p:nvSpPr>
        <p:spPr bwMode="auto">
          <a:xfrm>
            <a:off x="0" y="2568357"/>
            <a:ext cx="46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dirty="0"/>
              <a:t>$M</a:t>
            </a:r>
          </a:p>
        </p:txBody>
      </p:sp>
      <p:cxnSp>
        <p:nvCxnSpPr>
          <p:cNvPr id="19470" name="Straight Connector 9"/>
          <p:cNvCxnSpPr>
            <a:cxnSpLocks noChangeShapeType="1"/>
          </p:cNvCxnSpPr>
          <p:nvPr/>
        </p:nvCxnSpPr>
        <p:spPr bwMode="auto">
          <a:xfrm>
            <a:off x="4473575" y="3005138"/>
            <a:ext cx="533400" cy="9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a14:hiddenLine>
            </a:ext>
          </a:extLst>
        </p:spPr>
      </p:cxnSp>
      <p:sp>
        <p:nvSpPr>
          <p:cNvPr id="15" name="TextBox 4"/>
          <p:cNvSpPr txBox="1">
            <a:spLocks noChangeArrowheads="1"/>
          </p:cNvSpPr>
          <p:nvPr/>
        </p:nvSpPr>
        <p:spPr bwMode="auto">
          <a:xfrm>
            <a:off x="-1" y="6450013"/>
            <a:ext cx="9155113" cy="369332"/>
          </a:xfrm>
          <a:prstGeom prst="rect">
            <a:avLst/>
          </a:prstGeom>
          <a:solidFill>
            <a:srgbClr val="151C77"/>
          </a:solidFill>
          <a:ln w="9525">
            <a:noFill/>
            <a:miter lim="800000"/>
            <a:headEnd/>
            <a:tailEnd/>
          </a:ln>
        </p:spPr>
        <p:txBody>
          <a:bodyPr wrap="square">
            <a:spAutoFit/>
          </a:bodyPr>
          <a:lstStyle/>
          <a:p>
            <a:pPr algn="ctr">
              <a:defRPr/>
            </a:pPr>
            <a:r>
              <a:rPr lang="en-US" sz="1800" i="1" dirty="0" smtClean="0">
                <a:solidFill>
                  <a:srgbClr val="FFFFFF"/>
                </a:solidFill>
                <a:latin typeface="Arial" charset="0"/>
              </a:rPr>
              <a:t>Reduced MILCON funding levels puts additional pressure on O&amp;M FSRM Program</a:t>
            </a:r>
            <a:endParaRPr lang="en-US" sz="1800" i="1" dirty="0">
              <a:solidFill>
                <a:srgbClr val="FFFFFF"/>
              </a:solidFill>
              <a:latin typeface="Arial" charset="0"/>
            </a:endParaRPr>
          </a:p>
        </p:txBody>
      </p:sp>
      <p:sp>
        <p:nvSpPr>
          <p:cNvPr id="17" name="Content Placeholder 5"/>
          <p:cNvSpPr txBox="1">
            <a:spLocks/>
          </p:cNvSpPr>
          <p:nvPr/>
        </p:nvSpPr>
        <p:spPr bwMode="auto">
          <a:xfrm>
            <a:off x="6869113" y="5029199"/>
            <a:ext cx="2209800" cy="904875"/>
          </a:xfrm>
          <a:prstGeom prst="rect">
            <a:avLst/>
          </a:prstGeo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91440" indent="-91440" algn="l" rtl="0" eaLnBrk="0" fontAlgn="base" hangingPunct="0">
              <a:spcBef>
                <a:spcPts val="0"/>
              </a:spcBef>
              <a:spcAft>
                <a:spcPct val="0"/>
              </a:spcAft>
              <a:buClrTx/>
              <a:buSzPct val="80000"/>
              <a:buFont typeface="Arial" pitchFamily="34" charset="0"/>
              <a:buChar char="•"/>
              <a:defRPr sz="1600" b="0">
                <a:solidFill>
                  <a:schemeClr val="tx1"/>
                </a:solidFill>
                <a:latin typeface="+mn-lt"/>
                <a:ea typeface="+mn-ea"/>
                <a:cs typeface="+mn-cs"/>
              </a:defRPr>
            </a:lvl1pPr>
            <a:lvl2pPr marL="688975" indent="-282575" algn="l" rtl="0" eaLnBrk="0" fontAlgn="base" hangingPunct="0">
              <a:spcBef>
                <a:spcPct val="25000"/>
              </a:spcBef>
              <a:spcAft>
                <a:spcPct val="0"/>
              </a:spcAft>
              <a:buClrTx/>
              <a:buSzPct val="80000"/>
              <a:buFont typeface="Arial" pitchFamily="34" charset="0"/>
              <a:buChar char="•"/>
              <a:defRPr sz="2000" b="1">
                <a:solidFill>
                  <a:schemeClr val="tx1"/>
                </a:solidFill>
                <a:latin typeface="+mn-lt"/>
              </a:defRPr>
            </a:lvl2pPr>
            <a:lvl3pPr marL="1027113" indent="-223838" algn="l" rtl="0" eaLnBrk="0" fontAlgn="base" hangingPunct="0">
              <a:spcBef>
                <a:spcPct val="25000"/>
              </a:spcBef>
              <a:spcAft>
                <a:spcPct val="0"/>
              </a:spcAft>
              <a:buClrTx/>
              <a:buSzPct val="80000"/>
              <a:buFont typeface="Arial" pitchFamily="34" charset="0"/>
              <a:buChar char="•"/>
              <a:defRPr sz="18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itchFamily="2" charset="2"/>
              <a:buChar char="n"/>
              <a:defRPr sz="16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1600">
                <a:solidFill>
                  <a:schemeClr val="tx1"/>
                </a:solidFill>
                <a:latin typeface="+mn-lt"/>
              </a:defRPr>
            </a:lvl9pPr>
          </a:lstStyle>
          <a:p>
            <a:pPr>
              <a:spcBef>
                <a:spcPct val="0"/>
              </a:spcBef>
            </a:pPr>
            <a:r>
              <a:rPr lang="en-US" altLang="en-US" kern="0" dirty="0" smtClean="0"/>
              <a:t>Continue mission critical, worst first investment focus</a:t>
            </a:r>
          </a:p>
          <a:p>
            <a:pPr>
              <a:spcBef>
                <a:spcPct val="0"/>
              </a:spcBef>
            </a:pPr>
            <a:r>
              <a:rPr lang="en-US" altLang="en-US" kern="0" dirty="0" smtClean="0"/>
              <a:t>Ensure every dollar counts</a:t>
            </a:r>
          </a:p>
        </p:txBody>
      </p:sp>
    </p:spTree>
    <p:extLst>
      <p:ext uri="{BB962C8B-B14F-4D97-AF65-F5344CB8AC3E}">
        <p14:creationId xmlns:p14="http://schemas.microsoft.com/office/powerpoint/2010/main" val="815837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276225" y="1504950"/>
            <a:ext cx="8397875" cy="4743450"/>
          </a:xfrm>
          <a:prstGeom prst="rect">
            <a:avLst/>
          </a:prstGeom>
          <a:noFill/>
          <a:ln>
            <a:miter lim="800000"/>
            <a:headEnd/>
            <a:tailEnd/>
          </a:ln>
        </p:spPr>
        <p:txBody>
          <a:bodyPr/>
          <a:lstStyle/>
          <a:p>
            <a:pPr marL="285750" indent="-285750" eaLnBrk="0" hangingPunct="0">
              <a:spcBef>
                <a:spcPct val="50000"/>
              </a:spcBef>
              <a:buClr>
                <a:srgbClr val="151C77"/>
              </a:buClr>
              <a:buSzPct val="80000"/>
              <a:buFont typeface="Wingdings" pitchFamily="2" charset="2"/>
              <a:buChar char="n"/>
              <a:defRPr/>
            </a:pPr>
            <a:endParaRPr lang="en-US" sz="2000" b="1" kern="0" dirty="0">
              <a:latin typeface="+mn-lt"/>
              <a:cs typeface="+mn-cs"/>
            </a:endParaRPr>
          </a:p>
        </p:txBody>
      </p:sp>
      <p:sp>
        <p:nvSpPr>
          <p:cNvPr id="6" name="Content Placeholder 5"/>
          <p:cNvSpPr>
            <a:spLocks noGrp="1"/>
          </p:cNvSpPr>
          <p:nvPr>
            <p:ph idx="1"/>
          </p:nvPr>
        </p:nvSpPr>
        <p:spPr>
          <a:xfrm>
            <a:off x="247650" y="1281971"/>
            <a:ext cx="8397875" cy="5032786"/>
          </a:xfrm>
        </p:spPr>
        <p:txBody>
          <a:bodyPr/>
          <a:lstStyle/>
          <a:p>
            <a:r>
              <a:rPr lang="en-US" dirty="0" smtClean="0"/>
              <a:t>40 “top tier” Projects</a:t>
            </a:r>
          </a:p>
          <a:p>
            <a:pPr lvl="1"/>
            <a:r>
              <a:rPr lang="en-US" dirty="0" smtClean="0"/>
              <a:t>$376.3M Current Mission</a:t>
            </a:r>
          </a:p>
          <a:p>
            <a:pPr lvl="1"/>
            <a:r>
              <a:rPr lang="en-US" dirty="0" smtClean="0"/>
              <a:t>Host &amp; Tenant locations</a:t>
            </a:r>
          </a:p>
          <a:p>
            <a:pPr>
              <a:lnSpc>
                <a:spcPct val="200000"/>
              </a:lnSpc>
            </a:pPr>
            <a:r>
              <a:rPr lang="en-US" dirty="0" smtClean="0"/>
              <a:t>Representative Projects Range $5M - $40M</a:t>
            </a:r>
          </a:p>
          <a:p>
            <a:pPr>
              <a:lnSpc>
                <a:spcPct val="200000"/>
              </a:lnSpc>
            </a:pPr>
            <a:endParaRPr lang="en-US" dirty="0"/>
          </a:p>
        </p:txBody>
      </p:sp>
      <p:sp>
        <p:nvSpPr>
          <p:cNvPr id="32772" name="Title 5"/>
          <p:cNvSpPr>
            <a:spLocks noGrp="1"/>
          </p:cNvSpPr>
          <p:nvPr>
            <p:ph type="title"/>
          </p:nvPr>
        </p:nvSpPr>
        <p:spPr>
          <a:xfrm>
            <a:off x="1409700" y="204528"/>
            <a:ext cx="7343775" cy="457200"/>
          </a:xfrm>
        </p:spPr>
        <p:txBody>
          <a:bodyPr/>
          <a:lstStyle/>
          <a:p>
            <a:r>
              <a:rPr lang="en-US" dirty="0" smtClean="0"/>
              <a:t/>
            </a:r>
            <a:br>
              <a:rPr lang="en-US" dirty="0" smtClean="0"/>
            </a:br>
            <a:r>
              <a:rPr lang="en-US" sz="2800" dirty="0" smtClean="0"/>
              <a:t>AFRC Facilities Program</a:t>
            </a:r>
            <a:r>
              <a:rPr lang="en-US" dirty="0" smtClean="0"/>
              <a:t/>
            </a:r>
            <a:br>
              <a:rPr lang="en-US" dirty="0" smtClean="0"/>
            </a:br>
            <a:r>
              <a:rPr lang="en-US" sz="2400" dirty="0" smtClean="0"/>
              <a:t>Future MILCON Projects</a:t>
            </a:r>
            <a:br>
              <a:rPr lang="en-US" sz="2400" dirty="0" smtClean="0"/>
            </a:br>
            <a:endParaRPr lang="en-US" sz="2400" dirty="0" smtClean="0"/>
          </a:p>
        </p:txBody>
      </p:sp>
      <p:sp>
        <p:nvSpPr>
          <p:cNvPr id="5" name="Slide Number Placeholder 4"/>
          <p:cNvSpPr>
            <a:spLocks noGrp="1"/>
          </p:cNvSpPr>
          <p:nvPr>
            <p:ph type="sldNum" sz="quarter" idx="11"/>
          </p:nvPr>
        </p:nvSpPr>
        <p:spPr/>
        <p:txBody>
          <a:bodyPr/>
          <a:lstStyle/>
          <a:p>
            <a:fld id="{5690467C-E098-467A-920E-768AF7C98C8B}" type="slidenum">
              <a:rPr lang="en-US" smtClean="0"/>
              <a:pPr/>
              <a:t>12</a:t>
            </a:fld>
            <a:endParaRPr lang="en-US" dirty="0" smtClean="0"/>
          </a:p>
        </p:txBody>
      </p:sp>
      <p:graphicFrame>
        <p:nvGraphicFramePr>
          <p:cNvPr id="128002" name="Object 2"/>
          <p:cNvGraphicFramePr>
            <a:graphicFrameLocks noChangeAspect="1"/>
          </p:cNvGraphicFramePr>
          <p:nvPr>
            <p:extLst>
              <p:ext uri="{D42A27DB-BD31-4B8C-83A1-F6EECF244321}">
                <p14:modId xmlns:p14="http://schemas.microsoft.com/office/powerpoint/2010/main" val="3654144250"/>
              </p:ext>
            </p:extLst>
          </p:nvPr>
        </p:nvGraphicFramePr>
        <p:xfrm>
          <a:off x="161925" y="3324225"/>
          <a:ext cx="8574088" cy="3163888"/>
        </p:xfrm>
        <a:graphic>
          <a:graphicData uri="http://schemas.openxmlformats.org/presentationml/2006/ole">
            <mc:AlternateContent xmlns:mc="http://schemas.openxmlformats.org/markup-compatibility/2006">
              <mc:Choice xmlns:v="urn:schemas-microsoft-com:vml" Requires="v">
                <p:oleObj spid="_x0000_s128140" name="Worksheet" r:id="rId5" imgW="7162851" imgH="2676551" progId="Excel.Sheet.12">
                  <p:embed/>
                </p:oleObj>
              </mc:Choice>
              <mc:Fallback>
                <p:oleObj name="Worksheet" r:id="rId5" imgW="7162851" imgH="2676551" progId="Excel.Sheet.12">
                  <p:embed/>
                  <p:pic>
                    <p:nvPicPr>
                      <p:cNvPr id="0" name="Picture 15"/>
                      <p:cNvPicPr>
                        <a:picLocks noChangeAspect="1" noChangeArrowheads="1"/>
                      </p:cNvPicPr>
                      <p:nvPr/>
                    </p:nvPicPr>
                    <p:blipFill>
                      <a:blip r:embed="rId6"/>
                      <a:srcRect/>
                      <a:stretch>
                        <a:fillRect/>
                      </a:stretch>
                    </p:blipFill>
                    <p:spPr bwMode="auto">
                      <a:xfrm>
                        <a:off x="161925" y="3324225"/>
                        <a:ext cx="8574088" cy="316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2" descr="C:\Users\1179640453A\AppData\Local\Microsoft\Windows\Temporary Internet Files\Content.Outlook\JEODBYKC\photo (7).JPG"/>
          <p:cNvPicPr>
            <a:picLocks noChangeAspect="1" noChangeArrowheads="1"/>
          </p:cNvPicPr>
          <p:nvPr/>
        </p:nvPicPr>
        <p:blipFill>
          <a:blip r:embed="rId7" cstate="print"/>
          <a:srcRect/>
          <a:stretch>
            <a:fillRect/>
          </a:stretch>
        </p:blipFill>
        <p:spPr bwMode="auto">
          <a:xfrm>
            <a:off x="6003773" y="1074920"/>
            <a:ext cx="2838801" cy="2120230"/>
          </a:xfrm>
          <a:prstGeom prst="rect">
            <a:avLst/>
          </a:prstGeom>
          <a:noFill/>
        </p:spPr>
      </p:pic>
      <p:sp>
        <p:nvSpPr>
          <p:cNvPr id="9" name="TextBox 8"/>
          <p:cNvSpPr txBox="1"/>
          <p:nvPr/>
        </p:nvSpPr>
        <p:spPr>
          <a:xfrm>
            <a:off x="0" y="6425865"/>
            <a:ext cx="9144000" cy="400110"/>
          </a:xfrm>
          <a:prstGeom prst="rect">
            <a:avLst/>
          </a:prstGeom>
          <a:solidFill>
            <a:srgbClr val="000066"/>
          </a:solidFill>
          <a:ln>
            <a:solidFill>
              <a:schemeClr val="tx1"/>
            </a:solidFill>
          </a:ln>
        </p:spPr>
        <p:txBody>
          <a:bodyPr wrap="square" rtlCol="0">
            <a:spAutoFit/>
          </a:bodyPr>
          <a:lstStyle/>
          <a:p>
            <a:pPr algn="ctr"/>
            <a:r>
              <a:rPr lang="en-US" sz="2000" b="1" i="1" dirty="0" smtClean="0">
                <a:solidFill>
                  <a:schemeClr val="bg1"/>
                </a:solidFill>
              </a:rPr>
              <a:t>Ensuring our Installations are Ready, Capable &amp; Viable</a:t>
            </a:r>
            <a:endParaRPr lang="en-US" sz="2000" b="1" i="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858000" y="1243884"/>
            <a:ext cx="2286000" cy="3124200"/>
          </a:xfrm>
        </p:spPr>
        <p:txBody>
          <a:bodyPr/>
          <a:lstStyle/>
          <a:p>
            <a:pPr marL="90488" indent="-90488">
              <a:buFont typeface="Arial" charset="0"/>
              <a:buChar char="•"/>
              <a:defRPr/>
            </a:pPr>
            <a:r>
              <a:rPr lang="en-US" sz="1400" dirty="0" smtClean="0"/>
              <a:t>Bought out executable FY14 requirements</a:t>
            </a:r>
          </a:p>
          <a:p>
            <a:pPr marL="90488" indent="-90488">
              <a:buFont typeface="Arial" charset="0"/>
              <a:buChar char="•"/>
              <a:defRPr/>
            </a:pPr>
            <a:r>
              <a:rPr lang="en-US" sz="1400" dirty="0" smtClean="0"/>
              <a:t>10 </a:t>
            </a:r>
            <a:r>
              <a:rPr lang="en-US" sz="1400" dirty="0" err="1" smtClean="0"/>
              <a:t>yr</a:t>
            </a:r>
            <a:r>
              <a:rPr lang="en-US" sz="1400" dirty="0" smtClean="0"/>
              <a:t> </a:t>
            </a:r>
            <a:r>
              <a:rPr lang="en-US" sz="1400" dirty="0" err="1" smtClean="0"/>
              <a:t>obs</a:t>
            </a:r>
            <a:r>
              <a:rPr lang="en-US" sz="1400" dirty="0" smtClean="0"/>
              <a:t> </a:t>
            </a:r>
            <a:r>
              <a:rPr lang="en-US" sz="1400" dirty="0" err="1" smtClean="0"/>
              <a:t>avg</a:t>
            </a:r>
            <a:r>
              <a:rPr lang="en-US" sz="1400" dirty="0" smtClean="0"/>
              <a:t>: $143M/</a:t>
            </a:r>
            <a:r>
              <a:rPr lang="en-US" sz="1400" dirty="0" err="1" smtClean="0"/>
              <a:t>yr</a:t>
            </a:r>
            <a:endParaRPr lang="en-US" sz="1400" dirty="0" smtClean="0"/>
          </a:p>
          <a:p>
            <a:pPr marL="90488" indent="-90488">
              <a:buFont typeface="Arial" charset="0"/>
              <a:buChar char="•"/>
              <a:defRPr/>
            </a:pPr>
            <a:r>
              <a:rPr lang="en-US" sz="1400" dirty="0" smtClean="0"/>
              <a:t>$200M FY15 FSRM IPL approved </a:t>
            </a:r>
            <a:r>
              <a:rPr lang="en-US" sz="1400" dirty="0" smtClean="0">
                <a:solidFill>
                  <a:srgbClr val="000000"/>
                </a:solidFill>
              </a:rPr>
              <a:t>6 Oct </a:t>
            </a:r>
          </a:p>
          <a:p>
            <a:pPr marL="90488" indent="-90488">
              <a:buFont typeface="Arial" charset="0"/>
              <a:buChar char="•"/>
              <a:defRPr/>
            </a:pPr>
            <a:r>
              <a:rPr lang="en-US" sz="1400" dirty="0" smtClean="0"/>
              <a:t>Budget cuts drive IPL importance and discipline</a:t>
            </a:r>
          </a:p>
          <a:p>
            <a:pPr marL="90488" indent="-90488">
              <a:buFont typeface="Arial" charset="0"/>
              <a:buChar char="•"/>
              <a:defRPr/>
            </a:pPr>
            <a:r>
              <a:rPr lang="en-US" sz="1400" dirty="0" smtClean="0">
                <a:solidFill>
                  <a:srgbClr val="000000"/>
                </a:solidFill>
              </a:rPr>
              <a:t>MILCON reductions put pressure on O&amp;M FSRM</a:t>
            </a:r>
          </a:p>
          <a:p>
            <a:pPr>
              <a:buFont typeface="Arial" charset="0"/>
              <a:buChar char="•"/>
              <a:defRPr/>
            </a:pPr>
            <a:r>
              <a:rPr lang="en-US" sz="1400" dirty="0" smtClean="0"/>
              <a:t>FOCUS validated $1B backlog</a:t>
            </a:r>
          </a:p>
          <a:p>
            <a:pPr marL="90488" indent="-90488">
              <a:buFont typeface="Arial" charset="0"/>
              <a:buChar char="•"/>
              <a:defRPr/>
            </a:pPr>
            <a:endParaRPr lang="en-US" sz="1400" dirty="0" smtClean="0"/>
          </a:p>
          <a:p>
            <a:pPr>
              <a:defRPr/>
            </a:pPr>
            <a:endParaRPr lang="en-US" sz="1400" dirty="0" smtClean="0">
              <a:uFill>
                <a:solidFill>
                  <a:srgbClr val="FF0000"/>
                </a:solidFill>
              </a:uFill>
            </a:endParaRPr>
          </a:p>
        </p:txBody>
      </p:sp>
      <p:sp>
        <p:nvSpPr>
          <p:cNvPr id="4" name="Text Placeholder 3"/>
          <p:cNvSpPr>
            <a:spLocks noGrp="1"/>
          </p:cNvSpPr>
          <p:nvPr>
            <p:ph type="body" sz="quarter" idx="12"/>
          </p:nvPr>
        </p:nvSpPr>
        <p:spPr>
          <a:xfrm>
            <a:off x="1116013" y="6510338"/>
            <a:ext cx="1322387" cy="247650"/>
          </a:xfrm>
        </p:spPr>
        <p:txBody>
          <a:bodyPr/>
          <a:lstStyle/>
          <a:p>
            <a:pPr>
              <a:defRPr/>
            </a:pPr>
            <a:r>
              <a:rPr dirty="0" smtClean="0"/>
              <a:t>10 Aug 12</a:t>
            </a:r>
            <a:endParaRPr dirty="0"/>
          </a:p>
        </p:txBody>
      </p:sp>
      <p:sp>
        <p:nvSpPr>
          <p:cNvPr id="5" name="Text Placeholder 4"/>
          <p:cNvSpPr>
            <a:spLocks noGrp="1"/>
          </p:cNvSpPr>
          <p:nvPr>
            <p:ph type="body" sz="quarter" idx="13"/>
          </p:nvPr>
        </p:nvSpPr>
        <p:spPr>
          <a:xfrm>
            <a:off x="7954963" y="6510338"/>
            <a:ext cx="990600" cy="247650"/>
          </a:xfrm>
        </p:spPr>
        <p:txBody>
          <a:bodyPr/>
          <a:lstStyle/>
          <a:p>
            <a:pPr>
              <a:defRPr/>
            </a:pPr>
            <a:r>
              <a:rPr dirty="0" smtClean="0"/>
              <a:t>A7PD</a:t>
            </a:r>
            <a:endParaRPr dirty="0"/>
          </a:p>
        </p:txBody>
      </p:sp>
      <p:sp>
        <p:nvSpPr>
          <p:cNvPr id="2054" name="Content Placeholder 5"/>
          <p:cNvSpPr>
            <a:spLocks noGrp="1"/>
          </p:cNvSpPr>
          <p:nvPr>
            <p:ph sz="quarter" idx="14"/>
          </p:nvPr>
        </p:nvSpPr>
        <p:spPr bwMode="auto">
          <a:xfrm>
            <a:off x="6858000" y="5707427"/>
            <a:ext cx="2286000" cy="711153"/>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90488" indent="-90488">
              <a:spcBef>
                <a:spcPct val="0"/>
              </a:spcBef>
              <a:buFont typeface="Arial" charset="0"/>
              <a:buChar char="•"/>
            </a:pPr>
            <a:r>
              <a:rPr lang="en-US" sz="1400" dirty="0" smtClean="0"/>
              <a:t>Continue “worst-first” AFRC Corp. Structure approved strategy</a:t>
            </a:r>
          </a:p>
        </p:txBody>
      </p:sp>
      <p:sp>
        <p:nvSpPr>
          <p:cNvPr id="2055" name="Slide Number Placeholder 6"/>
          <p:cNvSpPr>
            <a:spLocks noGrp="1"/>
          </p:cNvSpPr>
          <p:nvPr>
            <p:ph type="sldNum" sz="quarter" idx="15"/>
          </p:nvPr>
        </p:nvSpPr>
        <p:spPr>
          <a:noFill/>
        </p:spPr>
        <p:txBody>
          <a:bodyPr/>
          <a:lstStyle/>
          <a:p>
            <a:fld id="{A7AD8DA4-7BFC-42E4-83EB-17D9E3AD7E4E}" type="slidenum">
              <a:rPr lang="en-US" smtClean="0">
                <a:cs typeface="Arial" charset="0"/>
              </a:rPr>
              <a:pPr/>
              <a:t>13</a:t>
            </a:fld>
            <a:endParaRPr lang="en-US" dirty="0" smtClean="0">
              <a:solidFill>
                <a:srgbClr val="808080"/>
              </a:solidFill>
              <a:cs typeface="Arial" charset="0"/>
            </a:endParaRPr>
          </a:p>
        </p:txBody>
      </p:sp>
      <p:sp>
        <p:nvSpPr>
          <p:cNvPr id="2056" name="Title 7"/>
          <p:cNvSpPr>
            <a:spLocks noGrp="1"/>
          </p:cNvSpPr>
          <p:nvPr>
            <p:ph type="title"/>
          </p:nvPr>
        </p:nvSpPr>
        <p:spPr>
          <a:xfrm>
            <a:off x="0" y="304800"/>
            <a:ext cx="8839200" cy="457200"/>
          </a:xfrm>
        </p:spPr>
        <p:txBody>
          <a:bodyPr>
            <a:noAutofit/>
          </a:bodyPr>
          <a:lstStyle/>
          <a:p>
            <a:r>
              <a:rPr lang="en-US" dirty="0" smtClean="0"/>
              <a:t>AFRC O&amp;M FSRM History</a:t>
            </a:r>
          </a:p>
        </p:txBody>
      </p:sp>
      <p:sp>
        <p:nvSpPr>
          <p:cNvPr id="2057" name="Rectangle 13"/>
          <p:cNvSpPr>
            <a:spLocks noChangeArrowheads="1"/>
          </p:cNvSpPr>
          <p:nvPr/>
        </p:nvSpPr>
        <p:spPr bwMode="auto">
          <a:xfrm>
            <a:off x="0" y="5511165"/>
            <a:ext cx="6640513" cy="954107"/>
          </a:xfrm>
          <a:prstGeom prst="rect">
            <a:avLst/>
          </a:prstGeom>
          <a:noFill/>
          <a:ln w="9525">
            <a:noFill/>
            <a:miter lim="800000"/>
            <a:headEnd/>
            <a:tailEnd/>
          </a:ln>
        </p:spPr>
        <p:txBody>
          <a:bodyPr>
            <a:spAutoFit/>
          </a:bodyPr>
          <a:lstStyle/>
          <a:p>
            <a:pPr eaLnBrk="0" hangingPunct="0"/>
            <a:r>
              <a:rPr lang="en-US" sz="1400" b="1" dirty="0">
                <a:solidFill>
                  <a:srgbClr val="000000"/>
                </a:solidFill>
              </a:rPr>
              <a:t>Objective: </a:t>
            </a:r>
            <a:r>
              <a:rPr lang="en-US" sz="1400" dirty="0">
                <a:solidFill>
                  <a:srgbClr val="000000"/>
                </a:solidFill>
              </a:rPr>
              <a:t>Recapitalize AFRC facilities to meet critical mission requirements</a:t>
            </a:r>
          </a:p>
          <a:p>
            <a:pPr eaLnBrk="0" hangingPunct="0"/>
            <a:r>
              <a:rPr lang="en-US" sz="1400" b="1" dirty="0">
                <a:solidFill>
                  <a:srgbClr val="000000"/>
                </a:solidFill>
              </a:rPr>
              <a:t>Measures</a:t>
            </a:r>
            <a:r>
              <a:rPr lang="en-US" sz="1400" dirty="0">
                <a:solidFill>
                  <a:srgbClr val="000000"/>
                </a:solidFill>
              </a:rPr>
              <a:t>: Program funding vs. </a:t>
            </a:r>
            <a:r>
              <a:rPr lang="en-US" sz="1400" dirty="0" smtClean="0">
                <a:solidFill>
                  <a:srgbClr val="000000"/>
                </a:solidFill>
              </a:rPr>
              <a:t>$200M backlog-based requirement and 2% PRV investment (Recap MILCON + all FSRM) floor</a:t>
            </a:r>
          </a:p>
          <a:p>
            <a:pPr eaLnBrk="0" hangingPunct="0"/>
            <a:r>
              <a:rPr lang="en-US" sz="1400" b="1" dirty="0" smtClean="0">
                <a:solidFill>
                  <a:srgbClr val="000000"/>
                </a:solidFill>
              </a:rPr>
              <a:t>Data </a:t>
            </a:r>
            <a:r>
              <a:rPr lang="en-US" sz="1400" b="1" dirty="0">
                <a:solidFill>
                  <a:srgbClr val="000000"/>
                </a:solidFill>
              </a:rPr>
              <a:t>Source: </a:t>
            </a:r>
            <a:r>
              <a:rPr lang="en-US" sz="1400" dirty="0" smtClean="0">
                <a:solidFill>
                  <a:srgbClr val="000000"/>
                </a:solidFill>
              </a:rPr>
              <a:t>Execution</a:t>
            </a:r>
            <a:r>
              <a:rPr lang="en-US" sz="1400" b="1" dirty="0" smtClean="0">
                <a:solidFill>
                  <a:srgbClr val="000000"/>
                </a:solidFill>
              </a:rPr>
              <a:t>, </a:t>
            </a:r>
            <a:r>
              <a:rPr lang="en-US" sz="1400" dirty="0" smtClean="0">
                <a:solidFill>
                  <a:srgbClr val="000000"/>
                </a:solidFill>
              </a:rPr>
              <a:t>FY15 PB</a:t>
            </a:r>
            <a:endParaRPr lang="en-US" sz="1400" dirty="0">
              <a:solidFill>
                <a:srgbClr val="FF0000"/>
              </a:solidFill>
            </a:endParaRPr>
          </a:p>
        </p:txBody>
      </p:sp>
      <p:sp>
        <p:nvSpPr>
          <p:cNvPr id="11" name="TextBox 13"/>
          <p:cNvSpPr txBox="1">
            <a:spLocks noChangeArrowheads="1"/>
          </p:cNvSpPr>
          <p:nvPr/>
        </p:nvSpPr>
        <p:spPr bwMode="auto">
          <a:xfrm>
            <a:off x="6858000" y="5441622"/>
            <a:ext cx="2286000" cy="381000"/>
          </a:xfrm>
          <a:prstGeom prst="rect">
            <a:avLst/>
          </a:prstGeom>
          <a:noFill/>
          <a:ln w="9525">
            <a:noFill/>
            <a:miter lim="800000"/>
            <a:headEnd/>
            <a:tailEnd/>
          </a:ln>
        </p:spPr>
        <p:txBody>
          <a:bodyPr/>
          <a:lstStyle/>
          <a:p>
            <a:pPr eaLnBrk="0" hangingPunct="0">
              <a:defRPr/>
            </a:pPr>
            <a:r>
              <a:rPr lang="en-US" sz="1600" b="1" u="sng" dirty="0">
                <a:solidFill>
                  <a:srgbClr val="000000"/>
                </a:solidFill>
              </a:rPr>
              <a:t>Countermeasure</a:t>
            </a:r>
            <a:endParaRPr lang="en-US" b="1" u="sng" dirty="0">
              <a:solidFill>
                <a:srgbClr val="000000"/>
              </a:solidFill>
            </a:endParaRPr>
          </a:p>
          <a:p>
            <a:pPr eaLnBrk="0" hangingPunct="0">
              <a:defRPr/>
            </a:pPr>
            <a:endParaRPr lang="en-US" u="sng" dirty="0">
              <a:solidFill>
                <a:srgbClr val="000000"/>
              </a:solidFill>
            </a:endParaRPr>
          </a:p>
        </p:txBody>
      </p:sp>
      <p:graphicFrame>
        <p:nvGraphicFramePr>
          <p:cNvPr id="198659" name="Chart 7"/>
          <p:cNvGraphicFramePr>
            <a:graphicFrameLocks/>
          </p:cNvGraphicFramePr>
          <p:nvPr>
            <p:extLst>
              <p:ext uri="{D42A27DB-BD31-4B8C-83A1-F6EECF244321}">
                <p14:modId xmlns:p14="http://schemas.microsoft.com/office/powerpoint/2010/main" val="311032393"/>
              </p:ext>
            </p:extLst>
          </p:nvPr>
        </p:nvGraphicFramePr>
        <p:xfrm>
          <a:off x="120650" y="1050925"/>
          <a:ext cx="6202363" cy="4064000"/>
        </p:xfrm>
        <a:graphic>
          <a:graphicData uri="http://schemas.openxmlformats.org/presentationml/2006/ole">
            <mc:AlternateContent xmlns:mc="http://schemas.openxmlformats.org/markup-compatibility/2006">
              <mc:Choice xmlns:v="urn:schemas-microsoft-com:vml" Requires="v">
                <p:oleObj spid="_x0000_s141318" name="Worksheet" r:id="rId5" imgW="8639191" imgH="4581654" progId="Excel.Sheet.8">
                  <p:embed/>
                </p:oleObj>
              </mc:Choice>
              <mc:Fallback>
                <p:oleObj name="Worksheet" r:id="rId5" imgW="8639191" imgH="4581654" progId="Excel.Sheet.8">
                  <p:embed/>
                  <p:pic>
                    <p:nvPicPr>
                      <p:cNvPr id="0" name=""/>
                      <p:cNvPicPr>
                        <a:picLocks noChangeArrowheads="1"/>
                      </p:cNvPicPr>
                      <p:nvPr/>
                    </p:nvPicPr>
                    <p:blipFill>
                      <a:blip r:embed="rId6"/>
                      <a:srcRect/>
                      <a:stretch>
                        <a:fillRect/>
                      </a:stretch>
                    </p:blipFill>
                    <p:spPr bwMode="auto">
                      <a:xfrm>
                        <a:off x="120650" y="1050925"/>
                        <a:ext cx="6202363" cy="4064000"/>
                      </a:xfrm>
                      <a:prstGeom prst="rect">
                        <a:avLst/>
                      </a:prstGeom>
                      <a:noFill/>
                      <a:extLst/>
                    </p:spPr>
                  </p:pic>
                </p:oleObj>
              </mc:Fallback>
            </mc:AlternateContent>
          </a:graphicData>
        </a:graphic>
      </p:graphicFrame>
      <p:sp>
        <p:nvSpPr>
          <p:cNvPr id="44" name="TextBox 43"/>
          <p:cNvSpPr txBox="1"/>
          <p:nvPr/>
        </p:nvSpPr>
        <p:spPr>
          <a:xfrm>
            <a:off x="0" y="6435494"/>
            <a:ext cx="9206144" cy="430887"/>
          </a:xfrm>
          <a:prstGeom prst="rect">
            <a:avLst/>
          </a:prstGeom>
          <a:solidFill>
            <a:srgbClr val="151C77"/>
          </a:solidFill>
        </p:spPr>
        <p:txBody>
          <a:bodyPr wrap="square">
            <a:spAutoFit/>
          </a:bodyPr>
          <a:lstStyle/>
          <a:p>
            <a:pPr algn="ctr">
              <a:defRPr/>
            </a:pPr>
            <a:r>
              <a:rPr lang="en-US" sz="2200" b="1" dirty="0" smtClean="0">
                <a:solidFill>
                  <a:schemeClr val="bg1"/>
                </a:solidFill>
              </a:rPr>
              <a:t>Facility commitment reflects mission commitment</a:t>
            </a:r>
            <a:endParaRPr lang="en-US" sz="2200" b="1" dirty="0">
              <a:solidFill>
                <a:schemeClr val="bg1"/>
              </a:solidFill>
            </a:endParaRPr>
          </a:p>
        </p:txBody>
      </p:sp>
      <p:sp>
        <p:nvSpPr>
          <p:cNvPr id="17" name="TextBox 16"/>
          <p:cNvSpPr txBox="1"/>
          <p:nvPr/>
        </p:nvSpPr>
        <p:spPr>
          <a:xfrm rot="16200000">
            <a:off x="-20816" y="2599289"/>
            <a:ext cx="505267" cy="369332"/>
          </a:xfrm>
          <a:prstGeom prst="rect">
            <a:avLst/>
          </a:prstGeom>
          <a:noFill/>
        </p:spPr>
        <p:txBody>
          <a:bodyPr wrap="none" rtlCol="0">
            <a:spAutoFit/>
          </a:bodyPr>
          <a:lstStyle/>
          <a:p>
            <a:r>
              <a:rPr lang="en-US" dirty="0" smtClean="0"/>
              <a:t>$M</a:t>
            </a:r>
            <a:endParaRPr lang="en-US" dirty="0"/>
          </a:p>
        </p:txBody>
      </p:sp>
    </p:spTree>
    <p:extLst>
      <p:ext uri="{BB962C8B-B14F-4D97-AF65-F5344CB8AC3E}">
        <p14:creationId xmlns:p14="http://schemas.microsoft.com/office/powerpoint/2010/main" val="1675374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2" name="Title 18"/>
          <p:cNvSpPr>
            <a:spLocks noGrp="1"/>
          </p:cNvSpPr>
          <p:nvPr>
            <p:ph type="title"/>
          </p:nvPr>
        </p:nvSpPr>
        <p:spPr>
          <a:xfrm>
            <a:off x="808038" y="350131"/>
            <a:ext cx="8086725" cy="609600"/>
          </a:xfrm>
        </p:spPr>
        <p:txBody>
          <a:bodyPr anchor="t"/>
          <a:lstStyle/>
          <a:p>
            <a:pPr algn="r">
              <a:defRPr/>
            </a:pPr>
            <a:r>
              <a:rPr lang="en-US" dirty="0" smtClean="0"/>
              <a:t>FY</a:t>
            </a:r>
            <a:r>
              <a:rPr lang="en-US" dirty="0" smtClean="0">
                <a:solidFill>
                  <a:schemeClr val="tx2"/>
                </a:solidFill>
              </a:rPr>
              <a:t>14</a:t>
            </a:r>
            <a:r>
              <a:rPr lang="en-US" dirty="0" smtClean="0">
                <a:solidFill>
                  <a:schemeClr val="accent6">
                    <a:lumMod val="50000"/>
                  </a:schemeClr>
                </a:solidFill>
              </a:rPr>
              <a:t> </a:t>
            </a:r>
            <a:r>
              <a:rPr lang="en-US" dirty="0" smtClean="0"/>
              <a:t>FSRM Vs Historical Funding</a:t>
            </a:r>
          </a:p>
        </p:txBody>
      </p:sp>
      <p:sp>
        <p:nvSpPr>
          <p:cNvPr id="4103" name="Line 8"/>
          <p:cNvSpPr>
            <a:spLocks noChangeShapeType="1"/>
          </p:cNvSpPr>
          <p:nvPr/>
        </p:nvSpPr>
        <p:spPr bwMode="auto">
          <a:xfrm>
            <a:off x="201613" y="3662363"/>
            <a:ext cx="8763000" cy="0"/>
          </a:xfrm>
          <a:prstGeom prst="line">
            <a:avLst/>
          </a:prstGeom>
          <a:noFill/>
          <a:ln w="9525">
            <a:solidFill>
              <a:schemeClr val="tx1"/>
            </a:solidFill>
            <a:round/>
            <a:headEnd/>
            <a:tailEnd/>
          </a:ln>
        </p:spPr>
        <p:txBody>
          <a:bodyPr wrap="none" anchor="ctr"/>
          <a:lstStyle/>
          <a:p>
            <a:endParaRPr lang="en-US"/>
          </a:p>
        </p:txBody>
      </p:sp>
      <p:cxnSp>
        <p:nvCxnSpPr>
          <p:cNvPr id="4104" name="Straight Connector 29"/>
          <p:cNvCxnSpPr>
            <a:cxnSpLocks noChangeShapeType="1"/>
          </p:cNvCxnSpPr>
          <p:nvPr/>
        </p:nvCxnSpPr>
        <p:spPr bwMode="auto">
          <a:xfrm>
            <a:off x="4625975" y="1147763"/>
            <a:ext cx="36513" cy="5129212"/>
          </a:xfrm>
          <a:prstGeom prst="line">
            <a:avLst/>
          </a:prstGeom>
          <a:noFill/>
          <a:ln w="9525" algn="ctr">
            <a:solidFill>
              <a:schemeClr val="tx1"/>
            </a:solidFill>
            <a:round/>
            <a:headEnd/>
            <a:tailEnd/>
          </a:ln>
        </p:spPr>
      </p:cxnSp>
      <p:graphicFrame>
        <p:nvGraphicFramePr>
          <p:cNvPr id="23" name="Object 3"/>
          <p:cNvGraphicFramePr>
            <a:graphicFrameLocks noChangeAspect="1"/>
          </p:cNvGraphicFramePr>
          <p:nvPr>
            <p:extLst>
              <p:ext uri="{D42A27DB-BD31-4B8C-83A1-F6EECF244321}">
                <p14:modId xmlns:p14="http://schemas.microsoft.com/office/powerpoint/2010/main" val="1025616223"/>
              </p:ext>
            </p:extLst>
          </p:nvPr>
        </p:nvGraphicFramePr>
        <p:xfrm>
          <a:off x="122238" y="3814763"/>
          <a:ext cx="4459287" cy="2506662"/>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2"/>
          <p:cNvSpPr txBox="1">
            <a:spLocks noChangeArrowheads="1"/>
          </p:cNvSpPr>
          <p:nvPr/>
        </p:nvSpPr>
        <p:spPr bwMode="auto">
          <a:xfrm>
            <a:off x="354013" y="3654425"/>
            <a:ext cx="3657600" cy="312738"/>
          </a:xfrm>
          <a:prstGeom prst="rect">
            <a:avLst/>
          </a:prstGeom>
          <a:noFill/>
          <a:ln w="9525">
            <a:noFill/>
            <a:miter lim="800000"/>
            <a:headEnd/>
            <a:tailEnd/>
          </a:ln>
        </p:spPr>
        <p:txBody>
          <a:bodyPr anchor="ctr"/>
          <a:lstStyle/>
          <a:p>
            <a:pPr algn="r" eaLnBrk="1" hangingPunct="1">
              <a:defRPr/>
            </a:pPr>
            <a:r>
              <a:rPr lang="en-US" sz="1200" b="1" kern="0" dirty="0">
                <a:solidFill>
                  <a:schemeClr val="tx1"/>
                </a:solidFill>
                <a:latin typeface="+mn-lt"/>
                <a:ea typeface="+mj-ea"/>
                <a:cs typeface="+mj-cs"/>
              </a:rPr>
              <a:t>Historical FSRM Quarterly Funding</a:t>
            </a:r>
            <a:endParaRPr lang="en-US" sz="1050" b="1" kern="0" dirty="0">
              <a:solidFill>
                <a:schemeClr val="tx1"/>
              </a:solidFill>
              <a:latin typeface="+mn-lt"/>
              <a:ea typeface="+mj-ea"/>
              <a:cs typeface="+mj-cs"/>
            </a:endParaRPr>
          </a:p>
        </p:txBody>
      </p:sp>
      <p:graphicFrame>
        <p:nvGraphicFramePr>
          <p:cNvPr id="4099" name="Object 3"/>
          <p:cNvGraphicFramePr>
            <a:graphicFrameLocks noGrp="1" noChangeAspect="1"/>
          </p:cNvGraphicFramePr>
          <p:nvPr>
            <p:extLst>
              <p:ext uri="{D42A27DB-BD31-4B8C-83A1-F6EECF244321}">
                <p14:modId xmlns:p14="http://schemas.microsoft.com/office/powerpoint/2010/main" val="521787473"/>
              </p:ext>
            </p:extLst>
          </p:nvPr>
        </p:nvGraphicFramePr>
        <p:xfrm>
          <a:off x="4678363" y="1058863"/>
          <a:ext cx="4503737" cy="2671762"/>
        </p:xfrm>
        <a:graphic>
          <a:graphicData uri="http://schemas.openxmlformats.org/presentationml/2006/ole">
            <mc:AlternateContent xmlns:mc="http://schemas.openxmlformats.org/markup-compatibility/2006">
              <mc:Choice xmlns:v="urn:schemas-microsoft-com:vml" Requires="v">
                <p:oleObj spid="_x0000_s143368" name="Worksheet" r:id="rId6" imgW="8572446" imgH="4549140" progId="Excel.Sheet.8">
                  <p:embed/>
                </p:oleObj>
              </mc:Choice>
              <mc:Fallback>
                <p:oleObj name="Worksheet" r:id="rId6" imgW="8572446" imgH="4549140" progId="Excel.Sheet.8">
                  <p:embed/>
                  <p:pic>
                    <p:nvPicPr>
                      <p:cNvPr id="0" name=""/>
                      <p:cNvPicPr>
                        <a:picLocks noGrp="1" noChangeAspect="1" noChangeArrowheads="1"/>
                      </p:cNvPicPr>
                      <p:nvPr/>
                    </p:nvPicPr>
                    <p:blipFill>
                      <a:blip r:embed="rId7"/>
                      <a:srcRect/>
                      <a:stretch>
                        <a:fillRect/>
                      </a:stretch>
                    </p:blipFill>
                    <p:spPr bwMode="auto">
                      <a:xfrm>
                        <a:off x="4678363" y="1058863"/>
                        <a:ext cx="4503737" cy="2671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2"/>
          <p:cNvSpPr txBox="1">
            <a:spLocks noChangeArrowheads="1"/>
          </p:cNvSpPr>
          <p:nvPr/>
        </p:nvSpPr>
        <p:spPr bwMode="auto">
          <a:xfrm>
            <a:off x="5092700" y="933450"/>
            <a:ext cx="3657600" cy="312738"/>
          </a:xfrm>
          <a:prstGeom prst="rect">
            <a:avLst/>
          </a:prstGeom>
          <a:noFill/>
          <a:ln w="9525">
            <a:noFill/>
            <a:miter lim="800000"/>
            <a:headEnd/>
            <a:tailEnd/>
          </a:ln>
        </p:spPr>
        <p:txBody>
          <a:bodyPr anchor="ctr"/>
          <a:lstStyle/>
          <a:p>
            <a:pPr algn="ctr" eaLnBrk="1" hangingPunct="1">
              <a:defRPr/>
            </a:pPr>
            <a:r>
              <a:rPr lang="en-US" sz="1200" b="1" kern="0" dirty="0">
                <a:solidFill>
                  <a:schemeClr val="tx1"/>
                </a:solidFill>
                <a:latin typeface="+mn-lt"/>
                <a:ea typeface="+mj-ea"/>
                <a:cs typeface="+mj-cs"/>
              </a:rPr>
              <a:t>FSRM Host Vs Tenant Funding</a:t>
            </a:r>
            <a:endParaRPr lang="en-US" sz="1050" b="1" kern="0" dirty="0">
              <a:solidFill>
                <a:schemeClr val="tx1"/>
              </a:solidFill>
              <a:latin typeface="+mn-lt"/>
              <a:ea typeface="+mj-ea"/>
              <a:cs typeface="+mj-cs"/>
            </a:endParaRPr>
          </a:p>
        </p:txBody>
      </p:sp>
      <p:graphicFrame>
        <p:nvGraphicFramePr>
          <p:cNvPr id="4100" name="Object 4"/>
          <p:cNvGraphicFramePr>
            <a:graphicFrameLocks noGrp="1" noChangeAspect="1"/>
          </p:cNvGraphicFramePr>
          <p:nvPr>
            <p:extLst>
              <p:ext uri="{D42A27DB-BD31-4B8C-83A1-F6EECF244321}">
                <p14:modId xmlns:p14="http://schemas.microsoft.com/office/powerpoint/2010/main" val="317455018"/>
              </p:ext>
            </p:extLst>
          </p:nvPr>
        </p:nvGraphicFramePr>
        <p:xfrm>
          <a:off x="374759" y="1131888"/>
          <a:ext cx="3859212" cy="2511425"/>
        </p:xfrm>
        <a:graphic>
          <a:graphicData uri="http://schemas.openxmlformats.org/presentationml/2006/ole">
            <mc:AlternateContent xmlns:mc="http://schemas.openxmlformats.org/markup-compatibility/2006">
              <mc:Choice xmlns:v="urn:schemas-microsoft-com:vml" Requires="v">
                <p:oleObj spid="_x0000_s143369" name="Worksheet" r:id="rId9" imgW="8534328" imgH="5859759" progId="Excel.Sheet.8">
                  <p:embed/>
                </p:oleObj>
              </mc:Choice>
              <mc:Fallback>
                <p:oleObj name="Worksheet" r:id="rId9" imgW="8534328" imgH="5859759" progId="Excel.Sheet.8">
                  <p:embed/>
                  <p:pic>
                    <p:nvPicPr>
                      <p:cNvPr id="0" name=""/>
                      <p:cNvPicPr>
                        <a:picLocks noGrp="1" noChangeAspect="1" noChangeArrowheads="1"/>
                      </p:cNvPicPr>
                      <p:nvPr/>
                    </p:nvPicPr>
                    <p:blipFill>
                      <a:blip r:embed="rId10"/>
                      <a:srcRect/>
                      <a:stretch>
                        <a:fillRect/>
                      </a:stretch>
                    </p:blipFill>
                    <p:spPr bwMode="auto">
                      <a:xfrm>
                        <a:off x="374759" y="1131888"/>
                        <a:ext cx="3859212" cy="2511425"/>
                      </a:xfrm>
                      <a:prstGeom prst="rect">
                        <a:avLst/>
                      </a:prstGeom>
                      <a:noFill/>
                      <a:extLst/>
                    </p:spPr>
                  </p:pic>
                </p:oleObj>
              </mc:Fallback>
            </mc:AlternateContent>
          </a:graphicData>
        </a:graphic>
      </p:graphicFrame>
      <p:sp>
        <p:nvSpPr>
          <p:cNvPr id="18" name="Rectangle 2"/>
          <p:cNvSpPr txBox="1">
            <a:spLocks noChangeArrowheads="1"/>
          </p:cNvSpPr>
          <p:nvPr/>
        </p:nvSpPr>
        <p:spPr bwMode="auto">
          <a:xfrm>
            <a:off x="803275" y="957263"/>
            <a:ext cx="3657600" cy="312737"/>
          </a:xfrm>
          <a:prstGeom prst="rect">
            <a:avLst/>
          </a:prstGeom>
          <a:noFill/>
          <a:ln w="9525">
            <a:noFill/>
            <a:miter lim="800000"/>
            <a:headEnd/>
            <a:tailEnd/>
          </a:ln>
        </p:spPr>
        <p:txBody>
          <a:bodyPr anchor="ctr"/>
          <a:lstStyle/>
          <a:p>
            <a:pPr algn="ctr" eaLnBrk="1" hangingPunct="1">
              <a:defRPr/>
            </a:pPr>
            <a:r>
              <a:rPr lang="en-US" sz="1200" b="1" kern="0" dirty="0">
                <a:solidFill>
                  <a:schemeClr val="tx1"/>
                </a:solidFill>
                <a:latin typeface="+mn-lt"/>
                <a:ea typeface="+mj-ea"/>
                <a:cs typeface="+mj-cs"/>
              </a:rPr>
              <a:t>FSRM Funding By Category</a:t>
            </a:r>
            <a:endParaRPr lang="en-US" sz="1050" b="1" kern="0" dirty="0">
              <a:solidFill>
                <a:schemeClr val="tx1"/>
              </a:solidFill>
              <a:latin typeface="+mn-lt"/>
              <a:ea typeface="+mj-ea"/>
              <a:cs typeface="+mj-cs"/>
            </a:endParaRPr>
          </a:p>
        </p:txBody>
      </p:sp>
      <p:sp>
        <p:nvSpPr>
          <p:cNvPr id="19" name="TextBox 4"/>
          <p:cNvSpPr txBox="1">
            <a:spLocks noChangeArrowheads="1"/>
          </p:cNvSpPr>
          <p:nvPr/>
        </p:nvSpPr>
        <p:spPr bwMode="auto">
          <a:xfrm>
            <a:off x="0" y="6415088"/>
            <a:ext cx="9143999" cy="430887"/>
          </a:xfrm>
          <a:prstGeom prst="rect">
            <a:avLst/>
          </a:prstGeom>
          <a:solidFill>
            <a:srgbClr val="151C77"/>
          </a:solidFill>
          <a:ln w="9525" cmpd="dbl">
            <a:solidFill>
              <a:schemeClr val="tx1"/>
            </a:solidFill>
            <a:miter lim="800000"/>
            <a:headEnd/>
            <a:tailEnd/>
          </a:ln>
        </p:spPr>
        <p:txBody>
          <a:bodyPr wrap="square">
            <a:spAutoFit/>
          </a:bodyPr>
          <a:lstStyle/>
          <a:p>
            <a:pPr algn="ctr">
              <a:defRPr/>
            </a:pPr>
            <a:r>
              <a:rPr lang="en-US" sz="2200" b="1" dirty="0" smtClean="0">
                <a:solidFill>
                  <a:schemeClr val="bg1"/>
                </a:solidFill>
              </a:rPr>
              <a:t>FY15 Goals: pull obligations to left; focus on top IPL priorities</a:t>
            </a:r>
            <a:endParaRPr lang="en-US" sz="2200" b="1" dirty="0">
              <a:solidFill>
                <a:schemeClr val="bg1"/>
              </a:solidFill>
            </a:endParaRPr>
          </a:p>
        </p:txBody>
      </p:sp>
      <p:sp>
        <p:nvSpPr>
          <p:cNvPr id="4109" name="TextBox 9"/>
          <p:cNvSpPr txBox="1">
            <a:spLocks noChangeArrowheads="1"/>
          </p:cNvSpPr>
          <p:nvPr/>
        </p:nvSpPr>
        <p:spPr bwMode="auto">
          <a:xfrm>
            <a:off x="4641850" y="3638550"/>
            <a:ext cx="4267200" cy="1846659"/>
          </a:xfrm>
          <a:prstGeom prst="rect">
            <a:avLst/>
          </a:prstGeom>
          <a:noFill/>
          <a:ln w="9525">
            <a:noFill/>
            <a:miter lim="800000"/>
            <a:headEnd/>
            <a:tailEnd/>
          </a:ln>
        </p:spPr>
        <p:txBody>
          <a:bodyPr>
            <a:spAutoFit/>
          </a:bodyPr>
          <a:lstStyle/>
          <a:p>
            <a:r>
              <a:rPr lang="en-US" sz="1600" b="1" u="sng" dirty="0">
                <a:solidFill>
                  <a:schemeClr val="tx1"/>
                </a:solidFill>
              </a:rPr>
              <a:t>Assessment</a:t>
            </a:r>
            <a:endParaRPr lang="en-US" b="1" u="sng" dirty="0">
              <a:solidFill>
                <a:schemeClr val="tx1"/>
              </a:solidFill>
            </a:endParaRPr>
          </a:p>
          <a:p>
            <a:pPr marL="114300" indent="-114300">
              <a:buSzPct val="125000"/>
              <a:buFont typeface="Arial" charset="0"/>
              <a:buChar char="•"/>
            </a:pPr>
            <a:r>
              <a:rPr lang="en-US" sz="1400" dirty="0" smtClean="0">
                <a:solidFill>
                  <a:schemeClr val="tx1"/>
                </a:solidFill>
              </a:rPr>
              <a:t>Airfields in good shape, continued emphasis on infrastructure, renovations, and design</a:t>
            </a:r>
          </a:p>
          <a:p>
            <a:pPr marL="114300" indent="-114300">
              <a:buSzPct val="125000"/>
              <a:buFont typeface="Arial" charset="0"/>
              <a:buChar char="•"/>
            </a:pPr>
            <a:r>
              <a:rPr lang="en-US" sz="1400" dirty="0" smtClean="0">
                <a:solidFill>
                  <a:schemeClr val="tx1"/>
                </a:solidFill>
              </a:rPr>
              <a:t>Tenant </a:t>
            </a:r>
            <a:r>
              <a:rPr lang="en-US" sz="1400" dirty="0">
                <a:solidFill>
                  <a:schemeClr val="tx1"/>
                </a:solidFill>
              </a:rPr>
              <a:t>proportion </a:t>
            </a:r>
            <a:r>
              <a:rPr lang="en-US" sz="1400" dirty="0" smtClean="0">
                <a:solidFill>
                  <a:schemeClr val="tx1"/>
                </a:solidFill>
              </a:rPr>
              <a:t>trend stabilizing at ~ 60/40 split host-to-tenant investments (vice 70/30 PRV ratio) due </a:t>
            </a:r>
            <a:r>
              <a:rPr lang="en-US" sz="1400" dirty="0">
                <a:solidFill>
                  <a:schemeClr val="tx1"/>
                </a:solidFill>
              </a:rPr>
              <a:t>to </a:t>
            </a:r>
            <a:r>
              <a:rPr lang="en-US" sz="1400" dirty="0" smtClean="0">
                <a:solidFill>
                  <a:schemeClr val="tx1"/>
                </a:solidFill>
              </a:rPr>
              <a:t>FOCUS visits</a:t>
            </a:r>
            <a:endParaRPr lang="en-US" sz="1400" dirty="0">
              <a:solidFill>
                <a:schemeClr val="tx1"/>
              </a:solidFill>
            </a:endParaRPr>
          </a:p>
          <a:p>
            <a:pPr marL="114300" indent="-114300">
              <a:buSzPct val="125000"/>
              <a:buFont typeface="Arial" charset="0"/>
              <a:buChar char="•"/>
            </a:pPr>
            <a:r>
              <a:rPr lang="en-US" dirty="0" smtClean="0"/>
              <a:t>FY14 uncertainty pushed obligations to right</a:t>
            </a:r>
          </a:p>
          <a:p>
            <a:pPr marL="114300" indent="-114300">
              <a:buSzPct val="125000"/>
              <a:buFont typeface="Arial" charset="0"/>
              <a:buChar char="•"/>
            </a:pPr>
            <a:r>
              <a:rPr lang="en-US" dirty="0" smtClean="0"/>
              <a:t>FY15 goal: pull obligations to left</a:t>
            </a:r>
            <a:endParaRPr lang="en-US" sz="1400" dirty="0">
              <a:solidFill>
                <a:schemeClr val="tx1"/>
              </a:solidFill>
            </a:endParaRPr>
          </a:p>
        </p:txBody>
      </p:sp>
      <p:sp>
        <p:nvSpPr>
          <p:cNvPr id="15" name="Rounded Rectangle 14"/>
          <p:cNvSpPr/>
          <p:nvPr/>
        </p:nvSpPr>
        <p:spPr bwMode="auto">
          <a:xfrm>
            <a:off x="6858000" y="1188720"/>
            <a:ext cx="2051050" cy="546100"/>
          </a:xfrm>
          <a:prstGeom prst="roundRect">
            <a:avLst/>
          </a:prstGeom>
          <a:solidFill>
            <a:srgbClr val="0066FF"/>
          </a:solid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a:r>
              <a:rPr lang="en-US" sz="1400" b="1" dirty="0" smtClean="0">
                <a:solidFill>
                  <a:schemeClr val="bg1"/>
                </a:solidFill>
              </a:rPr>
              <a:t>FOCUS helps identify </a:t>
            </a:r>
          </a:p>
          <a:p>
            <a:pPr algn="ctr"/>
            <a:r>
              <a:rPr lang="en-US" sz="1400" b="1" dirty="0" smtClean="0">
                <a:solidFill>
                  <a:schemeClr val="bg1"/>
                </a:solidFill>
              </a:rPr>
              <a:t>Tenant requirements</a:t>
            </a:r>
            <a:endParaRPr lang="en-US" sz="1100" b="1" dirty="0">
              <a:solidFill>
                <a:schemeClr val="bg1"/>
              </a:solidFill>
            </a:endParaRPr>
          </a:p>
        </p:txBody>
      </p:sp>
      <p:cxnSp>
        <p:nvCxnSpPr>
          <p:cNvPr id="17" name="Straight Arrow Connector 16"/>
          <p:cNvCxnSpPr/>
          <p:nvPr/>
        </p:nvCxnSpPr>
        <p:spPr bwMode="auto">
          <a:xfrm>
            <a:off x="7581900" y="1744980"/>
            <a:ext cx="101600" cy="74422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1" name="Rounded Rectangle 20"/>
          <p:cNvSpPr/>
          <p:nvPr/>
        </p:nvSpPr>
        <p:spPr bwMode="auto">
          <a:xfrm>
            <a:off x="708916" y="4093536"/>
            <a:ext cx="2504802" cy="546100"/>
          </a:xfrm>
          <a:prstGeom prst="roundRect">
            <a:avLst/>
          </a:prstGeom>
          <a:solidFill>
            <a:srgbClr val="0066FF"/>
          </a:solid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a:r>
              <a:rPr lang="en-US" sz="1400" b="1" dirty="0" smtClean="0">
                <a:solidFill>
                  <a:schemeClr val="bg1"/>
                </a:solidFill>
              </a:rPr>
              <a:t>FM/CE/CONS team enables</a:t>
            </a:r>
            <a:br>
              <a:rPr lang="en-US" sz="1400" b="1" dirty="0" smtClean="0">
                <a:solidFill>
                  <a:schemeClr val="bg1"/>
                </a:solidFill>
              </a:rPr>
            </a:br>
            <a:r>
              <a:rPr lang="en-US" sz="1400" b="1" dirty="0" smtClean="0">
                <a:solidFill>
                  <a:schemeClr val="bg1"/>
                </a:solidFill>
              </a:rPr>
              <a:t>  early execution</a:t>
            </a:r>
            <a:endParaRPr lang="en-US" sz="1400" b="1" dirty="0">
              <a:solidFill>
                <a:schemeClr val="bg1"/>
              </a:solidFill>
            </a:endParaRPr>
          </a:p>
        </p:txBody>
      </p:sp>
      <p:cxnSp>
        <p:nvCxnSpPr>
          <p:cNvPr id="22" name="Straight Arrow Connector 21"/>
          <p:cNvCxnSpPr/>
          <p:nvPr/>
        </p:nvCxnSpPr>
        <p:spPr bwMode="auto">
          <a:xfrm flipH="1">
            <a:off x="1882776" y="4639636"/>
            <a:ext cx="47624" cy="41242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1930400" y="4639636"/>
            <a:ext cx="466725" cy="44036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flipH="1">
            <a:off x="1406525" y="4650122"/>
            <a:ext cx="519113" cy="42987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5147253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331913" y="0"/>
            <a:ext cx="7450137" cy="990600"/>
          </a:xfrm>
        </p:spPr>
        <p:txBody>
          <a:bodyPr/>
          <a:lstStyle/>
          <a:p>
            <a:r>
              <a:rPr lang="en-US" sz="2800" dirty="0" smtClean="0"/>
              <a:t>Where Do I Get More Info?</a:t>
            </a:r>
          </a:p>
        </p:txBody>
      </p:sp>
      <p:sp>
        <p:nvSpPr>
          <p:cNvPr id="4" name="Slide Number Placeholder 3"/>
          <p:cNvSpPr>
            <a:spLocks noGrp="1"/>
          </p:cNvSpPr>
          <p:nvPr>
            <p:ph type="sldNum" sz="quarter" idx="11"/>
          </p:nvPr>
        </p:nvSpPr>
        <p:spPr/>
        <p:txBody>
          <a:bodyPr/>
          <a:lstStyle/>
          <a:p>
            <a:pPr>
              <a:defRPr/>
            </a:pPr>
            <a:fld id="{34E21B45-07C2-4369-8CDA-E2EA6E488EB2}" type="slidenum">
              <a:rPr lang="en-US"/>
              <a:pPr>
                <a:defRPr/>
              </a:pPr>
              <a:t>15</a:t>
            </a:fld>
            <a:endParaRPr lang="en-US" dirty="0">
              <a:solidFill>
                <a:schemeClr val="bg2"/>
              </a:solidFill>
            </a:endParaRPr>
          </a:p>
        </p:txBody>
      </p:sp>
      <p:sp>
        <p:nvSpPr>
          <p:cNvPr id="5" name="Rectangle 3"/>
          <p:cNvSpPr txBox="1">
            <a:spLocks noChangeArrowheads="1"/>
          </p:cNvSpPr>
          <p:nvPr/>
        </p:nvSpPr>
        <p:spPr bwMode="auto">
          <a:xfrm>
            <a:off x="363538" y="894945"/>
            <a:ext cx="8382000" cy="5049838"/>
          </a:xfrm>
          <a:prstGeom prst="rect">
            <a:avLst/>
          </a:prstGeom>
          <a:noFill/>
          <a:ln>
            <a:miter lim="800000"/>
            <a:headEnd/>
            <a:tailEnd/>
          </a:ln>
        </p:spPr>
        <p:txBody>
          <a:bodyPr/>
          <a:lstStyle/>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Request for Information (RFI)</a:t>
            </a:r>
          </a:p>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Sources Sought Synopsis</a:t>
            </a:r>
          </a:p>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Pre-solicitation Notices</a:t>
            </a:r>
          </a:p>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Award Notices</a:t>
            </a:r>
          </a:p>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Requests for Quotes/Proposals</a:t>
            </a:r>
          </a:p>
          <a:p>
            <a:pPr marL="1027113" lvl="2"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rPr>
              <a:t>Government-wide Point of Entry (GPE)</a:t>
            </a:r>
          </a:p>
          <a:p>
            <a:pPr marL="1484313" lvl="3"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hlinkClick r:id="rId3"/>
              </a:rPr>
              <a:t>http://www/fedbizopps.gov</a:t>
            </a:r>
            <a:endParaRPr lang="en-US" sz="2400" b="1" dirty="0">
              <a:latin typeface="+mn-lt"/>
              <a:cs typeface="+mn-cs"/>
            </a:endParaRPr>
          </a:p>
          <a:p>
            <a:pPr marL="1484313" lvl="3" indent="-223838" eaLnBrk="0" hangingPunct="0">
              <a:lnSpc>
                <a:spcPct val="150000"/>
              </a:lnSpc>
              <a:spcBef>
                <a:spcPts val="0"/>
              </a:spcBef>
              <a:buClr>
                <a:srgbClr val="151C77"/>
              </a:buClr>
              <a:buSzPct val="80000"/>
              <a:buFont typeface="Wingdings" pitchFamily="2" charset="2"/>
              <a:buChar char="n"/>
              <a:defRPr/>
            </a:pPr>
            <a:r>
              <a:rPr lang="en-US" sz="2400" b="1" dirty="0">
                <a:latin typeface="+mn-lt"/>
                <a:cs typeface="+mn-cs"/>
                <a:hlinkClick r:id="rId4"/>
              </a:rPr>
              <a:t>http://</a:t>
            </a:r>
            <a:r>
              <a:rPr lang="en-US" sz="2400" b="1" dirty="0" smtClean="0">
                <a:latin typeface="+mn-lt"/>
                <a:cs typeface="+mn-cs"/>
                <a:hlinkClick r:id="rId4"/>
              </a:rPr>
              <a:t>www.ebuy.gsa.gov</a:t>
            </a:r>
            <a:endParaRPr lang="en-US" sz="2400" b="1" dirty="0" smtClean="0">
              <a:latin typeface="+mn-lt"/>
              <a:cs typeface="+mn-cs"/>
            </a:endParaRPr>
          </a:p>
          <a:p>
            <a:pPr marL="569913" lvl="1" indent="-223838" eaLnBrk="0" hangingPunct="0">
              <a:lnSpc>
                <a:spcPct val="150000"/>
              </a:lnSpc>
              <a:spcBef>
                <a:spcPts val="0"/>
              </a:spcBef>
              <a:buClr>
                <a:srgbClr val="151C77"/>
              </a:buClr>
              <a:buSzPct val="80000"/>
              <a:buFont typeface="Wingdings" pitchFamily="2" charset="2"/>
              <a:buChar char="n"/>
              <a:defRPr/>
            </a:pPr>
            <a:r>
              <a:rPr lang="en-US" sz="2400" b="1" dirty="0" smtClean="0">
                <a:latin typeface="+mn-lt"/>
                <a:cs typeface="+mn-cs"/>
              </a:rPr>
              <a:t>AF Budgets – current and historical</a:t>
            </a:r>
          </a:p>
          <a:p>
            <a:pPr marL="1027113" lvl="2" indent="-223838" eaLnBrk="0" hangingPunct="0">
              <a:lnSpc>
                <a:spcPct val="150000"/>
              </a:lnSpc>
              <a:spcBef>
                <a:spcPts val="0"/>
              </a:spcBef>
              <a:buClr>
                <a:srgbClr val="151C77"/>
              </a:buClr>
              <a:buSzPct val="80000"/>
              <a:buFont typeface="Wingdings" pitchFamily="2" charset="2"/>
              <a:buChar char="n"/>
              <a:defRPr/>
            </a:pPr>
            <a:r>
              <a:rPr lang="en-US" sz="2400" b="1" dirty="0" smtClean="0">
                <a:latin typeface="+mn-lt"/>
                <a:cs typeface="+mn-cs"/>
                <a:hlinkClick r:id="rId5"/>
              </a:rPr>
              <a:t>http://www.saffm.hq.af.mil/budget/index/asp</a:t>
            </a:r>
            <a:r>
              <a:rPr lang="en-US" sz="2400" b="1" dirty="0" smtClean="0">
                <a:latin typeface="+mn-lt"/>
                <a:cs typeface="+mn-cs"/>
              </a:rPr>
              <a:t> </a:t>
            </a:r>
            <a:endParaRPr lang="en-US" sz="2400" b="1" dirty="0">
              <a:latin typeface="+mn-lt"/>
              <a:cs typeface="+mn-cs"/>
            </a:endParaRPr>
          </a:p>
          <a:p>
            <a:pPr marL="688975" lvl="1" indent="-282575" eaLnBrk="0" hangingPunct="0">
              <a:lnSpc>
                <a:spcPct val="110000"/>
              </a:lnSpc>
              <a:spcBef>
                <a:spcPct val="20000"/>
              </a:spcBef>
              <a:buClr>
                <a:srgbClr val="000000"/>
              </a:buClr>
              <a:buSzPct val="100000"/>
              <a:buFont typeface="Arial" charset="0"/>
              <a:buChar char="•"/>
              <a:defRPr/>
            </a:pPr>
            <a:endParaRPr lang="en-US" sz="2400" b="1" kern="0" dirty="0">
              <a:solidFill>
                <a:srgbClr val="000000"/>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txBox="1">
            <a:spLocks/>
          </p:cNvSpPr>
          <p:nvPr/>
        </p:nvSpPr>
        <p:spPr bwMode="auto">
          <a:xfrm>
            <a:off x="276225" y="1504950"/>
            <a:ext cx="8397875" cy="4743450"/>
          </a:xfrm>
          <a:prstGeom prst="rect">
            <a:avLst/>
          </a:prstGeom>
          <a:noFill/>
          <a:ln w="9525">
            <a:noFill/>
            <a:miter lim="800000"/>
            <a:headEnd/>
            <a:tailEnd/>
          </a:ln>
        </p:spPr>
        <p:txBody>
          <a:bodyPr/>
          <a:lstStyle/>
          <a:p>
            <a:pPr marL="285750" indent="-285750" eaLnBrk="0" hangingPunct="0">
              <a:spcBef>
                <a:spcPct val="50000"/>
              </a:spcBef>
              <a:buClr>
                <a:srgbClr val="151C77"/>
              </a:buClr>
              <a:buSzPct val="80000"/>
              <a:buFont typeface="Wingdings" pitchFamily="2" charset="2"/>
              <a:buChar char="n"/>
            </a:pPr>
            <a:endParaRPr lang="en-US" sz="2000" b="1">
              <a:solidFill>
                <a:srgbClr val="000000"/>
              </a:solidFill>
            </a:endParaRPr>
          </a:p>
        </p:txBody>
      </p:sp>
      <p:sp>
        <p:nvSpPr>
          <p:cNvPr id="46083" name="Title 5"/>
          <p:cNvSpPr>
            <a:spLocks noGrp="1"/>
          </p:cNvSpPr>
          <p:nvPr>
            <p:ph type="title"/>
          </p:nvPr>
        </p:nvSpPr>
        <p:spPr/>
        <p:txBody>
          <a:bodyPr/>
          <a:lstStyle/>
          <a:p>
            <a:pPr algn="ctr"/>
            <a:r>
              <a:rPr lang="en-US" sz="4400" smtClean="0"/>
              <a:t>Questions?</a:t>
            </a:r>
            <a:endParaRPr lang="en-US" sz="4400" dirty="0" smtClean="0"/>
          </a:p>
        </p:txBody>
      </p:sp>
      <p:sp>
        <p:nvSpPr>
          <p:cNvPr id="13315" name="Slide Number Placeholder 4"/>
          <p:cNvSpPr>
            <a:spLocks noGrp="1"/>
          </p:cNvSpPr>
          <p:nvPr>
            <p:ph type="sldNum" sz="quarter" idx="10"/>
          </p:nvPr>
        </p:nvSpPr>
        <p:spPr/>
        <p:txBody>
          <a:bodyPr/>
          <a:lstStyle/>
          <a:p>
            <a:pPr>
              <a:defRPr/>
            </a:pPr>
            <a:fld id="{604D1E4B-E9E2-4188-BD88-4489DB210BC6}" type="slidenum">
              <a:rPr lang="en-US" smtClean="0"/>
              <a:pPr>
                <a:defRPr/>
              </a:pPr>
              <a:t>16</a:t>
            </a:fld>
            <a:endParaRPr lang="en-US" smtClean="0">
              <a:solidFill>
                <a:srgbClr val="808080"/>
              </a:solidFill>
            </a:endParaRPr>
          </a:p>
        </p:txBody>
      </p:sp>
      <p:pic>
        <p:nvPicPr>
          <p:cNvPr id="15" name="Content Placeholder 6" descr="AFG-080326-012.jpg"/>
          <p:cNvPicPr>
            <a:picLocks noChangeAspect="1"/>
          </p:cNvPicPr>
          <p:nvPr/>
        </p:nvPicPr>
        <p:blipFill>
          <a:blip r:embed="rId3" cstate="print"/>
          <a:stretch>
            <a:fillRect/>
          </a:stretch>
        </p:blipFill>
        <p:spPr>
          <a:xfrm>
            <a:off x="2590800" y="1852872"/>
            <a:ext cx="3979118" cy="392283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354697" y="-90530"/>
            <a:ext cx="8522911" cy="584775"/>
          </a:xfrm>
          <a:prstGeom prst="rect">
            <a:avLst/>
          </a:prstGeom>
          <a:noFill/>
        </p:spPr>
        <p:txBody>
          <a:bodyPr wrap="none" rtlCol="0">
            <a:spAutoFit/>
          </a:bodyPr>
          <a:lstStyle/>
          <a:p>
            <a:pPr fontAlgn="auto">
              <a:spcBef>
                <a:spcPts val="0"/>
              </a:spcBef>
              <a:spcAft>
                <a:spcPts val="0"/>
              </a:spcAft>
            </a:pPr>
            <a:r>
              <a:rPr lang="en-US" sz="3200" b="1" dirty="0" smtClean="0">
                <a:solidFill>
                  <a:prstClr val="black"/>
                </a:solidFill>
                <a:latin typeface="Calibri"/>
              </a:rPr>
              <a:t>AFRC Consolidated Mission Complex Master Plan</a:t>
            </a:r>
            <a:endParaRPr lang="en-US" sz="3200" b="1" dirty="0">
              <a:solidFill>
                <a:prstClr val="black"/>
              </a:solidFill>
              <a:latin typeface="Calibri"/>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736" y="458759"/>
            <a:ext cx="8610600" cy="5825399"/>
          </a:xfrm>
          <a:prstGeom prst="rect">
            <a:avLst/>
          </a:prstGeom>
          <a:ln w="38100">
            <a:solidFill>
              <a:schemeClr val="tx1"/>
            </a:solidFill>
          </a:ln>
        </p:spPr>
      </p:pic>
      <p:sp>
        <p:nvSpPr>
          <p:cNvPr id="31" name="Oval 30"/>
          <p:cNvSpPr/>
          <p:nvPr/>
        </p:nvSpPr>
        <p:spPr bwMode="auto">
          <a:xfrm>
            <a:off x="1809721" y="966155"/>
            <a:ext cx="1770404" cy="81183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32" name="TextBox 31"/>
          <p:cNvSpPr txBox="1"/>
          <p:nvPr/>
        </p:nvSpPr>
        <p:spPr>
          <a:xfrm>
            <a:off x="3648075" y="491486"/>
            <a:ext cx="2965339" cy="307777"/>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400" b="1" dirty="0" smtClean="0">
                <a:solidFill>
                  <a:prstClr val="white"/>
                </a:solidFill>
                <a:cs typeface="Calibri" pitchFamily="34" charset="0"/>
              </a:rPr>
              <a:t>Industrial/</a:t>
            </a:r>
            <a:r>
              <a:rPr lang="en-US" sz="1400" b="1" dirty="0" err="1" smtClean="0">
                <a:solidFill>
                  <a:prstClr val="white"/>
                </a:solidFill>
                <a:cs typeface="Calibri" pitchFamily="34" charset="0"/>
              </a:rPr>
              <a:t>Flightline</a:t>
            </a:r>
            <a:r>
              <a:rPr lang="en-US" sz="1400" b="1" dirty="0" smtClean="0">
                <a:solidFill>
                  <a:prstClr val="white"/>
                </a:solidFill>
                <a:cs typeface="Calibri" pitchFamily="34" charset="0"/>
              </a:rPr>
              <a:t> Operations</a:t>
            </a:r>
            <a:endParaRPr lang="en-US" sz="1400" b="1" dirty="0">
              <a:solidFill>
                <a:prstClr val="white"/>
              </a:solidFill>
              <a:cs typeface="Calibri" pitchFamily="34" charset="0"/>
            </a:endParaRPr>
          </a:p>
        </p:txBody>
      </p:sp>
      <p:sp>
        <p:nvSpPr>
          <p:cNvPr id="34" name="TextBox 33"/>
          <p:cNvSpPr txBox="1"/>
          <p:nvPr/>
        </p:nvSpPr>
        <p:spPr>
          <a:xfrm>
            <a:off x="3279801" y="963844"/>
            <a:ext cx="1562672" cy="307777"/>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fontAlgn="auto">
              <a:spcBef>
                <a:spcPts val="0"/>
              </a:spcBef>
              <a:spcAft>
                <a:spcPts val="0"/>
              </a:spcAft>
            </a:pPr>
            <a:r>
              <a:rPr lang="en-US" sz="1400" b="1" dirty="0" smtClean="0">
                <a:solidFill>
                  <a:prstClr val="white"/>
                </a:solidFill>
                <a:cs typeface="Calibri" pitchFamily="34" charset="0"/>
              </a:rPr>
              <a:t>Current AFRC Area</a:t>
            </a:r>
            <a:endParaRPr lang="en-US" sz="1400" b="1" dirty="0">
              <a:solidFill>
                <a:prstClr val="white"/>
              </a:solidFill>
              <a:cs typeface="Calibri" pitchFamily="34" charset="0"/>
            </a:endParaRPr>
          </a:p>
        </p:txBody>
      </p:sp>
      <p:sp>
        <p:nvSpPr>
          <p:cNvPr id="36" name="Oval 35"/>
          <p:cNvSpPr/>
          <p:nvPr/>
        </p:nvSpPr>
        <p:spPr bwMode="auto">
          <a:xfrm>
            <a:off x="3741071" y="3969940"/>
            <a:ext cx="563310" cy="56828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37" name="TextBox 36"/>
          <p:cNvSpPr txBox="1"/>
          <p:nvPr/>
        </p:nvSpPr>
        <p:spPr>
          <a:xfrm>
            <a:off x="332909" y="3630088"/>
            <a:ext cx="2663565" cy="461665"/>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200" b="1" u="sng" dirty="0" smtClean="0">
                <a:solidFill>
                  <a:prstClr val="black"/>
                </a:solidFill>
                <a:cs typeface="Calibri" pitchFamily="34" charset="0"/>
              </a:rPr>
              <a:t>Step 1</a:t>
            </a:r>
            <a:r>
              <a:rPr lang="en-US" sz="1200" b="1" dirty="0" smtClean="0">
                <a:solidFill>
                  <a:prstClr val="black"/>
                </a:solidFill>
                <a:cs typeface="Calibri" pitchFamily="34" charset="0"/>
              </a:rPr>
              <a:t>: Construct Temp HQ AFRC</a:t>
            </a:r>
          </a:p>
          <a:p>
            <a:pPr algn="ctr" fontAlgn="auto">
              <a:spcBef>
                <a:spcPts val="0"/>
              </a:spcBef>
              <a:spcAft>
                <a:spcPts val="0"/>
              </a:spcAft>
            </a:pPr>
            <a:r>
              <a:rPr lang="en-US" sz="1200" b="1" dirty="0" smtClean="0">
                <a:solidFill>
                  <a:prstClr val="black"/>
                </a:solidFill>
                <a:cs typeface="Calibri" pitchFamily="34" charset="0"/>
              </a:rPr>
              <a:t>Status: Completed May 12</a:t>
            </a:r>
          </a:p>
        </p:txBody>
      </p:sp>
      <p:sp>
        <p:nvSpPr>
          <p:cNvPr id="38" name="TextBox 37"/>
          <p:cNvSpPr txBox="1"/>
          <p:nvPr/>
        </p:nvSpPr>
        <p:spPr>
          <a:xfrm>
            <a:off x="6316203" y="4397612"/>
            <a:ext cx="2546443" cy="830997"/>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200" b="1" dirty="0" smtClean="0">
                <a:solidFill>
                  <a:prstClr val="black"/>
                </a:solidFill>
                <a:cs typeface="Calibri" pitchFamily="34" charset="0"/>
              </a:rPr>
              <a:t>AFRC Deployment Readiness and Training Center</a:t>
            </a:r>
          </a:p>
          <a:p>
            <a:pPr algn="ctr" fontAlgn="auto">
              <a:spcBef>
                <a:spcPts val="0"/>
              </a:spcBef>
              <a:spcAft>
                <a:spcPts val="0"/>
              </a:spcAft>
            </a:pPr>
            <a:r>
              <a:rPr lang="en-US" sz="1200" b="1" dirty="0" smtClean="0">
                <a:solidFill>
                  <a:prstClr val="black"/>
                </a:solidFill>
                <a:cs typeface="Calibri" pitchFamily="34" charset="0"/>
              </a:rPr>
              <a:t>Status: Completed Jan 13</a:t>
            </a:r>
          </a:p>
          <a:p>
            <a:pPr algn="ctr" fontAlgn="auto">
              <a:spcBef>
                <a:spcPts val="0"/>
              </a:spcBef>
              <a:spcAft>
                <a:spcPts val="0"/>
              </a:spcAft>
            </a:pPr>
            <a:r>
              <a:rPr lang="en-US" sz="1200" b="1" dirty="0" smtClean="0">
                <a:solidFill>
                  <a:prstClr val="black"/>
                </a:solidFill>
                <a:cs typeface="Calibri" pitchFamily="34" charset="0"/>
              </a:rPr>
              <a:t>Public Affairs moved in Feb 13</a:t>
            </a:r>
            <a:endParaRPr lang="en-US" sz="1200" b="1" dirty="0">
              <a:solidFill>
                <a:prstClr val="black"/>
              </a:solidFill>
              <a:cs typeface="Calibri" pitchFamily="34" charset="0"/>
            </a:endParaRPr>
          </a:p>
        </p:txBody>
      </p:sp>
      <p:sp>
        <p:nvSpPr>
          <p:cNvPr id="39" name="Oval 38"/>
          <p:cNvSpPr/>
          <p:nvPr/>
        </p:nvSpPr>
        <p:spPr bwMode="auto">
          <a:xfrm>
            <a:off x="4465327" y="4923845"/>
            <a:ext cx="563310" cy="56828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40" name="Oval 39"/>
          <p:cNvSpPr/>
          <p:nvPr/>
        </p:nvSpPr>
        <p:spPr bwMode="auto">
          <a:xfrm>
            <a:off x="5350529" y="5106508"/>
            <a:ext cx="321892" cy="32473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41" name="TextBox 40"/>
          <p:cNvSpPr txBox="1"/>
          <p:nvPr/>
        </p:nvSpPr>
        <p:spPr>
          <a:xfrm>
            <a:off x="6064724" y="5452996"/>
            <a:ext cx="2720160" cy="646331"/>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fontAlgn="auto">
              <a:spcBef>
                <a:spcPts val="0"/>
              </a:spcBef>
              <a:spcAft>
                <a:spcPts val="0"/>
              </a:spcAft>
            </a:pPr>
            <a:r>
              <a:rPr lang="en-US" sz="1200" b="1" u="sng" dirty="0" smtClean="0">
                <a:solidFill>
                  <a:prstClr val="black"/>
                </a:solidFill>
                <a:cs typeface="Calibri" pitchFamily="34" charset="0"/>
              </a:rPr>
              <a:t>Steps 5, 6, and 7</a:t>
            </a:r>
            <a:r>
              <a:rPr lang="en-US" sz="1200" b="1" dirty="0" smtClean="0">
                <a:solidFill>
                  <a:prstClr val="black"/>
                </a:solidFill>
                <a:cs typeface="Calibri" pitchFamily="34" charset="0"/>
              </a:rPr>
              <a:t>: Construct and </a:t>
            </a:r>
          </a:p>
          <a:p>
            <a:pPr fontAlgn="auto">
              <a:spcBef>
                <a:spcPts val="0"/>
              </a:spcBef>
              <a:spcAft>
                <a:spcPts val="0"/>
              </a:spcAft>
            </a:pPr>
            <a:r>
              <a:rPr lang="en-US" sz="1200" b="1" dirty="0" smtClean="0">
                <a:solidFill>
                  <a:prstClr val="black"/>
                </a:solidFill>
                <a:cs typeface="Calibri" pitchFamily="34" charset="0"/>
              </a:rPr>
              <a:t>relocate to AFRC Consolidated Mission Complex in 3 phases via MILCON</a:t>
            </a:r>
          </a:p>
        </p:txBody>
      </p:sp>
      <p:sp>
        <p:nvSpPr>
          <p:cNvPr id="66" name="TextBox 65"/>
          <p:cNvSpPr txBox="1"/>
          <p:nvPr/>
        </p:nvSpPr>
        <p:spPr>
          <a:xfrm>
            <a:off x="441682" y="4740636"/>
            <a:ext cx="2816551" cy="307777"/>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400" b="1" dirty="0" smtClean="0">
                <a:solidFill>
                  <a:prstClr val="white"/>
                </a:solidFill>
                <a:cs typeface="Calibri" pitchFamily="34" charset="0"/>
              </a:rPr>
              <a:t>Base Admin Area</a:t>
            </a:r>
            <a:endParaRPr lang="en-US" sz="1400" b="1" dirty="0">
              <a:solidFill>
                <a:prstClr val="white"/>
              </a:solidFill>
              <a:cs typeface="Calibri" pitchFamily="34" charset="0"/>
            </a:endParaRPr>
          </a:p>
        </p:txBody>
      </p:sp>
      <p:sp>
        <p:nvSpPr>
          <p:cNvPr id="68" name="Right Arrow 67"/>
          <p:cNvSpPr/>
          <p:nvPr/>
        </p:nvSpPr>
        <p:spPr bwMode="auto">
          <a:xfrm rot="1384839">
            <a:off x="3085256" y="3879644"/>
            <a:ext cx="580211" cy="263846"/>
          </a:xfrm>
          <a:prstGeom prst="rightArrow">
            <a:avLst/>
          </a:prstGeom>
          <a:solidFill>
            <a:srgbClr val="92D05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69" name="TextBox 68"/>
          <p:cNvSpPr txBox="1"/>
          <p:nvPr/>
        </p:nvSpPr>
        <p:spPr>
          <a:xfrm>
            <a:off x="361209" y="2001243"/>
            <a:ext cx="2333714" cy="646331"/>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200" b="1" u="sng" dirty="0" smtClean="0">
                <a:solidFill>
                  <a:prstClr val="black"/>
                </a:solidFill>
                <a:cs typeface="Calibri" pitchFamily="34" charset="0"/>
              </a:rPr>
              <a:t>Step </a:t>
            </a:r>
            <a:r>
              <a:rPr lang="en-US" sz="1200" b="1" u="sng" dirty="0">
                <a:solidFill>
                  <a:prstClr val="black"/>
                </a:solidFill>
                <a:cs typeface="Calibri" pitchFamily="34" charset="0"/>
              </a:rPr>
              <a:t>4</a:t>
            </a:r>
            <a:r>
              <a:rPr lang="en-US" sz="1200" b="1" dirty="0" smtClean="0">
                <a:solidFill>
                  <a:prstClr val="black"/>
                </a:solidFill>
                <a:cs typeface="Calibri" pitchFamily="34" charset="0"/>
              </a:rPr>
              <a:t>: Move off-base personnel on-base, terminate off-base lease</a:t>
            </a:r>
          </a:p>
          <a:p>
            <a:pPr algn="ctr" fontAlgn="auto">
              <a:spcBef>
                <a:spcPts val="0"/>
              </a:spcBef>
              <a:spcAft>
                <a:spcPts val="0"/>
              </a:spcAft>
            </a:pPr>
            <a:r>
              <a:rPr lang="en-US" sz="1200" b="1" dirty="0" smtClean="0">
                <a:solidFill>
                  <a:prstClr val="black"/>
                </a:solidFill>
                <a:cs typeface="Calibri" pitchFamily="34" charset="0"/>
              </a:rPr>
              <a:t>Status: Completed Feb 13</a:t>
            </a:r>
            <a:endParaRPr lang="en-US" sz="1200" b="1" dirty="0">
              <a:solidFill>
                <a:prstClr val="black"/>
              </a:solidFill>
              <a:cs typeface="Calibri" pitchFamily="34" charset="0"/>
            </a:endParaRPr>
          </a:p>
        </p:txBody>
      </p:sp>
      <p:sp>
        <p:nvSpPr>
          <p:cNvPr id="70" name="Oval 69"/>
          <p:cNvSpPr/>
          <p:nvPr/>
        </p:nvSpPr>
        <p:spPr bwMode="auto">
          <a:xfrm>
            <a:off x="3106992" y="5245475"/>
            <a:ext cx="321892" cy="32473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71" name="TextBox 70"/>
          <p:cNvSpPr txBox="1"/>
          <p:nvPr/>
        </p:nvSpPr>
        <p:spPr>
          <a:xfrm>
            <a:off x="453714" y="5772706"/>
            <a:ext cx="1995729" cy="307777"/>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400" b="1" dirty="0" smtClean="0">
                <a:solidFill>
                  <a:prstClr val="white"/>
                </a:solidFill>
                <a:cs typeface="Calibri" pitchFamily="34" charset="0"/>
              </a:rPr>
              <a:t>Current AFRC Facilities</a:t>
            </a:r>
            <a:endParaRPr lang="en-US" sz="1400" b="1" dirty="0">
              <a:solidFill>
                <a:prstClr val="white"/>
              </a:solidFill>
              <a:cs typeface="Calibri" pitchFamily="34" charset="0"/>
            </a:endParaRPr>
          </a:p>
        </p:txBody>
      </p:sp>
      <p:sp>
        <p:nvSpPr>
          <p:cNvPr id="72" name="Oval 71"/>
          <p:cNvSpPr/>
          <p:nvPr/>
        </p:nvSpPr>
        <p:spPr bwMode="auto">
          <a:xfrm>
            <a:off x="4062962" y="6001425"/>
            <a:ext cx="321892" cy="324734"/>
          </a:xfrm>
          <a:prstGeom prst="ellipse">
            <a:avLst/>
          </a:prstGeom>
          <a:noFill/>
          <a:ln w="38100">
            <a:solidFill>
              <a:srgbClr val="FFFF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fontAlgn="auto">
              <a:spcBef>
                <a:spcPts val="0"/>
              </a:spcBef>
              <a:spcAft>
                <a:spcPts val="0"/>
              </a:spcAft>
            </a:pPr>
            <a:endParaRPr lang="en-US" sz="1200" b="1">
              <a:solidFill>
                <a:prstClr val="black"/>
              </a:solidFill>
              <a:latin typeface="Calibri" pitchFamily="34" charset="0"/>
              <a:cs typeface="Calibri" pitchFamily="34" charset="0"/>
            </a:endParaRPr>
          </a:p>
        </p:txBody>
      </p:sp>
      <p:sp>
        <p:nvSpPr>
          <p:cNvPr id="73" name="TextBox 72"/>
          <p:cNvSpPr txBox="1"/>
          <p:nvPr/>
        </p:nvSpPr>
        <p:spPr>
          <a:xfrm>
            <a:off x="5233737" y="1027043"/>
            <a:ext cx="3700713" cy="2492990"/>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fontAlgn="auto">
              <a:spcBef>
                <a:spcPts val="0"/>
              </a:spcBef>
              <a:spcAft>
                <a:spcPts val="0"/>
              </a:spcAft>
            </a:pPr>
            <a:r>
              <a:rPr lang="en-US" sz="1200" b="1" u="sng" dirty="0" smtClean="0">
                <a:solidFill>
                  <a:prstClr val="white"/>
                </a:solidFill>
                <a:cs typeface="Calibri" pitchFamily="34" charset="0"/>
              </a:rPr>
              <a:t>Benefits of the Plan </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Effectively/efficiently meets AF, AFMC, AFRC needs</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AFRC Consolidated Mission Complex, Ph 1 MILCON is 1</a:t>
            </a:r>
            <a:r>
              <a:rPr lang="en-US" sz="1200" b="1" baseline="30000" dirty="0" smtClean="0">
                <a:solidFill>
                  <a:prstClr val="white"/>
                </a:solidFill>
                <a:cs typeface="Calibri" pitchFamily="34" charset="0"/>
              </a:rPr>
              <a:t>st</a:t>
            </a:r>
            <a:r>
              <a:rPr lang="en-US" sz="1200" b="1" dirty="0" smtClean="0">
                <a:solidFill>
                  <a:prstClr val="white"/>
                </a:solidFill>
                <a:cs typeface="Calibri" pitchFamily="34" charset="0"/>
              </a:rPr>
              <a:t> step in moving out of temp leased facility; catalyst to AFMC consolidation plans</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Consolidates up to 9 facilities into 1</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Saves WR-ALC  estimated $39M MILCON by reusing vacated facilities</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AFMC/AFRC consolidation enables 14 facility, </a:t>
            </a:r>
            <a:br>
              <a:rPr lang="en-US" sz="1200" b="1" dirty="0" smtClean="0">
                <a:solidFill>
                  <a:prstClr val="white"/>
                </a:solidFill>
                <a:cs typeface="Calibri" pitchFamily="34" charset="0"/>
              </a:rPr>
            </a:br>
            <a:r>
              <a:rPr lang="en-US" sz="1200" b="1" dirty="0" smtClean="0">
                <a:solidFill>
                  <a:prstClr val="white"/>
                </a:solidFill>
                <a:cs typeface="Calibri" pitchFamily="34" charset="0"/>
              </a:rPr>
              <a:t>149K Sq Ft demolition and 93K Sq Ft lease </a:t>
            </a:r>
            <a:br>
              <a:rPr lang="en-US" sz="1200" b="1" dirty="0" smtClean="0">
                <a:solidFill>
                  <a:prstClr val="white"/>
                </a:solidFill>
                <a:cs typeface="Calibri" pitchFamily="34" charset="0"/>
              </a:rPr>
            </a:br>
            <a:r>
              <a:rPr lang="en-US" sz="1200" b="1" dirty="0" smtClean="0">
                <a:solidFill>
                  <a:prstClr val="white"/>
                </a:solidFill>
                <a:cs typeface="Calibri" pitchFamily="34" charset="0"/>
              </a:rPr>
              <a:t>divestiture opportunities</a:t>
            </a:r>
          </a:p>
          <a:p>
            <a:pPr marL="120650" indent="-120650" fontAlgn="auto">
              <a:spcBef>
                <a:spcPts val="0"/>
              </a:spcBef>
              <a:spcAft>
                <a:spcPts val="0"/>
              </a:spcAft>
              <a:buFont typeface="Arial" pitchFamily="34" charset="0"/>
              <a:buChar char="•"/>
            </a:pPr>
            <a:r>
              <a:rPr lang="en-US" sz="1200" b="1" dirty="0" smtClean="0">
                <a:solidFill>
                  <a:prstClr val="white"/>
                </a:solidFill>
                <a:cs typeface="Calibri" pitchFamily="34" charset="0"/>
              </a:rPr>
              <a:t>Addresses AF 20/20 by 2020  footprint reduction  requirements</a:t>
            </a:r>
            <a:endParaRPr lang="en-US" sz="1200" b="1" dirty="0">
              <a:solidFill>
                <a:prstClr val="white"/>
              </a:solidFill>
              <a:cs typeface="Calibri" pitchFamily="34" charset="0"/>
            </a:endParaRPr>
          </a:p>
        </p:txBody>
      </p:sp>
      <p:sp>
        <p:nvSpPr>
          <p:cNvPr id="74" name="TextBox 73"/>
          <p:cNvSpPr txBox="1"/>
          <p:nvPr/>
        </p:nvSpPr>
        <p:spPr>
          <a:xfrm>
            <a:off x="3268863" y="1791476"/>
            <a:ext cx="1907382" cy="646331"/>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fontAlgn="auto">
              <a:spcBef>
                <a:spcPts val="0"/>
              </a:spcBef>
              <a:spcAft>
                <a:spcPts val="0"/>
              </a:spcAft>
            </a:pPr>
            <a:r>
              <a:rPr lang="en-US" sz="1200" b="1" u="sng" dirty="0" smtClean="0">
                <a:solidFill>
                  <a:prstClr val="black"/>
                </a:solidFill>
                <a:cs typeface="Calibri" pitchFamily="34" charset="0"/>
              </a:rPr>
              <a:t>Step 2</a:t>
            </a:r>
            <a:r>
              <a:rPr lang="en-US" sz="1200" b="1" dirty="0" smtClean="0">
                <a:solidFill>
                  <a:prstClr val="black"/>
                </a:solidFill>
                <a:cs typeface="Calibri" pitchFamily="34" charset="0"/>
              </a:rPr>
              <a:t>: Move A4, A7, RMG </a:t>
            </a:r>
          </a:p>
          <a:p>
            <a:pPr algn="ctr" fontAlgn="auto">
              <a:spcBef>
                <a:spcPts val="0"/>
              </a:spcBef>
              <a:spcAft>
                <a:spcPts val="0"/>
              </a:spcAft>
            </a:pPr>
            <a:r>
              <a:rPr lang="en-US" sz="1200" b="1" dirty="0" smtClean="0">
                <a:solidFill>
                  <a:prstClr val="black"/>
                </a:solidFill>
                <a:cs typeface="Calibri" pitchFamily="34" charset="0"/>
              </a:rPr>
              <a:t>to Temporary HQ AFRC</a:t>
            </a:r>
          </a:p>
          <a:p>
            <a:pPr algn="ctr" fontAlgn="auto">
              <a:spcBef>
                <a:spcPts val="0"/>
              </a:spcBef>
              <a:spcAft>
                <a:spcPts val="0"/>
              </a:spcAft>
            </a:pPr>
            <a:r>
              <a:rPr lang="en-US" sz="1200" b="1" dirty="0" smtClean="0">
                <a:solidFill>
                  <a:prstClr val="black"/>
                </a:solidFill>
                <a:cs typeface="Calibri" pitchFamily="34" charset="0"/>
              </a:rPr>
              <a:t>Status: Completed Jun 12</a:t>
            </a:r>
            <a:endParaRPr lang="en-US" sz="1200" b="1" dirty="0">
              <a:solidFill>
                <a:prstClr val="black"/>
              </a:solidFill>
              <a:cs typeface="Calibri" pitchFamily="34" charset="0"/>
            </a:endParaRPr>
          </a:p>
        </p:txBody>
      </p:sp>
      <p:sp>
        <p:nvSpPr>
          <p:cNvPr id="75" name="TextBox 74"/>
          <p:cNvSpPr txBox="1"/>
          <p:nvPr/>
        </p:nvSpPr>
        <p:spPr>
          <a:xfrm>
            <a:off x="333375" y="489204"/>
            <a:ext cx="2190749" cy="646331"/>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200" b="1" u="sng" dirty="0" smtClean="0">
                <a:solidFill>
                  <a:prstClr val="black"/>
                </a:solidFill>
                <a:cs typeface="Calibri" pitchFamily="34" charset="0"/>
              </a:rPr>
              <a:t>Step </a:t>
            </a:r>
            <a:r>
              <a:rPr lang="en-US" sz="1200" b="1" u="sng" dirty="0">
                <a:solidFill>
                  <a:prstClr val="black"/>
                </a:solidFill>
                <a:cs typeface="Calibri" pitchFamily="34" charset="0"/>
              </a:rPr>
              <a:t>3</a:t>
            </a:r>
            <a:r>
              <a:rPr lang="en-US" sz="1200" b="1" dirty="0" smtClean="0">
                <a:solidFill>
                  <a:prstClr val="black"/>
                </a:solidFill>
                <a:cs typeface="Calibri" pitchFamily="34" charset="0"/>
              </a:rPr>
              <a:t>: Consolidate personnel </a:t>
            </a:r>
          </a:p>
          <a:p>
            <a:pPr algn="ctr" fontAlgn="auto">
              <a:spcBef>
                <a:spcPts val="0"/>
              </a:spcBef>
              <a:spcAft>
                <a:spcPts val="0"/>
              </a:spcAft>
            </a:pPr>
            <a:r>
              <a:rPr lang="en-US" sz="1200" b="1" dirty="0" smtClean="0">
                <a:solidFill>
                  <a:prstClr val="black"/>
                </a:solidFill>
                <a:cs typeface="Calibri" pitchFamily="34" charset="0"/>
              </a:rPr>
              <a:t>within AFRC facilities</a:t>
            </a:r>
          </a:p>
          <a:p>
            <a:pPr algn="ctr" fontAlgn="auto">
              <a:spcBef>
                <a:spcPts val="0"/>
              </a:spcBef>
              <a:spcAft>
                <a:spcPts val="0"/>
              </a:spcAft>
            </a:pPr>
            <a:r>
              <a:rPr lang="en-US" sz="1200" b="1" dirty="0" smtClean="0">
                <a:solidFill>
                  <a:prstClr val="black"/>
                </a:solidFill>
                <a:cs typeface="Calibri" pitchFamily="34" charset="0"/>
              </a:rPr>
              <a:t>Status: Completed Mar 14</a:t>
            </a:r>
          </a:p>
        </p:txBody>
      </p:sp>
      <p:sp>
        <p:nvSpPr>
          <p:cNvPr id="76" name="Right Arrow 75"/>
          <p:cNvSpPr/>
          <p:nvPr/>
        </p:nvSpPr>
        <p:spPr bwMode="auto">
          <a:xfrm rot="4099516">
            <a:off x="2212150" y="2781861"/>
            <a:ext cx="2292605" cy="287278"/>
          </a:xfrm>
          <a:prstGeom prst="rightArrow">
            <a:avLst/>
          </a:prstGeom>
          <a:solidFill>
            <a:srgbClr val="92D05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77" name="Right Arrow 76"/>
          <p:cNvSpPr/>
          <p:nvPr/>
        </p:nvSpPr>
        <p:spPr bwMode="auto">
          <a:xfrm rot="19507620">
            <a:off x="1396259" y="1650165"/>
            <a:ext cx="533674" cy="221366"/>
          </a:xfrm>
          <a:prstGeom prst="rightArrow">
            <a:avLst/>
          </a:prstGeom>
          <a:solidFill>
            <a:srgbClr val="92D05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78" name="Right Arrow 77"/>
          <p:cNvSpPr/>
          <p:nvPr/>
        </p:nvSpPr>
        <p:spPr bwMode="auto">
          <a:xfrm rot="8757421">
            <a:off x="5650211" y="4819190"/>
            <a:ext cx="566133" cy="244716"/>
          </a:xfrm>
          <a:prstGeom prst="rightArrow">
            <a:avLst/>
          </a:prstGeom>
          <a:solidFill>
            <a:srgbClr val="92D05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79" name="Right Arrow 78"/>
          <p:cNvSpPr/>
          <p:nvPr/>
        </p:nvSpPr>
        <p:spPr bwMode="auto">
          <a:xfrm rot="11820713">
            <a:off x="4961590" y="5457235"/>
            <a:ext cx="1017598" cy="297137"/>
          </a:xfrm>
          <a:prstGeom prst="rightArrow">
            <a:avLst/>
          </a:prstGeom>
          <a:solidFill>
            <a:srgbClr val="FFFF0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80" name="Right Arrow 79"/>
          <p:cNvSpPr/>
          <p:nvPr/>
        </p:nvSpPr>
        <p:spPr bwMode="auto">
          <a:xfrm rot="259563">
            <a:off x="2574474" y="5927823"/>
            <a:ext cx="1393080" cy="291107"/>
          </a:xfrm>
          <a:prstGeom prst="rightArrow">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81" name="Right Arrow 80"/>
          <p:cNvSpPr/>
          <p:nvPr/>
        </p:nvSpPr>
        <p:spPr bwMode="auto">
          <a:xfrm rot="20023554" flipV="1">
            <a:off x="2529171" y="5517965"/>
            <a:ext cx="555266" cy="277965"/>
          </a:xfrm>
          <a:prstGeom prst="rightArrow">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rtlCol="0" anchor="ctr"/>
          <a:lstStyle/>
          <a:p>
            <a:pPr algn="ctr" fontAlgn="auto">
              <a:spcBef>
                <a:spcPts val="0"/>
              </a:spcBef>
              <a:spcAft>
                <a:spcPts val="0"/>
              </a:spcAft>
            </a:pPr>
            <a:endParaRPr lang="en-US" sz="1200" b="1">
              <a:solidFill>
                <a:prstClr val="white"/>
              </a:solidFill>
              <a:cs typeface="Calibri" pitchFamily="34" charset="0"/>
            </a:endParaRPr>
          </a:p>
        </p:txBody>
      </p:sp>
      <p:sp>
        <p:nvSpPr>
          <p:cNvPr id="28" name="Text Box 4"/>
          <p:cNvSpPr txBox="1">
            <a:spLocks noChangeArrowheads="1"/>
          </p:cNvSpPr>
          <p:nvPr/>
        </p:nvSpPr>
        <p:spPr bwMode="auto">
          <a:xfrm>
            <a:off x="0" y="6184900"/>
            <a:ext cx="9144000" cy="673100"/>
          </a:xfrm>
          <a:prstGeom prst="rect">
            <a:avLst/>
          </a:prstGeom>
          <a:solidFill>
            <a:srgbClr val="000066"/>
          </a:solidFill>
          <a:ln>
            <a:noFill/>
          </a:ln>
          <a:extLs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anchor="ctr"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a:solidFill>
                  <a:srgbClr val="FFFFFF"/>
                </a:solidFill>
              </a:rPr>
              <a:t>Avoids up to $</a:t>
            </a:r>
            <a:r>
              <a:rPr lang="en-US" altLang="en-US" sz="2000" b="1" dirty="0" smtClean="0">
                <a:solidFill>
                  <a:srgbClr val="FFFFFF"/>
                </a:solidFill>
              </a:rPr>
              <a:t>39M </a:t>
            </a:r>
            <a:r>
              <a:rPr lang="en-US" altLang="en-US" sz="2000" b="1" dirty="0">
                <a:solidFill>
                  <a:srgbClr val="FFFFFF"/>
                </a:solidFill>
              </a:rPr>
              <a:t>MILCON; “win-win” consolidation for two MAJCOMs; demolish worst, energy hog facilities</a:t>
            </a:r>
          </a:p>
        </p:txBody>
      </p:sp>
    </p:spTree>
    <p:extLst>
      <p:ext uri="{BB962C8B-B14F-4D97-AF65-F5344CB8AC3E}">
        <p14:creationId xmlns:p14="http://schemas.microsoft.com/office/powerpoint/2010/main" val="3790510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2"/>
          </p:nvPr>
        </p:nvSpPr>
        <p:spPr/>
        <p:txBody>
          <a:bodyPr/>
          <a:lstStyle/>
          <a:p>
            <a:r>
              <a:rPr lang="en-US" dirty="0" smtClean="0"/>
              <a:t>2 May 14</a:t>
            </a:r>
            <a:endParaRPr lang="en-US" dirty="0"/>
          </a:p>
        </p:txBody>
      </p:sp>
      <p:sp>
        <p:nvSpPr>
          <p:cNvPr id="27" name="Text Placeholder 26"/>
          <p:cNvSpPr>
            <a:spLocks noGrp="1"/>
          </p:cNvSpPr>
          <p:nvPr>
            <p:ph type="body" sz="quarter" idx="13"/>
          </p:nvPr>
        </p:nvSpPr>
        <p:spPr/>
        <p:txBody>
          <a:bodyPr/>
          <a:lstStyle/>
          <a:p>
            <a:r>
              <a:rPr lang="en-US" dirty="0" smtClean="0"/>
              <a:t>AFRC/A7P</a:t>
            </a:r>
          </a:p>
          <a:p>
            <a:endParaRPr lang="en-US" dirty="0"/>
          </a:p>
        </p:txBody>
      </p:sp>
      <p:sp>
        <p:nvSpPr>
          <p:cNvPr id="10" name="Slide Number Placeholder 4"/>
          <p:cNvSpPr>
            <a:spLocks noGrp="1"/>
          </p:cNvSpPr>
          <p:nvPr>
            <p:ph type="sldNum" sz="quarter" idx="4294967295"/>
          </p:nvPr>
        </p:nvSpPr>
        <p:spPr>
          <a:xfrm>
            <a:off x="8534400" y="6524625"/>
            <a:ext cx="596900" cy="304800"/>
          </a:xfrm>
          <a:prstGeom prst="rect">
            <a:avLst/>
          </a:prstGeom>
        </p:spPr>
        <p:txBody>
          <a:bodyPr/>
          <a:lstStyle/>
          <a:p>
            <a:fld id="{2DB3785D-03B4-48F0-AC6B-975A9060D2B2}" type="slidenum">
              <a:rPr lang="en-US" smtClean="0"/>
              <a:pPr/>
              <a:t>18</a:t>
            </a:fld>
            <a:endParaRPr lang="en-US" dirty="0" smtClean="0"/>
          </a:p>
        </p:txBody>
      </p:sp>
      <p:sp>
        <p:nvSpPr>
          <p:cNvPr id="35" name="Line 1036"/>
          <p:cNvSpPr>
            <a:spLocks noChangeShapeType="1"/>
          </p:cNvSpPr>
          <p:nvPr/>
        </p:nvSpPr>
        <p:spPr bwMode="auto">
          <a:xfrm>
            <a:off x="381000" y="990600"/>
            <a:ext cx="8382000" cy="0"/>
          </a:xfrm>
          <a:prstGeom prst="line">
            <a:avLst/>
          </a:prstGeom>
          <a:noFill/>
          <a:ln w="38100">
            <a:solidFill>
              <a:srgbClr val="0C2D83"/>
            </a:solidFill>
            <a:round/>
            <a:headEnd/>
            <a:tailEnd/>
          </a:ln>
          <a:effectLst/>
        </p:spPr>
        <p:txBody>
          <a:bodyPr wrap="none" anchor="ctr"/>
          <a:lstStyle/>
          <a:p>
            <a:pPr algn="ctr" eaLnBrk="0" fontAlgn="auto" hangingPunct="0">
              <a:spcBef>
                <a:spcPts val="0"/>
              </a:spcBef>
              <a:spcAft>
                <a:spcPts val="0"/>
              </a:spcAft>
              <a:defRPr/>
            </a:pPr>
            <a:endParaRPr lang="en-US">
              <a:solidFill>
                <a:srgbClr val="000000"/>
              </a:solidFill>
              <a:latin typeface="Arial"/>
            </a:endParaRPr>
          </a:p>
        </p:txBody>
      </p:sp>
      <p:sp>
        <p:nvSpPr>
          <p:cNvPr id="8" name="Rectangle 7"/>
          <p:cNvSpPr/>
          <p:nvPr/>
        </p:nvSpPr>
        <p:spPr bwMode="auto">
          <a:xfrm>
            <a:off x="381000" y="5994400"/>
            <a:ext cx="8610600" cy="651452"/>
          </a:xfrm>
          <a:prstGeom prst="rect">
            <a:avLst/>
          </a:prstGeom>
          <a:solidFill>
            <a:schemeClr val="bg1"/>
          </a:solid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a:endParaRPr lang="en-US"/>
          </a:p>
        </p:txBody>
      </p:sp>
      <p:sp>
        <p:nvSpPr>
          <p:cNvPr id="32" name="Rectangle 3"/>
          <p:cNvSpPr txBox="1">
            <a:spLocks noChangeArrowheads="1"/>
          </p:cNvSpPr>
          <p:nvPr/>
        </p:nvSpPr>
        <p:spPr>
          <a:xfrm>
            <a:off x="0" y="5880177"/>
            <a:ext cx="9144000" cy="1015663"/>
          </a:xfrm>
          <a:prstGeom prst="rect">
            <a:avLst/>
          </a:prstGeom>
          <a:solidFill>
            <a:srgbClr val="002060"/>
          </a:solidFill>
        </p:spPr>
        <p:txBody>
          <a:bodyPr wrap="square">
            <a:spAutoFit/>
          </a:bodyPr>
          <a:lstStyle/>
          <a:p>
            <a:pPr algn="ctr" eaLnBrk="0" hangingPunct="0">
              <a:defRPr/>
            </a:pPr>
            <a:r>
              <a:rPr lang="en-US" sz="2000" b="1" kern="0" dirty="0" smtClean="0">
                <a:solidFill>
                  <a:schemeClr val="bg1"/>
                </a:solidFill>
                <a:latin typeface="Arial"/>
                <a:ea typeface="+mj-ea"/>
                <a:cs typeface="+mj-cs"/>
              </a:rPr>
              <a:t>Vision: </a:t>
            </a:r>
            <a:r>
              <a:rPr lang="en-US" sz="2000" b="1" dirty="0">
                <a:solidFill>
                  <a:schemeClr val="bg1"/>
                </a:solidFill>
              </a:rPr>
              <a:t>“Create a timeless, synergistic Consolidated Mission Complex that promotes the </a:t>
            </a:r>
            <a:r>
              <a:rPr lang="en-US" sz="2000" b="1" u="sng" dirty="0">
                <a:solidFill>
                  <a:schemeClr val="bg1"/>
                </a:solidFill>
              </a:rPr>
              <a:t>proud heritage</a:t>
            </a:r>
            <a:r>
              <a:rPr lang="en-US" sz="2000" b="1" dirty="0">
                <a:solidFill>
                  <a:schemeClr val="bg1"/>
                </a:solidFill>
              </a:rPr>
              <a:t> </a:t>
            </a:r>
            <a:r>
              <a:rPr lang="en-US" sz="2000" b="1" dirty="0" smtClean="0">
                <a:solidFill>
                  <a:schemeClr val="bg1"/>
                </a:solidFill>
              </a:rPr>
              <a:t>of </a:t>
            </a:r>
            <a:r>
              <a:rPr lang="en-US" sz="2000" b="1" dirty="0">
                <a:solidFill>
                  <a:schemeClr val="bg1"/>
                </a:solidFill>
              </a:rPr>
              <a:t>AFRC's </a:t>
            </a:r>
            <a:r>
              <a:rPr lang="en-US" sz="2000" b="1" u="sng" dirty="0">
                <a:solidFill>
                  <a:schemeClr val="bg1"/>
                </a:solidFill>
              </a:rPr>
              <a:t>professional Citizen Airmen</a:t>
            </a:r>
            <a:r>
              <a:rPr lang="en-US" sz="2000" b="1" dirty="0">
                <a:solidFill>
                  <a:schemeClr val="bg1"/>
                </a:solidFill>
              </a:rPr>
              <a:t> providing </a:t>
            </a:r>
            <a:r>
              <a:rPr lang="en-US" sz="2000" b="1" u="sng" dirty="0">
                <a:solidFill>
                  <a:schemeClr val="bg1"/>
                </a:solidFill>
              </a:rPr>
              <a:t>cost effective combat power</a:t>
            </a:r>
            <a:r>
              <a:rPr lang="en-US" sz="2000" b="1" dirty="0">
                <a:solidFill>
                  <a:schemeClr val="bg1"/>
                </a:solidFill>
              </a:rPr>
              <a:t> for America.”</a:t>
            </a:r>
            <a:endParaRPr lang="en-US" sz="2000" b="1" kern="0" dirty="0">
              <a:solidFill>
                <a:schemeClr val="bg1"/>
              </a:solidFill>
              <a:latin typeface="Arial"/>
              <a:ea typeface="+mj-ea"/>
              <a:cs typeface="+mj-cs"/>
            </a:endParaRPr>
          </a:p>
        </p:txBody>
      </p:sp>
      <p:sp>
        <p:nvSpPr>
          <p:cNvPr id="16" name="Title 15"/>
          <p:cNvSpPr>
            <a:spLocks noGrp="1"/>
          </p:cNvSpPr>
          <p:nvPr>
            <p:ph type="title"/>
          </p:nvPr>
        </p:nvSpPr>
        <p:spPr>
          <a:xfrm>
            <a:off x="1128713" y="47722"/>
            <a:ext cx="7726362" cy="942878"/>
          </a:xfrm>
          <a:noFill/>
        </p:spPr>
        <p:txBody>
          <a:bodyPr/>
          <a:lstStyle/>
          <a:p>
            <a:r>
              <a:rPr lang="en-US" dirty="0" smtClean="0"/>
              <a:t>AFRC CMC Master Plan Update</a:t>
            </a:r>
            <a:br>
              <a:rPr lang="en-US" dirty="0" smtClean="0"/>
            </a:br>
            <a:r>
              <a:rPr lang="en-US" dirty="0" smtClean="0"/>
              <a:t>Site Plan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03011079"/>
              </p:ext>
            </p:extLst>
          </p:nvPr>
        </p:nvGraphicFramePr>
        <p:xfrm>
          <a:off x="128778" y="1165406"/>
          <a:ext cx="6516721" cy="4548128"/>
        </p:xfrm>
        <a:graphic>
          <a:graphicData uri="http://schemas.openxmlformats.org/presentationml/2006/ole">
            <mc:AlternateContent xmlns:mc="http://schemas.openxmlformats.org/markup-compatibility/2006">
              <mc:Choice xmlns:v="urn:schemas-microsoft-com:vml" Requires="v">
                <p:oleObj spid="_x0000_s145413" name="Acrobat Document" r:id="rId4" imgW="3352800" imgH="2339268" progId="Acrobat.Document.11">
                  <p:embed/>
                </p:oleObj>
              </mc:Choice>
              <mc:Fallback>
                <p:oleObj name="Acrobat Document" r:id="rId4" imgW="3352800" imgH="2339268" progId="Acrobat.Document.11">
                  <p:embed/>
                  <p:pic>
                    <p:nvPicPr>
                      <p:cNvPr id="0" name=""/>
                      <p:cNvPicPr/>
                      <p:nvPr/>
                    </p:nvPicPr>
                    <p:blipFill>
                      <a:blip r:embed="rId5"/>
                      <a:stretch>
                        <a:fillRect/>
                      </a:stretch>
                    </p:blipFill>
                    <p:spPr>
                      <a:xfrm>
                        <a:off x="128778" y="1165406"/>
                        <a:ext cx="6516721" cy="4548128"/>
                      </a:xfrm>
                      <a:prstGeom prst="rect">
                        <a:avLst/>
                      </a:prstGeom>
                      <a:ln w="28575">
                        <a:solidFill>
                          <a:schemeClr val="tx1"/>
                        </a:solidFill>
                      </a:ln>
                    </p:spPr>
                  </p:pic>
                </p:oleObj>
              </mc:Fallback>
            </mc:AlternateContent>
          </a:graphicData>
        </a:graphic>
      </p:graphicFrame>
      <p:sp>
        <p:nvSpPr>
          <p:cNvPr id="5" name="TextBox 4"/>
          <p:cNvSpPr txBox="1"/>
          <p:nvPr/>
        </p:nvSpPr>
        <p:spPr>
          <a:xfrm>
            <a:off x="6658374" y="1068944"/>
            <a:ext cx="2485625" cy="3539430"/>
          </a:xfrm>
          <a:prstGeom prst="rect">
            <a:avLst/>
          </a:prstGeom>
          <a:noFill/>
        </p:spPr>
        <p:txBody>
          <a:bodyPr wrap="square" rtlCol="0">
            <a:spAutoFit/>
          </a:bodyPr>
          <a:lstStyle/>
          <a:p>
            <a:r>
              <a:rPr lang="en-US" b="1" u="sng" dirty="0" smtClean="0"/>
              <a:t>Highlights</a:t>
            </a:r>
            <a:endParaRPr lang="en-US" b="1" dirty="0" smtClean="0"/>
          </a:p>
          <a:p>
            <a:pPr marL="115888" indent="-115888">
              <a:buFont typeface="Arial" panose="020B0604020202020204" pitchFamily="34" charset="0"/>
              <a:buChar char="•"/>
            </a:pPr>
            <a:r>
              <a:rPr lang="en-US" b="1" dirty="0" smtClean="0"/>
              <a:t>Ties in new FGC</a:t>
            </a:r>
          </a:p>
          <a:p>
            <a:pPr marL="115888" indent="-115888">
              <a:buFont typeface="Arial" panose="020B0604020202020204" pitchFamily="34" charset="0"/>
              <a:buChar char="•"/>
            </a:pPr>
            <a:r>
              <a:rPr lang="en-US" b="1" dirty="0" smtClean="0"/>
              <a:t>Heritage plaza</a:t>
            </a:r>
          </a:p>
          <a:p>
            <a:pPr marL="404813" lvl="1" indent="-115888">
              <a:buFont typeface="Arial" panose="020B0604020202020204" pitchFamily="34" charset="0"/>
              <a:buChar char="•"/>
            </a:pPr>
            <a:r>
              <a:rPr lang="en-US" b="1" dirty="0" smtClean="0"/>
              <a:t>Historical</a:t>
            </a:r>
          </a:p>
          <a:p>
            <a:pPr marL="404813" lvl="1" indent="-115888">
              <a:buFont typeface="Arial" panose="020B0604020202020204" pitchFamily="34" charset="0"/>
              <a:buChar char="•"/>
            </a:pPr>
            <a:r>
              <a:rPr lang="en-US" b="1" dirty="0" smtClean="0"/>
              <a:t>Host ceremonies</a:t>
            </a:r>
          </a:p>
          <a:p>
            <a:pPr marL="404813" lvl="1" indent="-115888">
              <a:buFont typeface="Arial" panose="020B0604020202020204" pitchFamily="34" charset="0"/>
              <a:buChar char="•"/>
            </a:pPr>
            <a:r>
              <a:rPr lang="en-US" b="1" dirty="0" smtClean="0"/>
              <a:t>Eating, Sitting, Relaxing areas</a:t>
            </a:r>
          </a:p>
          <a:p>
            <a:pPr indent="-168275">
              <a:buFont typeface="Arial" panose="020B0604020202020204" pitchFamily="34" charset="0"/>
              <a:buChar char="•"/>
            </a:pPr>
            <a:r>
              <a:rPr lang="en-US" b="1" dirty="0"/>
              <a:t>Distributed parking</a:t>
            </a:r>
          </a:p>
          <a:p>
            <a:pPr indent="-168275">
              <a:buFont typeface="Arial" panose="020B0604020202020204" pitchFamily="34" charset="0"/>
              <a:buChar char="•"/>
            </a:pPr>
            <a:r>
              <a:rPr lang="en-US" b="1" dirty="0" smtClean="0"/>
              <a:t>Each phase: site </a:t>
            </a:r>
            <a:br>
              <a:rPr lang="en-US" b="1" dirty="0" smtClean="0"/>
            </a:br>
            <a:r>
              <a:rPr lang="en-US" b="1" dirty="0" smtClean="0"/>
              <a:t>   looks complete</a:t>
            </a:r>
          </a:p>
          <a:p>
            <a:pPr indent="-168275">
              <a:buFont typeface="Arial" panose="020B0604020202020204" pitchFamily="34" charset="0"/>
              <a:buChar char="•"/>
            </a:pPr>
            <a:r>
              <a:rPr lang="en-US" b="1" dirty="0" smtClean="0"/>
              <a:t>Simple, natural</a:t>
            </a:r>
            <a:br>
              <a:rPr lang="en-US" b="1" dirty="0" smtClean="0"/>
            </a:br>
            <a:r>
              <a:rPr lang="en-US" b="1" dirty="0" smtClean="0"/>
              <a:t>   landscaping</a:t>
            </a:r>
          </a:p>
          <a:p>
            <a:pPr indent="-168275">
              <a:buFont typeface="Arial" panose="020B0604020202020204" pitchFamily="34" charset="0"/>
              <a:buChar char="•"/>
            </a:pPr>
            <a:r>
              <a:rPr lang="en-US" b="1" dirty="0" smtClean="0"/>
              <a:t>Covered walkways</a:t>
            </a:r>
          </a:p>
          <a:p>
            <a:pPr indent="-168275">
              <a:buFont typeface="Arial" panose="020B0604020202020204" pitchFamily="34" charset="0"/>
              <a:buChar char="•"/>
            </a:pPr>
            <a:r>
              <a:rPr lang="en-US" b="1" dirty="0" smtClean="0"/>
              <a:t>Tie to fitness trails</a:t>
            </a:r>
          </a:p>
          <a:p>
            <a:pPr marL="115888" indent="-115888">
              <a:buFont typeface="Arial" panose="020B0604020202020204" pitchFamily="34" charset="0"/>
              <a:buChar char="•"/>
            </a:pPr>
            <a:r>
              <a:rPr lang="en-US" b="1" dirty="0"/>
              <a:t>AT/FP compliant</a:t>
            </a:r>
          </a:p>
          <a:p>
            <a:pPr marL="115888" indent="-115888">
              <a:buFont typeface="Arial" panose="020B0604020202020204" pitchFamily="34" charset="0"/>
              <a:buChar char="•"/>
            </a:pPr>
            <a:endParaRPr lang="en-US" b="1" dirty="0"/>
          </a:p>
        </p:txBody>
      </p:sp>
      <p:sp>
        <p:nvSpPr>
          <p:cNvPr id="2" name="TextBox 1"/>
          <p:cNvSpPr txBox="1"/>
          <p:nvPr/>
        </p:nvSpPr>
        <p:spPr>
          <a:xfrm>
            <a:off x="1676155" y="3061015"/>
            <a:ext cx="312906" cy="369332"/>
          </a:xfrm>
          <a:prstGeom prst="rect">
            <a:avLst/>
          </a:prstGeom>
          <a:noFill/>
        </p:spPr>
        <p:txBody>
          <a:bodyPr wrap="none" rtlCol="0">
            <a:spAutoFit/>
          </a:bodyPr>
          <a:lstStyle/>
          <a:p>
            <a:r>
              <a:rPr lang="en-US" b="1" dirty="0" smtClean="0"/>
              <a:t>1</a:t>
            </a:r>
            <a:endParaRPr lang="en-US" b="1" dirty="0"/>
          </a:p>
        </p:txBody>
      </p:sp>
      <p:sp>
        <p:nvSpPr>
          <p:cNvPr id="6" name="TextBox 5"/>
          <p:cNvSpPr txBox="1"/>
          <p:nvPr/>
        </p:nvSpPr>
        <p:spPr>
          <a:xfrm>
            <a:off x="2975020" y="3803628"/>
            <a:ext cx="312906" cy="369332"/>
          </a:xfrm>
          <a:prstGeom prst="rect">
            <a:avLst/>
          </a:prstGeom>
          <a:noFill/>
        </p:spPr>
        <p:txBody>
          <a:bodyPr wrap="none" rtlCol="0">
            <a:spAutoFit/>
          </a:bodyPr>
          <a:lstStyle/>
          <a:p>
            <a:r>
              <a:rPr lang="en-US" b="1" dirty="0" smtClean="0"/>
              <a:t>2</a:t>
            </a:r>
            <a:endParaRPr lang="en-US" b="1" dirty="0"/>
          </a:p>
        </p:txBody>
      </p:sp>
      <p:sp>
        <p:nvSpPr>
          <p:cNvPr id="7" name="TextBox 6"/>
          <p:cNvSpPr txBox="1"/>
          <p:nvPr/>
        </p:nvSpPr>
        <p:spPr>
          <a:xfrm>
            <a:off x="3129568" y="2678804"/>
            <a:ext cx="312906" cy="369332"/>
          </a:xfrm>
          <a:prstGeom prst="rect">
            <a:avLst/>
          </a:prstGeom>
          <a:noFill/>
        </p:spPr>
        <p:txBody>
          <a:bodyPr wrap="none" rtlCol="0">
            <a:spAutoFit/>
          </a:bodyPr>
          <a:lstStyle/>
          <a:p>
            <a:r>
              <a:rPr lang="en-US" b="1" dirty="0" smtClean="0"/>
              <a:t>3</a:t>
            </a:r>
            <a:endParaRPr lang="en-US" b="1" dirty="0"/>
          </a:p>
        </p:txBody>
      </p:sp>
      <p:sp>
        <p:nvSpPr>
          <p:cNvPr id="9" name="TextBox 8"/>
          <p:cNvSpPr txBox="1"/>
          <p:nvPr/>
        </p:nvSpPr>
        <p:spPr>
          <a:xfrm>
            <a:off x="3256731" y="1133338"/>
            <a:ext cx="3386312" cy="923330"/>
          </a:xfrm>
          <a:prstGeom prst="rect">
            <a:avLst/>
          </a:prstGeom>
          <a:noFill/>
        </p:spPr>
        <p:txBody>
          <a:bodyPr wrap="none" rtlCol="0">
            <a:spAutoFit/>
          </a:bodyPr>
          <a:lstStyle/>
          <a:p>
            <a:r>
              <a:rPr lang="en-US" b="1" dirty="0" err="1" smtClean="0">
                <a:solidFill>
                  <a:schemeClr val="bg1"/>
                </a:solidFill>
              </a:rPr>
              <a:t>Ph</a:t>
            </a:r>
            <a:r>
              <a:rPr lang="en-US" b="1" dirty="0" smtClean="0">
                <a:solidFill>
                  <a:schemeClr val="bg1"/>
                </a:solidFill>
              </a:rPr>
              <a:t> 1: </a:t>
            </a:r>
            <a:r>
              <a:rPr lang="en-US" b="1" dirty="0" err="1" smtClean="0">
                <a:solidFill>
                  <a:schemeClr val="bg1"/>
                </a:solidFill>
              </a:rPr>
              <a:t>Cmd</a:t>
            </a:r>
            <a:r>
              <a:rPr lang="en-US" b="1" dirty="0" smtClean="0">
                <a:solidFill>
                  <a:schemeClr val="bg1"/>
                </a:solidFill>
              </a:rPr>
              <a:t> Staff, A1, A5/8, FM</a:t>
            </a:r>
          </a:p>
          <a:p>
            <a:r>
              <a:rPr lang="en-US" b="1" dirty="0" err="1" smtClean="0">
                <a:solidFill>
                  <a:schemeClr val="bg1"/>
                </a:solidFill>
              </a:rPr>
              <a:t>Ph</a:t>
            </a:r>
            <a:r>
              <a:rPr lang="en-US" b="1" dirty="0" smtClean="0">
                <a:solidFill>
                  <a:schemeClr val="bg1"/>
                </a:solidFill>
              </a:rPr>
              <a:t> 2: A2, A3, A6, 24/7</a:t>
            </a:r>
          </a:p>
          <a:p>
            <a:r>
              <a:rPr lang="en-US" b="1" dirty="0" err="1" smtClean="0">
                <a:solidFill>
                  <a:schemeClr val="bg1"/>
                </a:solidFill>
              </a:rPr>
              <a:t>Ph</a:t>
            </a:r>
            <a:r>
              <a:rPr lang="en-US" b="1" dirty="0" smtClean="0">
                <a:solidFill>
                  <a:schemeClr val="bg1"/>
                </a:solidFill>
              </a:rPr>
              <a:t> 3: A4/7, A9, special staff</a:t>
            </a:r>
            <a:endParaRPr lang="en-US" b="1" dirty="0">
              <a:solidFill>
                <a:schemeClr val="bg1"/>
              </a:solidFill>
            </a:endParaRPr>
          </a:p>
        </p:txBody>
      </p:sp>
      <p:sp>
        <p:nvSpPr>
          <p:cNvPr id="17" name="TextBox 16"/>
          <p:cNvSpPr txBox="1"/>
          <p:nvPr/>
        </p:nvSpPr>
        <p:spPr>
          <a:xfrm>
            <a:off x="294266" y="1210051"/>
            <a:ext cx="800219" cy="369332"/>
          </a:xfrm>
          <a:prstGeom prst="rect">
            <a:avLst/>
          </a:prstGeom>
          <a:noFill/>
        </p:spPr>
        <p:txBody>
          <a:bodyPr wrap="none" rtlCol="0">
            <a:spAutoFit/>
          </a:bodyPr>
          <a:lstStyle/>
          <a:p>
            <a:r>
              <a:rPr lang="en-US" b="1" dirty="0" smtClean="0">
                <a:solidFill>
                  <a:schemeClr val="bg1"/>
                </a:solidFill>
              </a:rPr>
              <a:t>North</a:t>
            </a:r>
            <a:endParaRPr lang="en-US" b="1" dirty="0">
              <a:solidFill>
                <a:schemeClr val="bg1"/>
              </a:solidFill>
            </a:endParaRPr>
          </a:p>
        </p:txBody>
      </p:sp>
      <p:sp>
        <p:nvSpPr>
          <p:cNvPr id="18" name="Right Arrow 17"/>
          <p:cNvSpPr/>
          <p:nvPr/>
        </p:nvSpPr>
        <p:spPr bwMode="auto">
          <a:xfrm rot="16200000">
            <a:off x="381000" y="1790163"/>
            <a:ext cx="584915" cy="167425"/>
          </a:xfrm>
          <a:prstGeom prst="rightArrow">
            <a:avLst/>
          </a:prstGeom>
          <a:solidFill>
            <a:schemeClr val="bg1"/>
          </a:solidFill>
          <a:ln w="9525">
            <a:noFill/>
            <a:miter lim="800000"/>
            <a:headEnd/>
            <a:tailEnd/>
          </a:ln>
          <a:effectLst/>
          <a:scene3d>
            <a:camera prst="orthographicFront">
              <a:rot lat="0" lon="0" rev="0"/>
            </a:camera>
            <a:lightRig rig="contrasting" dir="t">
              <a:rot lat="0" lon="0" rev="1500000"/>
            </a:lightRig>
          </a:scene3d>
          <a:sp3d prstMaterial="metal">
            <a:bevelT w="88900" h="88900"/>
          </a:sp3d>
        </p:spPr>
        <p:txBody>
          <a:bodyPr wrap="none" rtlCol="0" anchor="ctr"/>
          <a:lstStyle/>
          <a:p>
            <a:pPr algn="ctr"/>
            <a:endParaRPr lang="en-US">
              <a:solidFill>
                <a:schemeClr val="bg1"/>
              </a:solidFill>
            </a:endParaRPr>
          </a:p>
        </p:txBody>
      </p:sp>
      <p:sp>
        <p:nvSpPr>
          <p:cNvPr id="11" name="TextBox 10"/>
          <p:cNvSpPr txBox="1"/>
          <p:nvPr/>
        </p:nvSpPr>
        <p:spPr>
          <a:xfrm>
            <a:off x="5409125" y="3284935"/>
            <a:ext cx="671979" cy="369332"/>
          </a:xfrm>
          <a:prstGeom prst="rect">
            <a:avLst/>
          </a:prstGeom>
          <a:noFill/>
        </p:spPr>
        <p:txBody>
          <a:bodyPr wrap="none" rtlCol="0">
            <a:spAutoFit/>
          </a:bodyPr>
          <a:lstStyle/>
          <a:p>
            <a:r>
              <a:rPr lang="en-US" b="1" dirty="0" smtClean="0">
                <a:solidFill>
                  <a:schemeClr val="bg1"/>
                </a:solidFill>
              </a:rPr>
              <a:t>FGC</a:t>
            </a:r>
            <a:endParaRPr lang="en-US" b="1" dirty="0">
              <a:solidFill>
                <a:schemeClr val="bg1"/>
              </a:solidFill>
            </a:endParaRPr>
          </a:p>
        </p:txBody>
      </p:sp>
    </p:spTree>
    <p:extLst>
      <p:ext uri="{BB962C8B-B14F-4D97-AF65-F5344CB8AC3E}">
        <p14:creationId xmlns:p14="http://schemas.microsoft.com/office/powerpoint/2010/main" val="3379136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06242" y="1281400"/>
            <a:ext cx="8837758" cy="3854708"/>
          </a:xfrm>
        </p:spPr>
        <p:txBody>
          <a:bodyPr/>
          <a:lstStyle/>
          <a:p>
            <a:pPr marL="344488" indent="-344488"/>
            <a:r>
              <a:rPr lang="en-US" sz="2400" b="0" dirty="0"/>
              <a:t>Who We Are and What We Do</a:t>
            </a:r>
          </a:p>
          <a:p>
            <a:pPr marL="344488" indent="-344488"/>
            <a:r>
              <a:rPr lang="en-US" sz="2400" b="0" dirty="0" smtClean="0"/>
              <a:t>What’s new at AFRC</a:t>
            </a:r>
          </a:p>
          <a:p>
            <a:pPr marL="344488" indent="-344488"/>
            <a:r>
              <a:rPr lang="en-US" sz="2400" b="0" dirty="0" smtClean="0"/>
              <a:t>Facilities Programs</a:t>
            </a:r>
          </a:p>
          <a:p>
            <a:pPr marL="747713" lvl="1" indent="-344488"/>
            <a:r>
              <a:rPr lang="en-US" sz="2400" b="0" dirty="0" smtClean="0"/>
              <a:t>Development </a:t>
            </a:r>
          </a:p>
          <a:p>
            <a:pPr marL="747713" lvl="1" indent="-344488"/>
            <a:r>
              <a:rPr lang="en-US" sz="2400" b="0" dirty="0" smtClean="0"/>
              <a:t>MILCON</a:t>
            </a:r>
          </a:p>
          <a:p>
            <a:pPr marL="747713" lvl="1" indent="-344488"/>
            <a:r>
              <a:rPr lang="en-US" sz="2400" b="0" dirty="0" smtClean="0"/>
              <a:t>FSRM</a:t>
            </a:r>
          </a:p>
          <a:p>
            <a:pPr marL="344488" indent="-344488"/>
            <a:r>
              <a:rPr lang="en-US" sz="2400" b="0" dirty="0" smtClean="0"/>
              <a:t>Where Do I Get More Info?</a:t>
            </a:r>
          </a:p>
          <a:p>
            <a:pPr>
              <a:buNone/>
            </a:pPr>
            <a:endParaRPr lang="en-US" sz="2400" b="0" dirty="0" smtClean="0"/>
          </a:p>
          <a:p>
            <a:endParaRPr lang="en-US" sz="2400" b="0" dirty="0" smtClean="0"/>
          </a:p>
          <a:p>
            <a:endParaRPr lang="en-US" sz="2400" b="0" dirty="0"/>
          </a:p>
        </p:txBody>
      </p:sp>
      <p:sp>
        <p:nvSpPr>
          <p:cNvPr id="6" name="Rectangle 3"/>
          <p:cNvSpPr txBox="1">
            <a:spLocks noChangeArrowheads="1"/>
          </p:cNvSpPr>
          <p:nvPr/>
        </p:nvSpPr>
        <p:spPr>
          <a:xfrm>
            <a:off x="1447800" y="461963"/>
            <a:ext cx="7391400" cy="523220"/>
          </a:xfrm>
          <a:prstGeom prst="rect">
            <a:avLst/>
          </a:prstGeom>
          <a:noFill/>
        </p:spPr>
        <p:txBody>
          <a:bodyPr wrap="square">
            <a:spAutoFit/>
          </a:bodyPr>
          <a:lstStyle/>
          <a:p>
            <a:pPr algn="r" eaLnBrk="0" hangingPunct="0">
              <a:defRPr/>
            </a:pPr>
            <a:r>
              <a:rPr lang="en-US" sz="2800" b="1" i="1" kern="0" dirty="0" smtClean="0">
                <a:solidFill>
                  <a:srgbClr val="151C77"/>
                </a:solidFill>
                <a:latin typeface="Arial"/>
                <a:ea typeface="+mj-ea"/>
                <a:cs typeface="+mj-cs"/>
              </a:rPr>
              <a:t>Overview</a:t>
            </a:r>
            <a:endParaRPr lang="en-US" sz="2800" b="1" i="1" kern="0" dirty="0">
              <a:solidFill>
                <a:srgbClr val="151C77"/>
              </a:solidFill>
              <a:latin typeface="Arial"/>
              <a:ea typeface="+mj-ea"/>
              <a:cs typeface="+mj-cs"/>
            </a:endParaRPr>
          </a:p>
        </p:txBody>
      </p:sp>
    </p:spTree>
    <p:extLst>
      <p:ext uri="{BB962C8B-B14F-4D97-AF65-F5344CB8AC3E}">
        <p14:creationId xmlns:p14="http://schemas.microsoft.com/office/powerpoint/2010/main" val="213466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3"/>
          <p:cNvSpPr>
            <a:spLocks noGrp="1" noChangeArrowheads="1"/>
          </p:cNvSpPr>
          <p:nvPr>
            <p:ph type="body" idx="4294967295"/>
          </p:nvPr>
        </p:nvSpPr>
        <p:spPr>
          <a:xfrm>
            <a:off x="134911" y="1021596"/>
            <a:ext cx="8844197" cy="646331"/>
          </a:xfrm>
          <a:prstGeom prst="rect">
            <a:avLst/>
          </a:prstGeom>
        </p:spPr>
        <p:txBody>
          <a:bodyPr wrap="square">
            <a:spAutoFit/>
          </a:bodyPr>
          <a:lstStyle/>
          <a:p>
            <a:pPr algn="ctr">
              <a:spcBef>
                <a:spcPts val="0"/>
              </a:spcBef>
              <a:buNone/>
            </a:pPr>
            <a:r>
              <a:rPr lang="en-US" altLang="en-US" sz="1800" i="1" dirty="0"/>
              <a:t>Provide the training &amp; combat installation platforms at home &amp; abroad that </a:t>
            </a:r>
            <a:r>
              <a:rPr lang="en-US" altLang="en-US" sz="1800" i="1" dirty="0" smtClean="0"/>
              <a:t>enable Air </a:t>
            </a:r>
            <a:r>
              <a:rPr lang="en-US" altLang="en-US" sz="1800" i="1" dirty="0"/>
              <a:t>Force global vigilance, reach &amp; power &amp; joint/coalition </a:t>
            </a:r>
            <a:r>
              <a:rPr lang="en-US" altLang="en-US" sz="1800" i="1" dirty="0" smtClean="0"/>
              <a:t>missions</a:t>
            </a:r>
            <a:endParaRPr lang="en-US" sz="1800" b="0" dirty="0" smtClean="0"/>
          </a:p>
        </p:txBody>
      </p:sp>
      <p:sp>
        <p:nvSpPr>
          <p:cNvPr id="17414" name="Rectangle 2"/>
          <p:cNvSpPr>
            <a:spLocks noChangeArrowheads="1"/>
          </p:cNvSpPr>
          <p:nvPr/>
        </p:nvSpPr>
        <p:spPr bwMode="auto">
          <a:xfrm>
            <a:off x="1041722" y="61773"/>
            <a:ext cx="7765731" cy="863740"/>
          </a:xfrm>
          <a:prstGeom prst="rect">
            <a:avLst/>
          </a:prstGeom>
          <a:noFill/>
          <a:ln w="9525">
            <a:noFill/>
            <a:miter lim="800000"/>
            <a:headEnd/>
            <a:tailEnd/>
          </a:ln>
        </p:spPr>
        <p:txBody>
          <a:bodyPr anchor="ctr"/>
          <a:lstStyle/>
          <a:p>
            <a:pPr algn="r"/>
            <a:r>
              <a:rPr lang="en-US" sz="3200" b="1" i="1" dirty="0" smtClean="0">
                <a:solidFill>
                  <a:srgbClr val="151C77"/>
                </a:solidFill>
                <a:latin typeface="Arial" charset="0"/>
              </a:rPr>
              <a:t>Civil Engineering</a:t>
            </a:r>
          </a:p>
          <a:p>
            <a:pPr algn="r"/>
            <a:r>
              <a:rPr lang="en-US" sz="2000" b="1" i="1" dirty="0" smtClean="0">
                <a:solidFill>
                  <a:srgbClr val="000000"/>
                </a:solidFill>
                <a:latin typeface="Arial"/>
              </a:rPr>
              <a:t>What We Do</a:t>
            </a:r>
          </a:p>
        </p:txBody>
      </p:sp>
      <p:sp>
        <p:nvSpPr>
          <p:cNvPr id="12" name="Rectangle 11"/>
          <p:cNvSpPr/>
          <p:nvPr/>
        </p:nvSpPr>
        <p:spPr>
          <a:xfrm>
            <a:off x="6569306" y="3796962"/>
            <a:ext cx="2562012" cy="369332"/>
          </a:xfrm>
          <a:prstGeom prst="rect">
            <a:avLst/>
          </a:prstGeom>
        </p:spPr>
        <p:txBody>
          <a:bodyPr wrap="square">
            <a:spAutoFit/>
          </a:bodyPr>
          <a:lstStyle/>
          <a:p>
            <a:pPr algn="ctr"/>
            <a:r>
              <a:rPr lang="en-US" sz="1800" dirty="0" smtClean="0">
                <a:solidFill>
                  <a:srgbClr val="000000"/>
                </a:solidFill>
                <a:latin typeface="Arial" charset="0"/>
              </a:rPr>
              <a:t>Operate &amp; Sustain</a:t>
            </a:r>
            <a:endParaRPr lang="en-US" sz="1800" dirty="0">
              <a:solidFill>
                <a:srgbClr val="000000"/>
              </a:solidFill>
              <a:latin typeface="Arial" charset="0"/>
            </a:endParaRPr>
          </a:p>
        </p:txBody>
      </p:sp>
      <p:sp>
        <p:nvSpPr>
          <p:cNvPr id="13" name="Rectangle 12"/>
          <p:cNvSpPr/>
          <p:nvPr/>
        </p:nvSpPr>
        <p:spPr>
          <a:xfrm>
            <a:off x="3283736" y="3808369"/>
            <a:ext cx="3149343" cy="369332"/>
          </a:xfrm>
          <a:prstGeom prst="rect">
            <a:avLst/>
          </a:prstGeom>
        </p:spPr>
        <p:txBody>
          <a:bodyPr wrap="square">
            <a:spAutoFit/>
          </a:bodyPr>
          <a:lstStyle/>
          <a:p>
            <a:pPr algn="ctr"/>
            <a:r>
              <a:rPr lang="en-US" sz="1800" dirty="0" smtClean="0">
                <a:solidFill>
                  <a:srgbClr val="000000"/>
                </a:solidFill>
                <a:latin typeface="Arial" charset="0"/>
              </a:rPr>
              <a:t>Acquire</a:t>
            </a:r>
            <a:endParaRPr lang="en-US" sz="1800" dirty="0">
              <a:solidFill>
                <a:srgbClr val="000000"/>
              </a:solidFill>
              <a:latin typeface="Arial" charset="0"/>
            </a:endParaRPr>
          </a:p>
        </p:txBody>
      </p:sp>
      <p:sp>
        <p:nvSpPr>
          <p:cNvPr id="14" name="Rectangle 13"/>
          <p:cNvSpPr/>
          <p:nvPr/>
        </p:nvSpPr>
        <p:spPr>
          <a:xfrm>
            <a:off x="0" y="3793495"/>
            <a:ext cx="3107341" cy="369332"/>
          </a:xfrm>
          <a:prstGeom prst="rect">
            <a:avLst/>
          </a:prstGeom>
        </p:spPr>
        <p:txBody>
          <a:bodyPr wrap="square">
            <a:spAutoFit/>
          </a:bodyPr>
          <a:lstStyle/>
          <a:p>
            <a:pPr algn="ctr"/>
            <a:r>
              <a:rPr lang="en-US" sz="1800" dirty="0" smtClean="0">
                <a:solidFill>
                  <a:srgbClr val="000000"/>
                </a:solidFill>
                <a:latin typeface="Arial" charset="0"/>
              </a:rPr>
              <a:t>Plan &amp; Program</a:t>
            </a:r>
            <a:endParaRPr lang="en-US" sz="1800" dirty="0">
              <a:solidFill>
                <a:srgbClr val="000000"/>
              </a:solidFill>
              <a:latin typeface="Arial" charset="0"/>
            </a:endParaRPr>
          </a:p>
        </p:txBody>
      </p:sp>
      <p:sp>
        <p:nvSpPr>
          <p:cNvPr id="15362" name="AutoShape 2" descr="data:image/jpeg;base64,/9j/4AAQSkZJRgABAQAAAQABAAD/2wCEAAkGBhQQEBQUEBQUFBQUFBYUFBQUFRcUFhYUFBQVFBQUFBQXGyYeFxkjGRQUHy8gIycpLCwsFR4xNTAqNSYrLCkBCQoKDgwOFw8PGiwcHBwsKSwpKSksKSkpKSksLCkpLCkpKSkpKSkpLCksKSwpKSwpLCkpKSwsKSwsLCkpKSwpKf/AABEIALcBEwMBIgACEQEDEQH/xAAbAAACAwEBAQAAAAAAAAAAAAAAAQIDBAUGB//EAEcQAAEDAQQGBgcECAUEAwAAAAEAAhEDBBIhMQUTQVFhkQYiUnGBoRQVMkKx0fBiksHhFiNTcoLC0vFUk5Si0weD4uMzQ6P/xAAYAQEBAQEBAAAAAAAAAAAAAAAAAQIDBP/EACARAQEBAQEBAAICAwAAAAAAAAABERICIUFREzEiofD/2gAMAwEAAhEDEQA/AO4hNC7OJITQoEmhCoEIQoBCEKgQhCAQhCAQhCBoSQgaEkIGhCEAhJNAIQhAJpIQNCSEDQhCAQhCAQhCGIoQhRQhCEAhCEAhCEDQkhA0kIQCEIQCaSEDQkhA0JIlA0JIQNCSEDQhCAQiUIGhJCBoSQgaEkIGkhCDPZrSHtkYHCRnBiYKuXmGaXqDK6N8NAk7zGZ4qxmm6gEC7HcuXcdf469GAgri2TpRVpuDg1kic524b1G0dIXVKoqOYJAIhpIGPeCncP467iFxv0ix/wDjw/e/JSHSEdg8wr3E4rroXLp6fZ7wdnuGW7NbtK6fs9VkUiaTjtNMiPuyl9w4q5Nc71vRcwtc4iQQcCCJESFCz2+iwmHnENGMmLrboV6ic11ELMdI09rgO+Qrq9op6m9TqMdUidXebyzTqJlTQqm2hpjrNmAYDgc+4p06kjMeBV1FkoSQCqGhICVQ2u6/dcwjF+M4Q2AD4z5KauL0IQqgQhCARKbWym5pGYU1cJCSFUNCSEDQhCAQhCBpISQNCSEHgDSd2ymWvHvc4VHrbewezOf5KR0sMepkBt3+C83NejpZfqbxyTNeoOzyPzVHrQT7J2nPcpU9ItcQIOPdsTmnRm21JAhuPf8ANWC1v7I5lZvWDCRg7kNvitLbYyAZiROW5Mpqfph7Hmqqeky6eocCRnuU/Tqe/ZOSz2W0sMmYBJjBMNahbPslbLFaRBIHWG07O5YhXZ2gpttbGGS4QcOaSJa1PrXwcyRJ7xtH1uWfWDceSm4XXYeCvc9uBwE78MRmFSVkNQfQKiKgH0VsMcE7gUXWQWj7XmQpst5GVQjueR+KvNMKh1lG5VNWDSLyZ1jycpvk4ZxnvU/WtX9o7nKymxN3BQNhbuT6fG9umao9+e8BWt6QVfsnwXL9DHHmVXXspgwSPEq7UyO3W6RVHRAa3unHvlSHSR/Zaea83o2YN4k95XpOj1gvvvu9mnj3uzA8M+W9XaXzHoadUtptLwA84lu7h4J6+9hlGffuWe0V/e25NHHZ81ZSZdAH0TtK1GasQkhbYNCSEDQkhA5QhCAQkhA0IQg+TGqDt92NucqWsHWxzA37IXb9RUtx5oGgaX2ua49O3McM1WyMdhHxhOhVALZIyP4rr/o7TnN3MfJB6O09hcPEfJOkxxGnLwWlzhDcR7LueOC3no63Y53kk7o4Njj5K9HLnbP4So2Yi6P3j5ra/o4djxyULP0eJvdaIMDBNMVNOPgs1sHxXU/R13bHIqi0aAeB7QMd6aY7FN1+mN7fr67lCpS1jC3f7PB4y8Dl4rFoWxVKbiXYtdgceR+t63VGwSOX4KDn0RFcDdGf7oVVMmH/AF7y222wPe4PpuEkdaN+/wAR5yso0TVxxGPFXUxS931/Eo60xmcjtPaVjtFVvoqv0Gt2Tu2K6Yus1U6xuJ9sDM5Lurzgs9ZpkNxBnLatWvtO7yClXE7daHCo4BxAEeYJWCvbngiHHH+lTfSruJJYSSRs8Bgt1HQEkCq7rwTdbHVECbzst3zWpNZvw9F0i43W4kwAOJXu6dAUqbaTf4jvJzPPyAXC6M2enTe5168bvU/mx3/mupa65j7T/IbT+HNZkat1mtlsjEY43GcSfady+IXXBXl7TVvVQ1pwYbo756x5+QC9OFuMVJCSFpDQkhA0JIQNCSEDQkhA0JShB5UJqu8neXndUgEJByJQAUkgkSgZVNmzd+8rC5UWapi7vKqNRVVo9kqV9QquwKBWQ4ItVORO74KNldgtAKox0a9045HP64ZraVjey66Nxkd39vgr6T+r+6Y/h2H8OSqLCVFSaJUhR8e5J5tLVaFqZZt4VzLO0bB8fBXk0WTR79U6q1pdGAAxPF0Lyuk3lzusARJwOcnDLevc2O0OYeqcDmNi01baHEEtbeGToBPgTiFuXJjFm3XzjRul9VUAGDS4HE4zl4jwXrrRa4Dqk7ms7zlHcJPeFPSRvTdaATmQxsng4xiF5itVqMF0NviSWtBDcTF7PCbo8lPwSY10XQR3j4r2q8HZKt84hw6wEObdIyzB4yvdkqeWvRoSlQZXa6brgbpgwZg7jxxW2ViEryJQNCUolA0JIQNCpvm/Ei7dJyMyCBnPHcrUDlCSSDyOvG8c0zWaNo5hcaREwPZCnZNIGg972Na7qtBD2yBliNoXJt12unJTAXOq9Laxc3q0sZ/+uTwzJUbL0prucwEsAJximwbY3K5DXUAUtUT/AGKl61qduO4NHwC5mldNVg4AVagkHJxHwT4fXTFjccmnkVGloWoJ6rsfsleedpSs4Y1apw21HfNQoWhxbJc495J+KfEeo9Vv2iO8gfEqD9H73sHe9n9S8zRdiqq9c44keKmLr1VOxtaMatPnPwBQ/Uj2qwHc2of5Vy7A8luKja6YM4bPzUurHUfarOYOsLthIpuwEHhv+Kn6fZYhrnknAywAHeNpXl672A4tOWBbOE5SqKLiHSQSJkO2AbiPxTafHtaFWkcnN/iN34wq7bpizUoFSsASJusa5xIyzAA81x6brwCxab0dracgddmI4jaFe7S+cdg9MrK3BgqP3eywfElU/pkBVax1INY4EtcHkku2g4AD818+OGIXUou19K4TDhiw7nDJXay+lWbSlNwzjg4R+S6djYHnMEDcZXzvQdv1jYdg9vVcNxC7VK1FhwU6ax7mpZQRAXjdPhrSdh4YFSOlnx1XEeJXnNNaXuSZvVHZTiRxKT19SxKh0mY0llecMJADubSR5Lv2HphTcDdqMdGMEFhxM43oGe4r5m55neSe8kldOjY3MZdbi5/tO7zAHBueKvSPoFPptR94wf3ag7vdVrelFE3oqNBdESSIhoHvAbl43R9pNJzmPguEtjAyZxPkMRvXUNuBxgCQDhlhGUD6lZvv8J8ejsunWXYNVhdsIezKNsu71spaSaR7x4gT8FxdE6YY4FtQnLCQI445qVt0hSLwGtYRMey3HHfE/RW+oOuy3NvEkkA72u+X1KvFuYffb4mPivMG0MDgRLd8EtETuBjyXTpaSoubJJnsgvkczCnn3KtjsNrNORB7iCpErzOkNI02Ft3ERJmNuySDl+KZ0my40sLiTmMBHCQ0Sr3Ex0zpVjanW6vVcJzyLcwO5bKVra9t5pkb8l5G0W8HNjTM49YHYcCCteh9KMbTewvc0jEDPCdh3mVme1sdn013apefzQvLO0i4GAYG7BC5fytco02sds4bk3sa0GQOOC31tE1DFxl2AARccJIABJ70HQNU54fwkrX8kw5rFZaVKXS3IECB72EKHozAQQ0SMRC6TOjrxOLvufmiroBwbhfJGJinLjOyJ81Z7i8VhZaARKhDX9YjmusOjEgY1G4ZFolXUeioJAL3tG03Zw7k7m4c1walNoGQWegWxltwXU0rYGUHlusDsPeFydmXguUGXcbwOOG6Mlev0lmf20UWtIy2keaqtNJoGSwaQthDaZb1cMRMye0u9S6OVK1BjmnEiSD8QrbJEk1kstUAQoWyvlGAnrHhuXVo9G3tbBb471Gr0Ye5sfWH91juLzXIbXb1jAxgDDwwV1lDQMI4rc3oeS3EweP5Ln6VsRsNI1HjWEuDWtLiBjMkxjgPinUq838o3SJueyBeI2tGAwG7HwWmz2gOC4ujrcKtzHV6xxY4CSIlpjfiIjxzhdW06NLngULuMuLg7qkH2YHdjhvGauJri6Y0M4VJptLg7GGjI7e4HPmqGaIqDEANPFw/CV23WC0AwQThOBBT0lYHsuNH611VkgNJljpxvDIeKpjk2dxZaGbS4Br7uRJMDPwXf1wlw2tMO4LnN0BaWE1WsDrsXWyC6cPdmSO7cvRWXo3rYNe7Tv0wScyHECWtOV5pABPBZqyV57SGlgwXW+0RyXmq94kk4kr1nSLo5Tpa12tBLW09WDm4PN0ugbGkHnjmJ85Wr0BaGNZJonVhzyTe6wbrCBlgSRl7vFaiVPQ1gk33/wBh81u0tdvfqxIm6CSDIMQREZEDnxXtafQqi0QK7o3C58bqg3oDZgZ11T7zeWDMk7hxXiGYtN7rERlAIjCPrBbtaWAC44SMDvwOI8QV6r9BqAJcKriTMy4DPOOoVo/R1ssdrZNP2ZdO1xx/V44uKxfUOK4FDVOpNlr2uBMlpHWxMAg5LKawvENcJaeMgA7fLJek/RhuEVG4faJ87iyO6FC+5zarQXAyL0jGI9zLP5qTPyWV56rpcE4G8IzEp0bfuaSDmcDyK9BZuhLGAi+CCQR+sIOQ2injiFpb0Xa3LH/vO/oVt8/gnmvLVrdDus04QdvEbFZ62c4ODWOJwJwdAkSJgbsV6inoyqNY0ey/D2h9uTNySZqOxwz4BUWbow+mDcGc+8HZwDBc07hylN8fmLfPqV5appCTllnmBiAczioWe0y4ncJ74kxK9G7oS7OKmcxeBx8Rj3Kdq6K1bJRa+jeca0h7A2+5oJ6t7lKX34J49V5vXPOOrOPAlCdopWljruqqiIwNPHEA7jv3lNT/ABa5n7/0+o6ip2xyPzR6O/t+X5rUQN6WG8rLbN6K/tjl+aPRndry/NaCBvKjA3nmUNU+hO2vPgFH0J3bPJXOY05zzKpfZm9kHvc75ImudbOitOs4uqOJOHBYrX0CoPAAe9vWvEgzPDH2fDcu2bI3sM8XE/yqPog7FLz/AKVU+OGegFmN2Xk3WlplwM8Sd67lisTaTGsbUlrRAkicN6RsY7FPzUfRjsbR8yn9k+NIDf2g5hADe2OY+axmzP2Cz/ccf5kjZqm+h/lOP86Yutbiz9o3yXkP+pL2+jNhwdLj8WfmvR+j1dlSgP8Asu/5FyekHRepbGtbUr02hpJFygQTIxmamOSsyVm7Y8N0T6OOtRJc5raTXQSTje6phrRjkduC+q0tW0BrXNAAgCDkFw9CdF32Snq6demQXFxLqEmSAP2uXVC3+gVv21L/AE3/ALFq3U8/HQ17O0PuOS9Kp7T/ALD8lzzYK37al/ph/wAiibBX2VqPjZT/AMizka2ui6208f6CvP1dNn1rUYXE0w0hjc2jq04ugYDM8PKN/q+0/t6XhZf/AGLnM6KVm2l1dtobfc2D+owxuzAv4eyFZiXU+lFkbamNuAXxeEuAAuvYWk55g3HDD3eK+VWqzup1C10XmuIMGRIJGa+vjRdq/wASz/TD8XrgWn/ps6pVNR1olznXj+qgTM5XspVlkSy160aWHZPIfNP1t9j4Ll+qbZstQ/yGJepbZ/ix4UaY/BZ+NfXU9cnsDnH8qPXJ7Dfvf+K5fqm2/wCK/wDypfJSZoa17bW7wp00+f8AafXSOmfss+9+SBps7Gt5n8AsXqe0/wCLq/cpf0qdHRNoE37VWO662k2O+WmfJS4fWwacI91vn8khp49kf7vks7NFVZM2muRw1YPibuPJWjRbv21o++wfCmr8Pp+vich5OP4JevnDNvk5SGjD+2tH+Y3+hWCwn9pW/wAz5BPh9U+v3dn/AGuVbtNvPuu8Gra2zke9U8ajvkrAw9p/i9xUHLOnHjO8OCF1Lp4/fehPqrNX3p6vvWvVI1amjHq+9Gr71s1YT1aaYxapGrW3VouppjFq09WttxAYU0Y9VwRquC23EatNMY9VwRquC26rgjU8E0Y9UdyeqK2angjUpox6k/UI1JW3Uparu5pox6k8EanuWw0+I5pFg7Q5qdLjJqTwT1HctVwdoc0jd7Q5p1P2cs2o7kajuWgvZ2m81EVmdoeCdz9nNVaju+vFGo+voq01mbzyPyURaWfa+4/5JpiGoRqFZ6Qz7f8Alv8Aknrm7n/dKaYq1CNQrdcNzuSNcOy7/b81dMV6jglqO9Xa0dk82/NGt+z5j8CmmKtR9SjU/UlW63h5o1vAc/yTTFWq+pKNUrdbwHP8kjWO4feP9KaYr1SasFXu5/8AihNB6QeyPvH5I1/AeZWfxR4q5E1p1/Acj80tcfoLP4ojipzF1oNY/UfJGvPDy+SzwiO9MiauFV29PXHeeaoKJTmLq7WneeZRrOJ5lUynKcz9G1brO/mfmjWfUn5qqUXu5OZ+jasv/X0UX+5VXkXleZ+jasv93JF7u5BVXuKL3FOYbVt/u5BPWfUKi9xReTEXGp9QjWKmUryo0a0pGsePNUFyV9BeaxRrFRfUTXHDj3b0GjWI1qzG0t3hQFtbvQa9YjWLE/SLBm7NVet2Xon6zU2JsdLWFF8rEzSDDt2x47VP0pu/zV1Wq+Ur5WcWgb1F1uYPeH900abxRfKwN0vTImY2K+lamuEiDjh8FNhrReKFmdbWAwXDmEJo06k70jSdv+CSFpkas9o8gkWnY7yTQgRnefJAnjwy+aEIpPMb0SYn8fyQhRNQ13A8+/hwRrcfz/JCFNNUO0hBj6yncj1gNpQhZ1NpDSAJABz71XU0i0EY7JyP1tTQpfVNqqlplhydPGI47kn6eYP7b8tiELHdOqVTTrRlJy+viqKnSQR1JmYxH1wQhZvurqk9InAjD+0qLOkjjjdE7uGKSE6v7Z06vSJ0RAGGG3msjtP1JIJ2ZxMYE4700JtT1ai7TdQ7dnwEjFQqaUeesTGz8Iw7kIU2s7WZmknZycXCdu/f4qQtz73jGe3HLnKEKJqD6pcMZy89vxUXPMgHCRMb5EYnwQhFTZWdEXiIGA2bx8ZTFpeR7RxjLCZ2x4eSEK6G2o4k9Yzjkd30QosYYGJynl/byQhRYG0jjvyndO2FbdI96NmGGJ+ihCzq4rNMzicfFCEJq5H/2Q=="/>
          <p:cNvSpPr>
            <a:spLocks noChangeAspect="1" noChangeArrowheads="1"/>
          </p:cNvSpPr>
          <p:nvPr/>
        </p:nvSpPr>
        <p:spPr bwMode="auto">
          <a:xfrm>
            <a:off x="0"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charset="0"/>
            </a:endParaRPr>
          </a:p>
        </p:txBody>
      </p:sp>
      <p:sp>
        <p:nvSpPr>
          <p:cNvPr id="17" name="Rectangle 16"/>
          <p:cNvSpPr/>
          <p:nvPr/>
        </p:nvSpPr>
        <p:spPr>
          <a:xfrm>
            <a:off x="32264" y="6096192"/>
            <a:ext cx="3075077" cy="369332"/>
          </a:xfrm>
          <a:prstGeom prst="rect">
            <a:avLst/>
          </a:prstGeom>
        </p:spPr>
        <p:txBody>
          <a:bodyPr wrap="square">
            <a:spAutoFit/>
          </a:bodyPr>
          <a:lstStyle/>
          <a:p>
            <a:pPr algn="ctr"/>
            <a:r>
              <a:rPr lang="en-US" sz="1800" dirty="0" smtClean="0">
                <a:solidFill>
                  <a:srgbClr val="000000"/>
                </a:solidFill>
                <a:latin typeface="Arial" charset="0"/>
              </a:rPr>
              <a:t>Protect</a:t>
            </a:r>
            <a:endParaRPr lang="en-US" sz="1800" dirty="0">
              <a:solidFill>
                <a:srgbClr val="000000"/>
              </a:solidFill>
              <a:latin typeface="Arial" charset="0"/>
            </a:endParaRPr>
          </a:p>
        </p:txBody>
      </p:sp>
      <p:sp>
        <p:nvSpPr>
          <p:cNvPr id="19" name="Rectangle 18"/>
          <p:cNvSpPr/>
          <p:nvPr/>
        </p:nvSpPr>
        <p:spPr>
          <a:xfrm>
            <a:off x="3264945" y="6096192"/>
            <a:ext cx="3076269" cy="369332"/>
          </a:xfrm>
          <a:prstGeom prst="rect">
            <a:avLst/>
          </a:prstGeom>
        </p:spPr>
        <p:txBody>
          <a:bodyPr wrap="square">
            <a:spAutoFit/>
          </a:bodyPr>
          <a:lstStyle/>
          <a:p>
            <a:pPr algn="ctr"/>
            <a:r>
              <a:rPr lang="en-US" sz="1800" dirty="0" smtClean="0">
                <a:solidFill>
                  <a:srgbClr val="000000"/>
                </a:solidFill>
                <a:latin typeface="Arial" charset="0"/>
              </a:rPr>
              <a:t>Recover</a:t>
            </a:r>
            <a:endParaRPr lang="en-US" sz="1800" dirty="0">
              <a:solidFill>
                <a:srgbClr val="000000"/>
              </a:solidFill>
              <a:latin typeface="Arial" charset="0"/>
            </a:endParaRPr>
          </a:p>
        </p:txBody>
      </p:sp>
      <p:sp>
        <p:nvSpPr>
          <p:cNvPr id="21" name="Rectangle 20"/>
          <p:cNvSpPr/>
          <p:nvPr/>
        </p:nvSpPr>
        <p:spPr>
          <a:xfrm>
            <a:off x="6491827" y="6107372"/>
            <a:ext cx="2639490" cy="369332"/>
          </a:xfrm>
          <a:prstGeom prst="rect">
            <a:avLst/>
          </a:prstGeom>
        </p:spPr>
        <p:txBody>
          <a:bodyPr wrap="square">
            <a:spAutoFit/>
          </a:bodyPr>
          <a:lstStyle/>
          <a:p>
            <a:pPr algn="ctr"/>
            <a:r>
              <a:rPr lang="en-US" sz="1800" dirty="0" smtClean="0">
                <a:solidFill>
                  <a:srgbClr val="000000"/>
                </a:solidFill>
                <a:latin typeface="Arial" charset="0"/>
              </a:rPr>
              <a:t>Divest</a:t>
            </a:r>
            <a:endParaRPr lang="en-US" sz="1800" dirty="0">
              <a:solidFill>
                <a:srgbClr val="000000"/>
              </a:solidFill>
              <a:latin typeface="Arial" charset="0"/>
            </a:endParaRPr>
          </a:p>
        </p:txBody>
      </p:sp>
      <p:sp>
        <p:nvSpPr>
          <p:cNvPr id="15364" name="AutoShape 4" descr="data:image/jpeg;base64,/9j/4AAQSkZJRgABAQAAAQABAAD/2wCEAAkGBhISEBUUExQWFBUVFRQVFBQVGBgXFxUVFRQVFBUUFRQXHCYeFxkjHBUVHy8gJCcpLCwsFR4xNTAqNSYrLCkBCQoKDgwOFw8PGikcHBwpKSwpKSkpKSkpLCkpKSkpKSkpKSwpKSkpKSwpKSkpLCkpKSwpKSkpLCwpKSkpKSwpKf/AABEIALoBDwMBIgACEQEDEQH/xAAbAAABBQEBAAAAAAAAAAAAAAAEAQIDBQYAB//EAEIQAAEDAgMFBQUFBgUEAwAAAAEAAhEDIQQSMQUGQVFhEyJxgZEyUqGx0RRCYpLBFSNDU3LwFjOCsuEHc6LxJFRj/8QAGgEAAwEBAQEAAAAAAAAAAAAAAAECAwQFBv/EACQRAAMBAAICAgIDAQEAAAAAAAABEQISIQMxQVEEEyIycZEU/9oADAMBAAIRAxEAPwDVvcZNzqU3MeZSv1PiU2FIC5zzK7OeZSQuhAC5jzK7MeZSQuhAC5jzK7MeZSQuhAC5jzK7MeZSQuhAC5jzK7MeZXJEALmPMrsx5lJC6EALmPMrsx5lJC6EALmPMrsx5lIuQBxceZXZjzXKOtXawS4ho6oESZjzXZzz+Kq628FMeyHO8BA9ShH7xv8Au0x5k/olRl/nPNJn6rN/4iqnQM8pP6pr94qzQScgAuTB09UUDTZ+vxXF55rIU9+xMENPXvAeRRn+MaYID2gTpDpToGjznmUmY8yqujvHRdxInQkW9Qi6WPpu0e0+aKATnPMrs55lILrkALnPMrs55lIkQAuc8ynU3mdSmJ1PVAEjtT4lIlfqfEpqVAVckXIoCrki5FAVckXIoCrki5FAVJK5cigdK6Vy5FA6V0rlyKByZVqholxAHMquxu3WN7rO+7p7I8Tx8lQY3Hlxmq8DkCYHkENgWu095crXdmJgXcf0CqMNXNVoqO1dzMxdVO1tsMNMsYSS60xYDjdA4TbdVrA0RA0tJ8FDY4a0UkmLo/u3wb5TCr938U+oHl5kSALdJKPxOMZlIzXNrarJtgkUOE2WWDgCe9mm5tprEcVa7WaDRaPfifSUF2QJ1J8Yv4gaIip2lUtblMNAiGk3FpkBTyZrEVH2Jo4KfCbLFV4HDieQCsXbErXhjiOcR80fgdjVKZaQCZEOBgGTwCfYOEg2a0AAWAsPBRVdnACeHNWzsBVPFg8ZM+igq7uuee/VJHugWVLkREVVAOmKbzPAAlXmGZVaO/ULuYgQPOEuA2I2k7M1xJiNBYdEcxl5JkDmrTYRFdX20WcM3wUTN6GfeY4dRdWFXDMdqEHW2Swp8ggRS25RcJDvIi6mo7Upki59FT1NihRjZl7KuQQ1L9T4qOm43nmhHbRvw1IKb+0NbJVC4lgklADHu5BJ9pdM8xCKELFcg6OMAAB9UQK4IsfJOihIuTWvtK5jwRIQA5cm5hzTHV2jiihCVIhKmO5D1Q1TFHiUUaRZF45pwVBW2i0dTyH1QjsbVdaS0chZAQ0WIxrWdTyH14LMbcx+LdDWMkHg02HibSiMO0tMyjm4n8JSooY47Ex1TXujlmDfldSU9yaxu57B5kla7tzySmoUhmcp7jA+1VPk36ounuXQbq57uQkD5K9YyeKKpYYcpQMrsLsOixgbEiZgk/2UTT2bQGlNvpKsaVEDgEaxg5KRlXSoAeyz0bH6KZtF5+6fkrIFJmSoQAGGceAHmnDZzpkkfRGDVSh9kUIBfYeqQ4Zo4/FFOcqzFUXZraE+iYExwzUw08osAnMdEJlbEhAERceSheU2riUNVxHVOASucFDnE6hDOrjmhqtaOp5BOMVLHtWBxdDhDqhvBv8AeKr2bbpl3sOI5yJ9EbidmsOY5xE1T487dFQnZ9CPbPpf0WKNC2ftikBbMekD5ptDbDHG4c3rY/AKt+xUYBzOHKePkiv2RTf3mZmm0giB4hV2JlkZGnSJ5f2QlJPLxhL2M/34fRLTwjQZAudTzVK/JLaEpYwjmndu+IkgKQU1xaLqxFbU2gWkgCb6klMOPqHkPJT1KWZ0n+wlbhkqIDc951cUzsJVkMKnDDJ0cK5uH6KUUSrAYdOFBK0AJlEqUMRnYpwoIGCikpm01OKKe2mpASnTRlNllCxvVS9u0auaPMJAEU2qcBADaNIa1WfmH1TX7cw4/jM9ZQBYlMVYd5MMP4o8pP6KJ29eFH3z5NP0QBcDxCa555qldvlh+BefBv1Kgqb60ACQ15MWEAfqgC+fVaNSVX4naTRzWb/xhRee8S08iLDzCk+2sq+w4OjWL+qpLsGWDtoTpKYa5Q7bJHYho1c0eJH1VxImk/aKOpcEcwhnbRpj+I38w/RNO1qXvjyBPyBToiJ2FeDYSOcxKfTwr5+6Fx2qzgHnwpv+iVu1RNqdU/6QPm4J0C1/ZjnFwAkzUnkMx0VLU2U0OILxIMHp5JMJvtVZPZtBBcXQWze0SeqCxOOdiXl5p5XuMTTEd46CNOawWDSl5SbSbeWk8zCIGNp+8FjKOKcTDTmcPaaLOaQYgg6+SkG0IMEEHkVcJNf+0qfvegXftSn19FlaePB4qYYkIA0X7XZyPwUVfbzBwJ9FRnEcUC7ESZQBov2+33D6hId4+TPiszicc1jS46cuZOgQWysTiMTiG0qYu+YaALQLX1RANgd5Xe4PUph3kqcGsHqVgqeMrUqhDnEkEhzHHQg3B5K/wmPbUEi0WIOoRALs7xVfwjyTDt+t7wHg0KvlcgA07br++fIBMftWsf4jvWEDVpTxIjkfmnBqIMIdj6p/iO/MUw4h51cT/qKjhdlQA7OTqSf9RSQ3kfzFNSwlBCw3gD5klIlhIUAckSpYTGMSOT3JpQBT1bHwKRtQi7SRPIx6wpsS3vFD6WQAjqzvePmZ+aKw+3KjODCOrGz6whCmOCYGlw+9rhc02+VlO7fAn+H/AOSydCpBg6HTxVjRoc/RIC1fvNm/hD8xTGbZfwpjzKgFMRYJjdUViLBmNa2gwuBmoKrRFoOYQT4I2ntLDsoZGUXCrH+Z2li73sqadkUHUw0veCztC0ZeJMx8lmabMQZlhbFgOfVJOjaIalGrTq5g6cxJtYyblE4jD1qmUyep1A8SuZhq+cuyO4RP96q1ZVrikG9mXEPzZjAtyVchvPRFsrdyrVrGmbANzF5EWAvZNx2yH0yAwmoLyWjSOfJXri91ZtXvU9e0aDq3LGRUBw2LbVJcSGZgRlP3ZmD5KE22NZ+yFzKrZkG2v6obtinbY2qwgjM4uzkmDYjQif70VVW2kXTADdNDpCpJsWkk4ifaIc/KAJgyf0TcF3KwGd1G0Z2d10nUB3AfRazd7A0sRhQ4CHNlr+eYa36gg+fRZfefCOpYklpzSA4WmAZ7pB10UZ3dPJevG1nkJU2aKlZzWPL4Ml5IJPeuQRrI8VaYnY7aFaacta5sFp5g6z4ILY2yW1mPfW7pMNpkCMpHeLra6xHVSUdlVKbBLsxgucQc0XMDoYiydug4tZ7QY2undsq8T14cOadLuRVGSLAVE5tVVvbFObiEDLHOllADEqQYhAgtKhRXUgroGTJCmiqF2cIAculJKVACOSJSkQADjRfyQdQI/Gt0KDKAIQkcnFt0yoUAQVVY7OxeZsHUWP1VTWqpmHxmR4PDQqoxU1THJXC8qCjUkSEVTKkZrHVG/h+CQvZ+H4IUsE6DjwXdmOQWZYV2jeY+C7tm8x8EGcO3iAk+zt5D0SAN7VnMeqym+m8AaOxpm5E1COR0Z5q1x9anQpOqEDuifEmzR6rzTE1S9xc65cZPiVpjPdJ0xQ+UqbTbZK4rW/RELPYW3n4d5Iu10B7OY4EfiCu8dhKmLy1KTTly2LzlkaiCdTcrHtdY/wByvT9lYnPQpOADQWNMAaW0HQLHeVb8mudv0V2ycI5rRTylr/vF4Pd5nkZWgp0QAAItzgqPOUuYrNIp6b6JTTHQ+iq95K/ZYZ7hEkZRpYm0o4vVVvPSNTDPABJbDo/pMq8rsh+jOYLZtdnZVQGkOGZoJnPwIIW0dsqkQM1NsxeOa80wmNexwLHHM2Q38M8ArzZG2MQ3ENbVc6DAId10K11lvslNGofu3ROjSPAqF26TODnD0Ks+0PNIax5rGlQwu03ijVfTucpidJ8kVsrB1K7S6noDBkxeJVdvEScTVJ4u/RaXc5uXD2+84n0st9JLNIXuAjtj4gfdnwIKhdQrN1pu9Ctb2p6eiXtj0WNZUMb9pI1BHjwSjGhFY3EH7RVJgi0jhEarO1trEPc0BuUkxobeK6P1/wAU77M+XcLl20B4+C0mzNl0nUgapIcbwDEDgFlMFWa91MsHQzwcStD2NYe6fP8A4WW+nCl2FbT2Jh+xe7O5uVpdJIMR0jjp5rC0cSalcAWYGm3QcT1n5K53kxL20sriBmIMAzIHE8hMeiD2VsSsGZ8kl4BvFm8LeaSNJFR7sKPeKGxGDPOVYO2ZW/lnyhB4iqWOyvBa61jrfROkFbUw56/NDvwhOhB6Gyt2PDtLxrHDxSZZ4ExrY2T5CgzZVVwGVw00Kt6NYc0FhNiPqglgAjiTAJ5BQOwVdhgsdI6EjyKTdGekOo39U3sFKWX15rsizLIxh0n2cdVKKJ5pTRQIxf8A1AxGVtOkD7RLz4N7o+JPosjs3C9rWYz3nCfDU/AK232xWbGOHCmG0/OMx+Liot0KObFN/C1x/Ra+skpXR6G7dDB1KN6TWGLPZLXC2uuvjqvLdtYM0KzqRvF2u5jgSvYqziKduA+K8c2/je1xFR40sG+DVz+DTeuzp8+crIPSC9J3Rq58IzmyWflNiRwXnuzsG+q8Mp95zpABtwnU9F6LuruVWw7XVH1WnML0md4eJcYuOnqt9tI5spv0WppBd2Kn7Ic0hYsqWRfZwnNw4Njobetk7J1TWUnAg5pvoQISfoDCb2bDbTxFKnT1qFvo610VtPB0m4xgfmDGsYC4A6jS60e19itr1adaSypTiCCCLGQCPEq/G0yRDmNdzmL+Sw/Z5vHjMzyfz2Xxxp9uFRSDXNBaZB0Kf2CMxmI7QAZQ2OVkHUoEizi089fKCtsN6SelGS0k+meZbWd++qf1u+Z+i3uw8GG4emLeyCfNBV9yqby4l7pc7MYA16Kyw2D+z0TLy5rBYugQAAAJ8bLo1taSSM85nYWKK7bD6NDJ3jDgdeEITC4w1c2SO7lk6iXCYt0TsZsrtXtdUvkHdbeJ6jkuTa3zy8+l7OjxZzqrRj8U51R1SLySAfw9FT0tkVc8NYY1kiAtjT3SqBxOeOMN4TwEokbuVP5rvh9F1vzPjxEvD47eRXbD2fTZSaXAdoKsk/MeC0VStTDXOLhlaC4nkBqqytu5Vju1SDzP/pUm0sM/tm4TOXF+V1Y+6wXLfPX0WGMvu/Je1j4Y1uyH4uqyq4gNqOks4iiySOl9P9S2DacEgRw9FDs6hALmgAHut5BrfqR8FNVzSOE20VtnP7JOy6LF74ZWYuiTazS49A+2mq2E1ObfRUm1936leoxxe0BkCIOkyU8ygyk2NWp1K1YBoDBLwRPA6nxWtwGzopjm4NJ+YVO3YBovqOERUENAHsCYv0uVc0mV+BbHODwT136JRDsmnGdvUO6d6cwHmPirKlTkxKFo4eoAe9q6bAaefFH4OoWyC0PniYkeiy3p5VSpeVX2SF4ldnTHa8El0UB0ri+OITMhQ21XuZh6rmAFwpvI43g/pPonewPK8diO0qvf7z3O9TIVhunj+zxjeTmkH1B/RVDhHAjxBGiWnWyVGPH3XCfCbro1lyGedR1Ht9RgcyRoV4xtLDdnWqNB0ebec/qvU9jY0OpgTqLei863qpFuJfA1Ad8L/Jcnh600dXm7ymWW6myagacU0TBIazi5sQ8jqPjdb/ZW0iQC3vNPDVVu7+EFPDUmj3A4nm5/ePxKTE9pQd2lFpeCZdTbqHH7zR14p+Tt0jDnRc4jCGSQLcuKFT8HvZRqQHdx5tDu6Z8CrCth6NQTmg8Dos1pot5TK2P7ldCe/BvGjmO8bFQ4xxpU3Pe05WiXFtzEgWHHVaLSZDw0c9wGpA8THldAbf2mcPTa4RLiQM0mBBJMNvyVS7beErE56ga7MT3mEtDQYFO4sDqYv3lW1sJ27XO+1UiSHkNktLgDwE2B4BXHSFxjrC6e9DnEf/KYDybh3HylzlJ/iZwMfaZ6fZ2AeuaVg/tD2utYjoFMzHVZmQD/AEha8EzPkbervfVb7lTo5uX4yUJtDert6Ja6n2YkFxzZmkDgBFrx6LMOx9Z1szTNvZUxpmpUZQa5omMxNhMT6xMDwUvCCmy2fvDhqbMlJr3tBkuAHecQC494zP8AxyRY3np+5V9B9VkKMtztLCIqGQYaQYESCNYI5Lj4H4fVHFDpshvNS5VPyj6oihtqk8SCRzDgZWIpnmCfQfqrfYWDFV7mkva1rQ7uOyySYvl1SeUi/HHr+Xosto7eq5T2FF5OnavGWm3qJ9rzgKj2Nses+tnbUdczWqjQji1pPtE6dLclphsCl94OfGgqPe4DyJhHsZAgAADQCwHgFPKGz140plf9HCnFhYDRRVm8eRUkFNc2RCRiNJAEk2F5+Ky2L25VrPy0s0F0Nayc7+si6tduVHDC1I1Ag+BIB+CtP+kGz6bziHn22sYGxqGOcQ8tPA2AnqqXqkshxmDr4bYjppllV+JLszu++m1obdxMwDEX5qs3c266rNOqIqASCPZqNHEDmvTsDSZWYQxhaGPIibODnRUY4E9615vELx9oFPHBlO7W1ntbHuy4W6QPgknRGwAStF1HKVgukWROrOn2Rx4n6JPtD/dH5v8AhFOF/VNukAOcU/3G/mP0UOJxz2scSxsAEk5p4eCOhUm92KyYeD95wBjWBcx/4+qacYP0ZvEYkF0EGcsaTJLmzcSNJVg+lhqlN7S2mSRDTYEHgeZVZgqUmXSIANuvEpHUQXhpBAJFzMRxII4wvRz+fr1rKZwP8RWptFjurjy0mkdWXb4cQmb67MzVKVSJaYD41gkG3xCqMQx1J7a7HSadnD3mgxJ8oBWxpbRoVaDKhqMgOacrnAEX0ImbFcO2v2LaXT+D0MO+PjewmniarWgCiIAAE1BoBA4JXY2t/KH5x9FYwuhZ0RUYmo+oIfh2vH4nA/GED9mrN9hj2dG1pHo4FaTyXJ0DMOZjNQX+bmH9EPjMHi6rcj85EgxmaBIMt06/Ja8pIRZ8A79nltfZFenSzvAy5i0njIcWkeMg+iBdhnGA2S5xgf1ZZAEW5LdbbrBlV1N7MzM3axMXqNAMjiJBcP6kAzaDKbYosyOzB0uh4BGpaHAwYi9lrzpMUMjiA4HvCHQJ5z16pGuV3i8M2o4veSXEkk6SVGdlsifHWYMKlpEQCwzgwOqHhYeJ5IfZFeMQ17nFt3HM0gGSDoTop9r0rhrGw2S4AEk3gSZVfXywIB0vPE/+k0DNUyXOeTcktkzmzdxveJ4zr5pRTQm7biWGeDoE8sogK3bTkJDBcqL2Xi6lNzzTZnJABHIayo6jIhWe65Ha1BzaD6RPzCjfo08fd/xj/wBt4r+R8/qlO3MT/wDX+f1WgyBJlWdX0EM47b+J/kfB31TDvDif5HwctPlSQjkvoUMhX3hqEOY+jZwINncRCC3d3gxGCrB7MzSLTBILeTgRBHRbWuAIPIpQwKuYQC2j/wBWazqBp0qbKOacxpscDfWCSQ2el1kNl4806vaFhdY5Re06lb8UhyHou7McgktJBDMjfB38k+p+ic3fT/8AI+p+i0nZBKyi2dAjkvocCSL+q4NUrnXTTUCUAZkWd31wBdRD23yG7eYcQDcaaBaXN4KDH4UVKT2H7zSPM6H1QhM82eahOYOAm8e4OTZN9L2UuJxrplr+zBmMoExxIKTA1rHM5o/A6nmIPQ8bhCNwoPtXMnSQL9OCr5EkxK2Fa5hidJnMZ/4R+427dLGF7XvLC0DKQG8c0kz5IcYME2zCbd0/VCbH2saDaobIe8tA/CAXSf6tPVVn1BOU9Vw5lgvNonnHdzR1hPIQm7+X7LSyme4ASdc33wfB0+isCs4UiGF0KUJUQYJXqOBaGsLi52XkG2nM466281ld68RtDDmHtc1siMoyweR1PnMLWbQeRRqEG4pvIPUNMLyhm8+KcwtfVc8OsQ/vSDwutcIjQbTxFWoSezqPcY0lzrcyblS08JiDYYeog9lbXcx4MlrmkQ8SD8FtqW8udhLnF1V1jUMCGfeYyIyTxMTwkLuX4+N9o5n5XnpmbbsfFOIaKDu8S0d5oMgXEHjpbUTdObsHFkAikXCYbD2XMF0DjPdPotPs7a+GcWg9x+ZrcxsxjMwJcANbxJPAC0C9liaxpucxgl9OpDWi7LzD7EEtcHkgi3e4J/8AmwhftZia27uKq3DSA0DM7MCBBy2IsRYjVA1tyXBwcXtDXXa0m8Xi400i/JbWhii2k11NzhUY4AgwWsJzNcMhEGXZTJ0Pqq6vQMAEZCHanV3DhYNC0z4M+ideRlLgdjmiXDO0gnUSYHG4F7oo0oDe8DJvrbxB6BWrGUB+8qA9lwbPeeQCMlJp0E3zHTxKrKlKHeyWg6MM2B011PVWvx8fQv26G5Q4mXW4ECZ6AJcHUdRqOc2LcTxaWh0Qlc8DNAGaRB4QNRCirVRJdBGZoHQObNvijX4+PoefNr7NnhamZjXaZmgqaEPs29GmebG/IIiF4ml2zvQkJCOqdCSFIyKsyWnwXUjIB6BSEoTAuh1Rp+66R/S4Aj9U0AXK6U6yUAJCGErg66fHRK1t0DHObc+JSZUU9onTiuLRyTECrgP7+KIyjkmuaOSAPNdu7Pc3GVGtFjD2jSz+8fG8+ijxDGUmy6XO5AwJPA8YC0W87B9qFh/kj/e5ZTaQ77fEfNWu2TQqiKmRtmgwS0yZF9CIuq6iwMxTi9rT3S8WsHG8wVoAPmVV4pg7fT+G3/ehP2RTb7r03DDNJPtOe6BwzONvhPmrbKeaC3aH/wAcf1P+YVsGDkFJovQOGdUmVFFg5BdkHIJDK3abP3FX/t1P9hXi+E9le4bUaOwq/wDaqf7HLw/Cez5rXx+mRomc1FYLGFpyu04EqAqN66PHt410Z6ytJ00D3EhaDYWOc4AA/vKYGT8TQZyeR08VncEf3TfBWOwv89niPmvXfapwLpmqxOEc89rTHdrSDxy1J77fW4nUKrxzu1xJbPcYACeGVjQCR4wfVbrd9o7PEjgMxHQ5TcdV5/gx3K/9I/3BZY1Wy9AvadpUMcNOTQOHSP1TMftAkmCXH3zc+q7Df5NTxb83IEC66UjLTJaeiKpYotoPAAvOomOEjqoWCymqD90fD6o2uhYNPsOThqX9ACOyFD7vtH2alb7p+ZVjlHJfNeT+z/09fP8AVA2QqKvVyCTMdBPyR5aOSbkHIKUimVZ2kzmfylDOrzXYRbM1zSSCASLj5lXTGiNFW7YHepf9xiYIJlKpQwclJkHIKBgp/uycxlwpy0ck5rRbzQB//9k="/>
          <p:cNvSpPr>
            <a:spLocks noChangeAspect="1" noChangeArrowheads="1"/>
          </p:cNvSpPr>
          <p:nvPr/>
        </p:nvSpPr>
        <p:spPr bwMode="auto">
          <a:xfrm>
            <a:off x="0" y="-846138"/>
            <a:ext cx="2581275" cy="1771651"/>
          </a:xfrm>
          <a:prstGeom prst="rect">
            <a:avLst/>
          </a:prstGeom>
          <a:noFill/>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charset="0"/>
            </a:endParaRPr>
          </a:p>
        </p:txBody>
      </p:sp>
      <p:sp>
        <p:nvSpPr>
          <p:cNvPr id="3" name="AutoShape 6" descr="data:image/jpeg;base64,/9j/4AAQSkZJRgABAQAAAQABAAD/2wCEAAkGBhISEBUUExQWFBUVFRQVFBQVGBgXFxUVFRQVFBUUFRQXHCYeFxkjHBUVHy8gJCcpLCwsFR4xNTAqNSYrLCkBCQoKDgwOFw8PGikcHBwpKSwpKSkpKSkpLCkpKSkpKSkpKSwpKSkpKSwpKSkpLCkpKSwpKSkpLCwpKSkpKSwpKf/AABEIALoBDwMBIgACEQEDEQH/xAAbAAABBQEBAAAAAAAAAAAAAAAEAQIDBQYAB//EAEIQAAEDAgMFBQUFBgUEAwAAAAEAAhEDIQQSMQUGQVFhEyJxgZEyUqGx0RRCYpLBFSNDU3LwFjOCsuEHc6LxJFRj/8QAGgEAAwEBAQEAAAAAAAAAAAAAAAECAwQFBv/EACQRAAMBAAICAgIDAQEAAAAAAAABEQISIQMxQVEEEyIycZEU/9oADAMBAAIRAxEAPwDVvcZNzqU3MeZSv1PiU2FIC5zzK7OeZSQuhAC5jzK7MeZSQuhAC5jzK7MeZSQuhAC5jzK7MeZSQuhAC5jzK7MeZXJEALmPMrsx5lJC6EALmPMrsx5lJC6EALmPMrsx5lIuQBxceZXZjzXKOtXawS4ho6oESZjzXZzz+Kq628FMeyHO8BA9ShH7xv8Au0x5k/olRl/nPNJn6rN/4iqnQM8pP6pr94qzQScgAuTB09UUDTZ+vxXF55rIU9+xMENPXvAeRRn+MaYID2gTpDpToGjznmUmY8yqujvHRdxInQkW9Qi6WPpu0e0+aKATnPMrs55lILrkALnPMrs55lIkQAuc8ynU3mdSmJ1PVAEjtT4lIlfqfEpqVAVckXIoCrki5FAVckXIoCrki5FAVJK5cigdK6Vy5FA6V0rlyKByZVqholxAHMquxu3WN7rO+7p7I8Tx8lQY3Hlxmq8DkCYHkENgWu095crXdmJgXcf0CqMNXNVoqO1dzMxdVO1tsMNMsYSS60xYDjdA4TbdVrA0RA0tJ8FDY4a0UkmLo/u3wb5TCr938U+oHl5kSALdJKPxOMZlIzXNrarJtgkUOE2WWDgCe9mm5tprEcVa7WaDRaPfifSUF2QJ1J8Yv4gaIip2lUtblMNAiGk3FpkBTyZrEVH2Jo4KfCbLFV4HDieQCsXbErXhjiOcR80fgdjVKZaQCZEOBgGTwCfYOEg2a0AAWAsPBRVdnACeHNWzsBVPFg8ZM+igq7uuee/VJHugWVLkREVVAOmKbzPAAlXmGZVaO/ULuYgQPOEuA2I2k7M1xJiNBYdEcxl5JkDmrTYRFdX20WcM3wUTN6GfeY4dRdWFXDMdqEHW2Swp8ggRS25RcJDvIi6mo7Upki59FT1NihRjZl7KuQQ1L9T4qOm43nmhHbRvw1IKb+0NbJVC4lgklADHu5BJ9pdM8xCKELFcg6OMAAB9UQK4IsfJOihIuTWvtK5jwRIQA5cm5hzTHV2jiihCVIhKmO5D1Q1TFHiUUaRZF45pwVBW2i0dTyH1QjsbVdaS0chZAQ0WIxrWdTyH14LMbcx+LdDWMkHg02HibSiMO0tMyjm4n8JSooY47Ex1TXujlmDfldSU9yaxu57B5kla7tzySmoUhmcp7jA+1VPk36ounuXQbq57uQkD5K9YyeKKpYYcpQMrsLsOixgbEiZgk/2UTT2bQGlNvpKsaVEDgEaxg5KRlXSoAeyz0bH6KZtF5+6fkrIFJmSoQAGGceAHmnDZzpkkfRGDVSh9kUIBfYeqQ4Zo4/FFOcqzFUXZraE+iYExwzUw08osAnMdEJlbEhAERceSheU2riUNVxHVOASucFDnE6hDOrjmhqtaOp5BOMVLHtWBxdDhDqhvBv8AeKr2bbpl3sOI5yJ9EbidmsOY5xE1T487dFQnZ9CPbPpf0WKNC2ftikBbMekD5ptDbDHG4c3rY/AKt+xUYBzOHKePkiv2RTf3mZmm0giB4hV2JlkZGnSJ5f2QlJPLxhL2M/34fRLTwjQZAudTzVK/JLaEpYwjmndu+IkgKQU1xaLqxFbU2gWkgCb6klMOPqHkPJT1KWZ0n+wlbhkqIDc951cUzsJVkMKnDDJ0cK5uH6KUUSrAYdOFBK0AJlEqUMRnYpwoIGCikpm01OKKe2mpASnTRlNllCxvVS9u0auaPMJAEU2qcBADaNIa1WfmH1TX7cw4/jM9ZQBYlMVYd5MMP4o8pP6KJ29eFH3z5NP0QBcDxCa555qldvlh+BefBv1Kgqb60ACQ15MWEAfqgC+fVaNSVX4naTRzWb/xhRee8S08iLDzCk+2sq+w4OjWL+qpLsGWDtoTpKYa5Q7bJHYho1c0eJH1VxImk/aKOpcEcwhnbRpj+I38w/RNO1qXvjyBPyBToiJ2FeDYSOcxKfTwr5+6Fx2qzgHnwpv+iVu1RNqdU/6QPm4J0C1/ZjnFwAkzUnkMx0VLU2U0OILxIMHp5JMJvtVZPZtBBcXQWze0SeqCxOOdiXl5p5XuMTTEd46CNOawWDSl5SbSbeWk8zCIGNp+8FjKOKcTDTmcPaaLOaQYgg6+SkG0IMEEHkVcJNf+0qfvegXftSn19FlaePB4qYYkIA0X7XZyPwUVfbzBwJ9FRnEcUC7ESZQBov2+33D6hId4+TPiszicc1jS46cuZOgQWysTiMTiG0qYu+YaALQLX1RANgd5Xe4PUph3kqcGsHqVgqeMrUqhDnEkEhzHHQg3B5K/wmPbUEi0WIOoRALs7xVfwjyTDt+t7wHg0KvlcgA07br++fIBMftWsf4jvWEDVpTxIjkfmnBqIMIdj6p/iO/MUw4h51cT/qKjhdlQA7OTqSf9RSQ3kfzFNSwlBCw3gD5klIlhIUAckSpYTGMSOT3JpQBT1bHwKRtQi7SRPIx6wpsS3vFD6WQAjqzvePmZ+aKw+3KjODCOrGz6whCmOCYGlw+9rhc02+VlO7fAn+H/AOSydCpBg6HTxVjRoc/RIC1fvNm/hD8xTGbZfwpjzKgFMRYJjdUViLBmNa2gwuBmoKrRFoOYQT4I2ntLDsoZGUXCrH+Z2li73sqadkUHUw0veCztC0ZeJMx8lmabMQZlhbFgOfVJOjaIalGrTq5g6cxJtYyblE4jD1qmUyep1A8SuZhq+cuyO4RP96q1ZVrikG9mXEPzZjAtyVchvPRFsrdyrVrGmbANzF5EWAvZNx2yH0yAwmoLyWjSOfJXri91ZtXvU9e0aDq3LGRUBw2LbVJcSGZgRlP3ZmD5KE22NZ+yFzKrZkG2v6obtinbY2qwgjM4uzkmDYjQif70VVW2kXTADdNDpCpJsWkk4ifaIc/KAJgyf0TcF3KwGd1G0Z2d10nUB3AfRazd7A0sRhQ4CHNlr+eYa36gg+fRZfefCOpYklpzSA4WmAZ7pB10UZ3dPJevG1nkJU2aKlZzWPL4Ml5IJPeuQRrI8VaYnY7aFaacta5sFp5g6z4ILY2yW1mPfW7pMNpkCMpHeLra6xHVSUdlVKbBLsxgucQc0XMDoYiydug4tZ7QY2undsq8T14cOadLuRVGSLAVE5tVVvbFObiEDLHOllADEqQYhAgtKhRXUgroGTJCmiqF2cIAculJKVACOSJSkQADjRfyQdQI/Gt0KDKAIQkcnFt0yoUAQVVY7OxeZsHUWP1VTWqpmHxmR4PDQqoxU1THJXC8qCjUkSEVTKkZrHVG/h+CQvZ+H4IUsE6DjwXdmOQWZYV2jeY+C7tm8x8EGcO3iAk+zt5D0SAN7VnMeqym+m8AaOxpm5E1COR0Z5q1x9anQpOqEDuifEmzR6rzTE1S9xc65cZPiVpjPdJ0xQ+UqbTbZK4rW/RELPYW3n4d5Iu10B7OY4EfiCu8dhKmLy1KTTly2LzlkaiCdTcrHtdY/wByvT9lYnPQpOADQWNMAaW0HQLHeVb8mudv0V2ycI5rRTylr/vF4Pd5nkZWgp0QAAItzgqPOUuYrNIp6b6JTTHQ+iq95K/ZYZ7hEkZRpYm0o4vVVvPSNTDPABJbDo/pMq8rsh+jOYLZtdnZVQGkOGZoJnPwIIW0dsqkQM1NsxeOa80wmNexwLHHM2Q38M8ArzZG2MQ3ENbVc6DAId10K11lvslNGofu3ROjSPAqF26TODnD0Ks+0PNIax5rGlQwu03ijVfTucpidJ8kVsrB1K7S6noDBkxeJVdvEScTVJ4u/RaXc5uXD2+84n0st9JLNIXuAjtj4gfdnwIKhdQrN1pu9Ctb2p6eiXtj0WNZUMb9pI1BHjwSjGhFY3EH7RVJgi0jhEarO1trEPc0BuUkxobeK6P1/wAU77M+XcLl20B4+C0mzNl0nUgapIcbwDEDgFlMFWa91MsHQzwcStD2NYe6fP8A4WW+nCl2FbT2Jh+xe7O5uVpdJIMR0jjp5rC0cSalcAWYGm3QcT1n5K53kxL20sriBmIMAzIHE8hMeiD2VsSsGZ8kl4BvFm8LeaSNJFR7sKPeKGxGDPOVYO2ZW/lnyhB4iqWOyvBa61jrfROkFbUw56/NDvwhOhB6Gyt2PDtLxrHDxSZZ4ExrY2T5CgzZVVwGVw00Kt6NYc0FhNiPqglgAjiTAJ5BQOwVdhgsdI6EjyKTdGekOo39U3sFKWX15rsizLIxh0n2cdVKKJ5pTRQIxf8A1AxGVtOkD7RLz4N7o+JPosjs3C9rWYz3nCfDU/AK232xWbGOHCmG0/OMx+Liot0KObFN/C1x/Ra+skpXR6G7dDB1KN6TWGLPZLXC2uuvjqvLdtYM0KzqRvF2u5jgSvYqziKduA+K8c2/je1xFR40sG+DVz+DTeuzp8+crIPSC9J3Rq58IzmyWflNiRwXnuzsG+q8Mp95zpABtwnU9F6LuruVWw7XVH1WnML0md4eJcYuOnqt9tI5spv0WppBd2Kn7Ic0hYsqWRfZwnNw4Njobetk7J1TWUnAg5pvoQISfoDCb2bDbTxFKnT1qFvo610VtPB0m4xgfmDGsYC4A6jS60e19itr1adaSypTiCCCLGQCPEq/G0yRDmNdzmL+Sw/Z5vHjMzyfz2Xxxp9uFRSDXNBaZB0Kf2CMxmI7QAZQ2OVkHUoEizi089fKCtsN6SelGS0k+meZbWd++qf1u+Z+i3uw8GG4emLeyCfNBV9yqby4l7pc7MYA16Kyw2D+z0TLy5rBYugQAAAJ8bLo1taSSM85nYWKK7bD6NDJ3jDgdeEITC4w1c2SO7lk6iXCYt0TsZsrtXtdUvkHdbeJ6jkuTa3zy8+l7OjxZzqrRj8U51R1SLySAfw9FT0tkVc8NYY1kiAtjT3SqBxOeOMN4TwEokbuVP5rvh9F1vzPjxEvD47eRXbD2fTZSaXAdoKsk/MeC0VStTDXOLhlaC4nkBqqytu5Vju1SDzP/pUm0sM/tm4TOXF+V1Y+6wXLfPX0WGMvu/Je1j4Y1uyH4uqyq4gNqOks4iiySOl9P9S2DacEgRw9FDs6hALmgAHut5BrfqR8FNVzSOE20VtnP7JOy6LF74ZWYuiTazS49A+2mq2E1ObfRUm1936leoxxe0BkCIOkyU8ygyk2NWp1K1YBoDBLwRPA6nxWtwGzopjm4NJ+YVO3YBovqOERUENAHsCYv0uVc0mV+BbHODwT136JRDsmnGdvUO6d6cwHmPirKlTkxKFo4eoAe9q6bAaefFH4OoWyC0PniYkeiy3p5VSpeVX2SF4ldnTHa8El0UB0ri+OITMhQ21XuZh6rmAFwpvI43g/pPonewPK8diO0qvf7z3O9TIVhunj+zxjeTmkH1B/RVDhHAjxBGiWnWyVGPH3XCfCbro1lyGedR1Ht9RgcyRoV4xtLDdnWqNB0ebec/qvU9jY0OpgTqLei863qpFuJfA1Ad8L/Jcnh600dXm7ymWW6myagacU0TBIazi5sQ8jqPjdb/ZW0iQC3vNPDVVu7+EFPDUmj3A4nm5/ePxKTE9pQd2lFpeCZdTbqHH7zR14p+Tt0jDnRc4jCGSQLcuKFT8HvZRqQHdx5tDu6Z8CrCth6NQTmg8Dos1pot5TK2P7ldCe/BvGjmO8bFQ4xxpU3Pe05WiXFtzEgWHHVaLSZDw0c9wGpA8THldAbf2mcPTa4RLiQM0mBBJMNvyVS7beErE56ga7MT3mEtDQYFO4sDqYv3lW1sJ27XO+1UiSHkNktLgDwE2B4BXHSFxjrC6e9DnEf/KYDybh3HylzlJ/iZwMfaZ6fZ2AeuaVg/tD2utYjoFMzHVZmQD/AEha8EzPkbervfVb7lTo5uX4yUJtDert6Ja6n2YkFxzZmkDgBFrx6LMOx9Z1szTNvZUxpmpUZQa5omMxNhMT6xMDwUvCCmy2fvDhqbMlJr3tBkuAHecQC494zP8AxyRY3np+5V9B9VkKMtztLCIqGQYaQYESCNYI5Lj4H4fVHFDpshvNS5VPyj6oihtqk8SCRzDgZWIpnmCfQfqrfYWDFV7mkva1rQ7uOyySYvl1SeUi/HHr+Xosto7eq5T2FF5OnavGWm3qJ9rzgKj2Nses+tnbUdczWqjQji1pPtE6dLclphsCl94OfGgqPe4DyJhHsZAgAADQCwHgFPKGz140plf9HCnFhYDRRVm8eRUkFNc2RCRiNJAEk2F5+Ky2L25VrPy0s0F0Nayc7+si6tduVHDC1I1Ag+BIB+CtP+kGz6bziHn22sYGxqGOcQ8tPA2AnqqXqkshxmDr4bYjppllV+JLszu++m1obdxMwDEX5qs3c266rNOqIqASCPZqNHEDmvTsDSZWYQxhaGPIibODnRUY4E9615vELx9oFPHBlO7W1ntbHuy4W6QPgknRGwAStF1HKVgukWROrOn2Rx4n6JPtD/dH5v8AhFOF/VNukAOcU/3G/mP0UOJxz2scSxsAEk5p4eCOhUm92KyYeD95wBjWBcx/4+qacYP0ZvEYkF0EGcsaTJLmzcSNJVg+lhqlN7S2mSRDTYEHgeZVZgqUmXSIANuvEpHUQXhpBAJFzMRxII4wvRz+fr1rKZwP8RWptFjurjy0mkdWXb4cQmb67MzVKVSJaYD41gkG3xCqMQx1J7a7HSadnD3mgxJ8oBWxpbRoVaDKhqMgOacrnAEX0ImbFcO2v2LaXT+D0MO+PjewmniarWgCiIAAE1BoBA4JXY2t/KH5x9FYwuhZ0RUYmo+oIfh2vH4nA/GED9mrN9hj2dG1pHo4FaTyXJ0DMOZjNQX+bmH9EPjMHi6rcj85EgxmaBIMt06/Ja8pIRZ8A79nltfZFenSzvAy5i0njIcWkeMg+iBdhnGA2S5xgf1ZZAEW5LdbbrBlV1N7MzM3axMXqNAMjiJBcP6kAzaDKbYosyOzB0uh4BGpaHAwYi9lrzpMUMjiA4HvCHQJ5z16pGuV3i8M2o4veSXEkk6SVGdlsifHWYMKlpEQCwzgwOqHhYeJ5IfZFeMQ17nFt3HM0gGSDoTop9r0rhrGw2S4AEk3gSZVfXywIB0vPE/+k0DNUyXOeTcktkzmzdxveJ4zr5pRTQm7biWGeDoE8sogK3bTkJDBcqL2Xi6lNzzTZnJABHIayo6jIhWe65Ha1BzaD6RPzCjfo08fd/xj/wBt4r+R8/qlO3MT/wDX+f1WgyBJlWdX0EM47b+J/kfB31TDvDif5HwctPlSQjkvoUMhX3hqEOY+jZwINncRCC3d3gxGCrB7MzSLTBILeTgRBHRbWuAIPIpQwKuYQC2j/wBWazqBp0qbKOacxpscDfWCSQ2el1kNl4806vaFhdY5Re06lb8UhyHou7McgktJBDMjfB38k+p+ic3fT/8AI+p+i0nZBKyi2dAjkvocCSL+q4NUrnXTTUCUAZkWd31wBdRD23yG7eYcQDcaaBaXN4KDH4UVKT2H7zSPM6H1QhM82eahOYOAm8e4OTZN9L2UuJxrplr+zBmMoExxIKTA1rHM5o/A6nmIPQ8bhCNwoPtXMnSQL9OCr5EkxK2Fa5hidJnMZ/4R+427dLGF7XvLC0DKQG8c0kz5IcYME2zCbd0/VCbH2saDaobIe8tA/CAXSf6tPVVn1BOU9Vw5lgvNonnHdzR1hPIQm7+X7LSyme4ASdc33wfB0+isCs4UiGF0KUJUQYJXqOBaGsLi52XkG2nM466281ld68RtDDmHtc1siMoyweR1PnMLWbQeRRqEG4pvIPUNMLyhm8+KcwtfVc8OsQ/vSDwutcIjQbTxFWoSezqPcY0lzrcyblS08JiDYYeog9lbXcx4MlrmkQ8SD8FtqW8udhLnF1V1jUMCGfeYyIyTxMTwkLuX4+N9o5n5XnpmbbsfFOIaKDu8S0d5oMgXEHjpbUTdObsHFkAikXCYbD2XMF0DjPdPotPs7a+GcWg9x+ZrcxsxjMwJcANbxJPAC0C9liaxpucxgl9OpDWi7LzD7EEtcHkgi3e4J/8AmwhftZia27uKq3DSA0DM7MCBBy2IsRYjVA1tyXBwcXtDXXa0m8Xi400i/JbWhii2k11NzhUY4AgwWsJzNcMhEGXZTJ0Pqq6vQMAEZCHanV3DhYNC0z4M+ideRlLgdjmiXDO0gnUSYHG4F7oo0oDe8DJvrbxB6BWrGUB+8qA9lwbPeeQCMlJp0E3zHTxKrKlKHeyWg6MM2B011PVWvx8fQv26G5Q4mXW4ECZ6AJcHUdRqOc2LcTxaWh0Qlc8DNAGaRB4QNRCirVRJdBGZoHQObNvijX4+PoefNr7NnhamZjXaZmgqaEPs29GmebG/IIiF4ml2zvQkJCOqdCSFIyKsyWnwXUjIB6BSEoTAuh1Rp+66R/S4Aj9U0AXK6U6yUAJCGErg66fHRK1t0DHObc+JSZUU9onTiuLRyTECrgP7+KIyjkmuaOSAPNdu7Pc3GVGtFjD2jSz+8fG8+ijxDGUmy6XO5AwJPA8YC0W87B9qFh/kj/e5ZTaQ77fEfNWu2TQqiKmRtmgwS0yZF9CIuq6iwMxTi9rT3S8WsHG8wVoAPmVV4pg7fT+G3/ehP2RTb7r03DDNJPtOe6BwzONvhPmrbKeaC3aH/wAcf1P+YVsGDkFJovQOGdUmVFFg5BdkHIJDK3abP3FX/t1P9hXi+E9le4bUaOwq/wDaqf7HLw/Cez5rXx+mRomc1FYLGFpyu04EqAqN66PHt410Z6ytJ00D3EhaDYWOc4AA/vKYGT8TQZyeR08VncEf3TfBWOwv89niPmvXfapwLpmqxOEc89rTHdrSDxy1J77fW4nUKrxzu1xJbPcYACeGVjQCR4wfVbrd9o7PEjgMxHQ5TcdV5/gx3K/9I/3BZY1Wy9AvadpUMcNOTQOHSP1TMftAkmCXH3zc+q7Df5NTxb83IEC66UjLTJaeiKpYotoPAAvOomOEjqoWCymqD90fD6o2uhYNPsOThqX9ACOyFD7vtH2alb7p+ZVjlHJfNeT+z/09fP8AVA2QqKvVyCTMdBPyR5aOSbkHIKUimVZ2kzmfylDOrzXYRbM1zSSCASLj5lXTGiNFW7YHepf9xiYIJlKpQwclJkHIKBgp/uycxlwpy0ck5rRbzQB//9k="/>
          <p:cNvSpPr>
            <a:spLocks noChangeAspect="1" noChangeArrowheads="1"/>
          </p:cNvSpPr>
          <p:nvPr/>
        </p:nvSpPr>
        <p:spPr bwMode="auto">
          <a:xfrm>
            <a:off x="0" y="-846138"/>
            <a:ext cx="2581275" cy="1771651"/>
          </a:xfrm>
          <a:prstGeom prst="rect">
            <a:avLst/>
          </a:prstGeom>
          <a:noFill/>
        </p:spPr>
        <p:txBody>
          <a:bodyPr vert="horz" wrap="square" lIns="91440" tIns="45720" rIns="91440" bIns="45720" numCol="1" anchor="t" anchorCtr="0" compatLnSpc="1">
            <a:prstTxWarp prst="textNoShape">
              <a:avLst/>
            </a:prstTxWarp>
          </a:bodyPr>
          <a:lstStyle/>
          <a:p>
            <a:endParaRPr lang="en-US" sz="1800">
              <a:solidFill>
                <a:srgbClr val="000000"/>
              </a:solidFill>
              <a:latin typeface="Arial" charset="0"/>
            </a:endParaRPr>
          </a:p>
        </p:txBody>
      </p:sp>
      <p:pic>
        <p:nvPicPr>
          <p:cNvPr id="1030" name="Picture 6" descr="C:\Users\theresa.carter\AppData\Local\Microsoft\Windows\Temporary Internet Files\Low\Content.IE5\JU8CKIJ8\8358379275_bd055418ba_c[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5686" y="4240395"/>
            <a:ext cx="2666389" cy="19031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1230612001C\AppData\Local\Microsoft\Windows\Temporary Internet Files\Content.Outlook\ZXF5H9WX\courtyard03_012012 (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838" y="1741898"/>
            <a:ext cx="3148963" cy="2101980"/>
          </a:xfrm>
          <a:prstGeom prst="rect">
            <a:avLst/>
          </a:prstGeom>
          <a:noFill/>
        </p:spPr>
      </p:pic>
      <p:pic>
        <p:nvPicPr>
          <p:cNvPr id="23" name="Content Placeholder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83737" y="4240395"/>
            <a:ext cx="3095553" cy="1888554"/>
          </a:xfrm>
          <a:prstGeom prst="rect">
            <a:avLst/>
          </a:prstGeom>
        </p:spPr>
      </p:pic>
      <p:sp>
        <p:nvSpPr>
          <p:cNvPr id="7" name="Slide Number Placeholder 1"/>
          <p:cNvSpPr>
            <a:spLocks noGrp="1"/>
          </p:cNvSpPr>
          <p:nvPr>
            <p:ph type="sldNum" sz="quarter" idx="4294967295"/>
          </p:nvPr>
        </p:nvSpPr>
        <p:spPr>
          <a:xfrm>
            <a:off x="7988300" y="6524625"/>
            <a:ext cx="1143000" cy="304800"/>
          </a:xfrm>
          <a:prstGeom prst="rect">
            <a:avLst/>
          </a:prstGeom>
        </p:spPr>
        <p:txBody>
          <a:bodyPr/>
          <a:lstStyle/>
          <a:p>
            <a:pPr>
              <a:defRPr/>
            </a:pPr>
            <a:fld id="{B08E70A4-1B7D-4EDB-B6F2-379E285D41E8}" type="slidenum">
              <a:rPr lang="en-US">
                <a:latin typeface="Arial"/>
              </a:rPr>
              <a:pPr>
                <a:defRPr/>
              </a:pPr>
              <a:t>3</a:t>
            </a:fld>
            <a:endParaRPr lang="en-US" dirty="0">
              <a:solidFill>
                <a:srgbClr val="808080"/>
              </a:solidFill>
              <a:latin typeface="Arial"/>
            </a:endParaRPr>
          </a:p>
        </p:txBody>
      </p:sp>
      <p:sp>
        <p:nvSpPr>
          <p:cNvPr id="17411" name="Slide Number Placeholder 1"/>
          <p:cNvSpPr txBox="1">
            <a:spLocks noGrp="1"/>
          </p:cNvSpPr>
          <p:nvPr/>
        </p:nvSpPr>
        <p:spPr bwMode="auto">
          <a:xfrm>
            <a:off x="7988300" y="6524625"/>
            <a:ext cx="1143000" cy="304800"/>
          </a:xfrm>
          <a:prstGeom prst="rect">
            <a:avLst/>
          </a:prstGeom>
          <a:noFill/>
          <a:ln w="9525">
            <a:noFill/>
            <a:miter lim="800000"/>
            <a:headEnd/>
            <a:tailEnd/>
          </a:ln>
        </p:spPr>
        <p:txBody>
          <a:bodyPr/>
          <a:lstStyle/>
          <a:p>
            <a:pPr algn="r"/>
            <a:fld id="{078DE090-D25F-4102-BE9B-D03F27D05919}" type="slidenum">
              <a:rPr lang="en-US" sz="1000">
                <a:solidFill>
                  <a:srgbClr val="969696"/>
                </a:solidFill>
                <a:latin typeface="Arial" charset="0"/>
              </a:rPr>
              <a:pPr algn="r"/>
              <a:t>3</a:t>
            </a:fld>
            <a:endParaRPr lang="en-US" sz="1000" dirty="0">
              <a:solidFill>
                <a:srgbClr val="808080"/>
              </a:solidFill>
              <a:latin typeface="Arial" charset="0"/>
            </a:endParaRPr>
          </a:p>
        </p:txBody>
      </p:sp>
      <p:sp>
        <p:nvSpPr>
          <p:cNvPr id="17412" name="Slide Number Placeholder 3"/>
          <p:cNvSpPr txBox="1">
            <a:spLocks noGrp="1"/>
          </p:cNvSpPr>
          <p:nvPr/>
        </p:nvSpPr>
        <p:spPr bwMode="auto">
          <a:xfrm>
            <a:off x="7988300" y="6524625"/>
            <a:ext cx="1143000" cy="304800"/>
          </a:xfrm>
          <a:prstGeom prst="rect">
            <a:avLst/>
          </a:prstGeom>
          <a:noFill/>
          <a:ln w="9525">
            <a:noFill/>
            <a:miter lim="800000"/>
            <a:headEnd/>
            <a:tailEnd/>
          </a:ln>
        </p:spPr>
        <p:txBody>
          <a:bodyPr/>
          <a:lstStyle/>
          <a:p>
            <a:pPr algn="r"/>
            <a:fld id="{9FF1418C-CEC1-4E9F-B66E-E04E53BAA9A9}" type="slidenum">
              <a:rPr lang="en-US" sz="1000">
                <a:solidFill>
                  <a:srgbClr val="969696"/>
                </a:solidFill>
                <a:latin typeface="Arial" charset="0"/>
              </a:rPr>
              <a:pPr algn="r"/>
              <a:t>3</a:t>
            </a:fld>
            <a:endParaRPr lang="en-US" sz="1000" dirty="0">
              <a:solidFill>
                <a:srgbClr val="808080"/>
              </a:solidFill>
              <a:latin typeface="Arial" charset="0"/>
            </a:endParaRPr>
          </a:p>
        </p:txBody>
      </p:sp>
      <p:pic>
        <p:nvPicPr>
          <p:cNvPr id="5122" name="Picture 2"/>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t="-240" b="6545"/>
          <a:stretch/>
        </p:blipFill>
        <p:spPr bwMode="auto">
          <a:xfrm>
            <a:off x="3287737" y="1736472"/>
            <a:ext cx="3091553" cy="212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056" y="4256326"/>
            <a:ext cx="2824285" cy="1872624"/>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9385" t="12644" r="13057"/>
          <a:stretch/>
        </p:blipFill>
        <p:spPr>
          <a:xfrm>
            <a:off x="6406727" y="1755646"/>
            <a:ext cx="2913397" cy="2101980"/>
          </a:xfrm>
          <a:prstGeom prst="rect">
            <a:avLst/>
          </a:prstGeom>
        </p:spPr>
      </p:pic>
    </p:spTree>
    <p:extLst>
      <p:ext uri="{BB962C8B-B14F-4D97-AF65-F5344CB8AC3E}">
        <p14:creationId xmlns:p14="http://schemas.microsoft.com/office/powerpoint/2010/main" val="224982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title"/>
          </p:nvPr>
        </p:nvSpPr>
        <p:spPr>
          <a:xfrm>
            <a:off x="228600" y="56105"/>
            <a:ext cx="8475662" cy="860425"/>
          </a:xfrm>
        </p:spPr>
        <p:txBody>
          <a:bodyPr anchor="ctr" anchorCtr="0">
            <a:normAutofit fontScale="90000"/>
          </a:bodyPr>
          <a:lstStyle/>
          <a:p>
            <a:pPr>
              <a:defRPr/>
            </a:pPr>
            <a:r>
              <a:rPr lang="en-US" sz="3600" kern="1200" dirty="0" smtClean="0"/>
              <a:t>AFRC Footprint</a:t>
            </a:r>
            <a:br>
              <a:rPr lang="en-US" sz="3600" kern="1200" dirty="0" smtClean="0"/>
            </a:br>
            <a:r>
              <a:rPr lang="en-US" sz="3100" kern="1200" dirty="0" smtClean="0"/>
              <a:t>Host </a:t>
            </a:r>
            <a:r>
              <a:rPr lang="en-US" sz="3100" kern="1200" dirty="0"/>
              <a:t>&amp; Tenant Installations</a:t>
            </a:r>
            <a:endParaRPr lang="en-US" sz="3600" kern="1200" dirty="0"/>
          </a:p>
        </p:txBody>
      </p:sp>
      <p:sp>
        <p:nvSpPr>
          <p:cNvPr id="46083" name="Slide Number Placeholder 3"/>
          <p:cNvSpPr>
            <a:spLocks noGrp="1"/>
          </p:cNvSpPr>
          <p:nvPr>
            <p:ph type="sldNum" sz="quarter" idx="10"/>
          </p:nvPr>
        </p:nvSpPr>
        <p:spPr/>
        <p:txBody>
          <a:bodyPr/>
          <a:lstStyle/>
          <a:p>
            <a:pPr>
              <a:defRPr/>
            </a:pPr>
            <a:fld id="{63D7D314-1290-4240-8301-00B3C04DF0B2}" type="slidenum">
              <a:rPr lang="en-US"/>
              <a:pPr>
                <a:defRPr/>
              </a:pPr>
              <a:t>4</a:t>
            </a:fld>
            <a:endParaRPr lang="en-US" dirty="0">
              <a:solidFill>
                <a:schemeClr val="bg2"/>
              </a:solidFill>
            </a:endParaRPr>
          </a:p>
        </p:txBody>
      </p:sp>
      <p:sp>
        <p:nvSpPr>
          <p:cNvPr id="734211" name="Rectangle 3"/>
          <p:cNvSpPr>
            <a:spLocks noChangeArrowheads="1"/>
          </p:cNvSpPr>
          <p:nvPr/>
        </p:nvSpPr>
        <p:spPr bwMode="invGray">
          <a:xfrm>
            <a:off x="0" y="1219200"/>
            <a:ext cx="9144000" cy="5638800"/>
          </a:xfrm>
          <a:prstGeom prst="rect">
            <a:avLst/>
          </a:prstGeom>
          <a:noFill/>
          <a:ln w="9525">
            <a:noFill/>
            <a:miter lim="800000"/>
            <a:headEnd/>
            <a:tailEnd/>
          </a:ln>
          <a:effectLst>
            <a:outerShdw dist="17961" dir="13500000" algn="ctr" rotWithShape="0">
              <a:schemeClr val="bg2"/>
            </a:outerShdw>
          </a:effectLst>
        </p:spPr>
        <p:txBody>
          <a:bodyPr wrap="none" anchor="ctr"/>
          <a:lstStyle/>
          <a:p>
            <a:pPr algn="ctr" eaLnBrk="0" hangingPunct="0">
              <a:defRPr/>
            </a:pPr>
            <a:endParaRPr lang="en-US">
              <a:cs typeface="+mn-cs"/>
            </a:endParaRPr>
          </a:p>
        </p:txBody>
      </p:sp>
      <p:sp>
        <p:nvSpPr>
          <p:cNvPr id="734215" name="Rectangle 7"/>
          <p:cNvSpPr>
            <a:spLocks noChangeArrowheads="1"/>
          </p:cNvSpPr>
          <p:nvPr/>
        </p:nvSpPr>
        <p:spPr bwMode="invGray">
          <a:xfrm>
            <a:off x="1" y="5233979"/>
            <a:ext cx="9143999" cy="459100"/>
          </a:xfrm>
          <a:prstGeom prst="rect">
            <a:avLst/>
          </a:prstGeom>
          <a:noFill/>
          <a:ln w="12700">
            <a:noFill/>
            <a:miter lim="800000"/>
            <a:headEnd/>
            <a:tailEnd/>
          </a:ln>
          <a:effectLst>
            <a:glow rad="63500">
              <a:schemeClr val="accent2">
                <a:lumMod val="50000"/>
                <a:alpha val="40000"/>
              </a:schemeClr>
            </a:glow>
            <a:outerShdw algn="ctr" rotWithShape="0">
              <a:schemeClr val="bg2"/>
            </a:outerShdw>
          </a:effectLst>
        </p:spPr>
        <p:txBody>
          <a:bodyPr wrap="square" lIns="90488" tIns="44450" rIns="90488" bIns="44450">
            <a:spAutoFit/>
          </a:bodyPr>
          <a:lstStyle/>
          <a:p>
            <a:pPr algn="ctr" eaLnBrk="0" hangingPunct="0">
              <a:defRPr/>
            </a:pPr>
            <a:r>
              <a:rPr lang="en-US" sz="2400" b="1" dirty="0">
                <a:latin typeface="+mj-lt"/>
                <a:cs typeface="+mn-cs"/>
              </a:rPr>
              <a:t>9 Host </a:t>
            </a:r>
            <a:r>
              <a:rPr lang="en-US" sz="2400" b="1" dirty="0" smtClean="0">
                <a:latin typeface="+mj-lt"/>
                <a:cs typeface="+mn-cs"/>
              </a:rPr>
              <a:t>installations </a:t>
            </a:r>
            <a:r>
              <a:rPr lang="en-US" sz="2400" b="1" dirty="0">
                <a:latin typeface="+mj-lt"/>
                <a:cs typeface="+mn-cs"/>
              </a:rPr>
              <a:t>– </a:t>
            </a:r>
            <a:r>
              <a:rPr lang="en-US" sz="2400" b="1" dirty="0" smtClean="0">
                <a:solidFill>
                  <a:srgbClr val="FF0000"/>
                </a:solidFill>
                <a:latin typeface="+mj-lt"/>
                <a:cs typeface="+mn-cs"/>
              </a:rPr>
              <a:t>57 Tenant Locations/Ranges</a:t>
            </a:r>
            <a:endParaRPr lang="en-US" sz="2400" b="1" dirty="0">
              <a:solidFill>
                <a:srgbClr val="00B050"/>
              </a:solidFill>
              <a:latin typeface="+mj-lt"/>
              <a:cs typeface="+mn-cs"/>
            </a:endParaRPr>
          </a:p>
        </p:txBody>
      </p:sp>
      <p:sp>
        <p:nvSpPr>
          <p:cNvPr id="27658" name="Rectangle 10" descr="Stationery"/>
          <p:cNvSpPr>
            <a:spLocks noChangeArrowheads="1"/>
          </p:cNvSpPr>
          <p:nvPr/>
        </p:nvSpPr>
        <p:spPr bwMode="invGray">
          <a:xfrm>
            <a:off x="7580313" y="2510970"/>
            <a:ext cx="190500" cy="304800"/>
          </a:xfrm>
          <a:prstGeom prst="rect">
            <a:avLst/>
          </a:prstGeom>
          <a:blipFill dpi="0" rotWithShape="0">
            <a:blip r:embed="rId3" cstate="print"/>
            <a:srcRect/>
            <a:tile tx="0" ty="0" sx="100000" sy="100000" flip="none" algn="tl"/>
          </a:blipFill>
          <a:ln w="12700">
            <a:noFill/>
            <a:miter lim="800000"/>
            <a:headEnd/>
            <a:tailEnd/>
          </a:ln>
        </p:spPr>
        <p:txBody>
          <a:bodyPr wrap="none" lIns="0" tIns="0" rIns="0" bIns="0" anchor="ctr" anchorCtr="1">
            <a:spAutoFit/>
          </a:bodyPr>
          <a:lstStyle/>
          <a:p>
            <a:pPr defTabSz="708025" eaLnBrk="0" hangingPunct="0"/>
            <a:r>
              <a:rPr lang="en-US" sz="2000">
                <a:solidFill>
                  <a:srgbClr val="FFFFFF"/>
                </a:solidFill>
                <a:latin typeface="Wingdings" pitchFamily="2" charset="2"/>
              </a:rPr>
              <a:t></a:t>
            </a:r>
          </a:p>
        </p:txBody>
      </p:sp>
      <p:sp>
        <p:nvSpPr>
          <p:cNvPr id="27659" name="Freeform 11" descr="Stationery"/>
          <p:cNvSpPr>
            <a:spLocks/>
          </p:cNvSpPr>
          <p:nvPr/>
        </p:nvSpPr>
        <p:spPr bwMode="invGray">
          <a:xfrm>
            <a:off x="1568450" y="2239507"/>
            <a:ext cx="1139825" cy="1754188"/>
          </a:xfrm>
          <a:custGeom>
            <a:avLst/>
            <a:gdLst>
              <a:gd name="T0" fmla="*/ 2147483647 w 729"/>
              <a:gd name="T1" fmla="*/ 0 h 1094"/>
              <a:gd name="T2" fmla="*/ 2147483647 w 729"/>
              <a:gd name="T3" fmla="*/ 2147483647 h 1094"/>
              <a:gd name="T4" fmla="*/ 2147483647 w 729"/>
              <a:gd name="T5" fmla="*/ 2147483647 h 1094"/>
              <a:gd name="T6" fmla="*/ 2147483647 w 729"/>
              <a:gd name="T7" fmla="*/ 2147483647 h 1094"/>
              <a:gd name="T8" fmla="*/ 2147483647 w 729"/>
              <a:gd name="T9" fmla="*/ 2147483647 h 1094"/>
              <a:gd name="T10" fmla="*/ 2147483647 w 729"/>
              <a:gd name="T11" fmla="*/ 2147483647 h 1094"/>
              <a:gd name="T12" fmla="*/ 2147483647 w 729"/>
              <a:gd name="T13" fmla="*/ 2147483647 h 1094"/>
              <a:gd name="T14" fmla="*/ 2147483647 w 729"/>
              <a:gd name="T15" fmla="*/ 2147483647 h 1094"/>
              <a:gd name="T16" fmla="*/ 2147483647 w 729"/>
              <a:gd name="T17" fmla="*/ 2147483647 h 1094"/>
              <a:gd name="T18" fmla="*/ 2147483647 w 729"/>
              <a:gd name="T19" fmla="*/ 2147483647 h 1094"/>
              <a:gd name="T20" fmla="*/ 2147483647 w 729"/>
              <a:gd name="T21" fmla="*/ 2147483647 h 1094"/>
              <a:gd name="T22" fmla="*/ 2147483647 w 729"/>
              <a:gd name="T23" fmla="*/ 2147483647 h 1094"/>
              <a:gd name="T24" fmla="*/ 2147483647 w 729"/>
              <a:gd name="T25" fmla="*/ 2147483647 h 1094"/>
              <a:gd name="T26" fmla="*/ 2147483647 w 729"/>
              <a:gd name="T27" fmla="*/ 2147483647 h 1094"/>
              <a:gd name="T28" fmla="*/ 2147483647 w 729"/>
              <a:gd name="T29" fmla="*/ 2147483647 h 1094"/>
              <a:gd name="T30" fmla="*/ 2147483647 w 729"/>
              <a:gd name="T31" fmla="*/ 2147483647 h 1094"/>
              <a:gd name="T32" fmla="*/ 2147483647 w 729"/>
              <a:gd name="T33" fmla="*/ 2147483647 h 1094"/>
              <a:gd name="T34" fmla="*/ 2147483647 w 729"/>
              <a:gd name="T35" fmla="*/ 2147483647 h 1094"/>
              <a:gd name="T36" fmla="*/ 2147483647 w 729"/>
              <a:gd name="T37" fmla="*/ 2147483647 h 1094"/>
              <a:gd name="T38" fmla="*/ 2147483647 w 729"/>
              <a:gd name="T39" fmla="*/ 2147483647 h 1094"/>
              <a:gd name="T40" fmla="*/ 2147483647 w 729"/>
              <a:gd name="T41" fmla="*/ 2147483647 h 1094"/>
              <a:gd name="T42" fmla="*/ 2147483647 w 729"/>
              <a:gd name="T43" fmla="*/ 2147483647 h 1094"/>
              <a:gd name="T44" fmla="*/ 2147483647 w 729"/>
              <a:gd name="T45" fmla="*/ 2147483647 h 1094"/>
              <a:gd name="T46" fmla="*/ 2147483647 w 729"/>
              <a:gd name="T47" fmla="*/ 2147483647 h 1094"/>
              <a:gd name="T48" fmla="*/ 2147483647 w 729"/>
              <a:gd name="T49" fmla="*/ 2147483647 h 1094"/>
              <a:gd name="T50" fmla="*/ 2147483647 w 729"/>
              <a:gd name="T51" fmla="*/ 2147483647 h 1094"/>
              <a:gd name="T52" fmla="*/ 2147483647 w 729"/>
              <a:gd name="T53" fmla="*/ 2147483647 h 1094"/>
              <a:gd name="T54" fmla="*/ 2147483647 w 729"/>
              <a:gd name="T55" fmla="*/ 2147483647 h 1094"/>
              <a:gd name="T56" fmla="*/ 2147483647 w 729"/>
              <a:gd name="T57" fmla="*/ 2147483647 h 1094"/>
              <a:gd name="T58" fmla="*/ 2147483647 w 729"/>
              <a:gd name="T59" fmla="*/ 2147483647 h 1094"/>
              <a:gd name="T60" fmla="*/ 2147483647 w 729"/>
              <a:gd name="T61" fmla="*/ 2147483647 h 1094"/>
              <a:gd name="T62" fmla="*/ 2147483647 w 729"/>
              <a:gd name="T63" fmla="*/ 2147483647 h 1094"/>
              <a:gd name="T64" fmla="*/ 2147483647 w 729"/>
              <a:gd name="T65" fmla="*/ 2147483647 h 1094"/>
              <a:gd name="T66" fmla="*/ 2147483647 w 729"/>
              <a:gd name="T67" fmla="*/ 2147483647 h 1094"/>
              <a:gd name="T68" fmla="*/ 2147483647 w 729"/>
              <a:gd name="T69" fmla="*/ 2147483647 h 1094"/>
              <a:gd name="T70" fmla="*/ 2147483647 w 729"/>
              <a:gd name="T71" fmla="*/ 2147483647 h 1094"/>
              <a:gd name="T72" fmla="*/ 2147483647 w 729"/>
              <a:gd name="T73" fmla="*/ 2147483647 h 1094"/>
              <a:gd name="T74" fmla="*/ 2147483647 w 729"/>
              <a:gd name="T75" fmla="*/ 2147483647 h 1094"/>
              <a:gd name="T76" fmla="*/ 2147483647 w 729"/>
              <a:gd name="T77" fmla="*/ 2147483647 h 1094"/>
              <a:gd name="T78" fmla="*/ 2147483647 w 729"/>
              <a:gd name="T79" fmla="*/ 2147483647 h 1094"/>
              <a:gd name="T80" fmla="*/ 0 w 729"/>
              <a:gd name="T81" fmla="*/ 2147483647 h 1094"/>
              <a:gd name="T82" fmla="*/ 2147483647 w 729"/>
              <a:gd name="T83" fmla="*/ 2147483647 h 1094"/>
              <a:gd name="T84" fmla="*/ 2147483647 w 729"/>
              <a:gd name="T85" fmla="*/ 2147483647 h 1094"/>
              <a:gd name="T86" fmla="*/ 2147483647 w 729"/>
              <a:gd name="T87" fmla="*/ 2147483647 h 1094"/>
              <a:gd name="T88" fmla="*/ 2147483647 w 729"/>
              <a:gd name="T89" fmla="*/ 2147483647 h 1094"/>
              <a:gd name="T90" fmla="*/ 2147483647 w 729"/>
              <a:gd name="T91" fmla="*/ 2147483647 h 1094"/>
              <a:gd name="T92" fmla="*/ 2147483647 w 729"/>
              <a:gd name="T93" fmla="*/ 0 h 10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094"/>
              <a:gd name="T143" fmla="*/ 729 w 729"/>
              <a:gd name="T144" fmla="*/ 1094 h 10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094">
                <a:moveTo>
                  <a:pt x="68" y="0"/>
                </a:moveTo>
                <a:lnTo>
                  <a:pt x="394" y="77"/>
                </a:lnTo>
                <a:lnTo>
                  <a:pt x="328" y="375"/>
                </a:lnTo>
                <a:lnTo>
                  <a:pt x="718" y="858"/>
                </a:lnTo>
                <a:lnTo>
                  <a:pt x="714" y="907"/>
                </a:lnTo>
                <a:lnTo>
                  <a:pt x="728" y="943"/>
                </a:lnTo>
                <a:lnTo>
                  <a:pt x="705" y="963"/>
                </a:lnTo>
                <a:lnTo>
                  <a:pt x="689" y="1007"/>
                </a:lnTo>
                <a:lnTo>
                  <a:pt x="668" y="1047"/>
                </a:lnTo>
                <a:lnTo>
                  <a:pt x="692" y="1064"/>
                </a:lnTo>
                <a:lnTo>
                  <a:pt x="668" y="1093"/>
                </a:lnTo>
                <a:lnTo>
                  <a:pt x="444" y="1081"/>
                </a:lnTo>
                <a:lnTo>
                  <a:pt x="430" y="1033"/>
                </a:lnTo>
                <a:lnTo>
                  <a:pt x="406" y="978"/>
                </a:lnTo>
                <a:lnTo>
                  <a:pt x="370" y="943"/>
                </a:lnTo>
                <a:lnTo>
                  <a:pt x="342" y="940"/>
                </a:lnTo>
                <a:lnTo>
                  <a:pt x="338" y="925"/>
                </a:lnTo>
                <a:lnTo>
                  <a:pt x="312" y="902"/>
                </a:lnTo>
                <a:lnTo>
                  <a:pt x="265" y="890"/>
                </a:lnTo>
                <a:lnTo>
                  <a:pt x="244" y="858"/>
                </a:lnTo>
                <a:lnTo>
                  <a:pt x="210" y="849"/>
                </a:lnTo>
                <a:lnTo>
                  <a:pt x="162" y="815"/>
                </a:lnTo>
                <a:lnTo>
                  <a:pt x="184" y="769"/>
                </a:lnTo>
                <a:lnTo>
                  <a:pt x="112" y="593"/>
                </a:lnTo>
                <a:lnTo>
                  <a:pt x="126" y="593"/>
                </a:lnTo>
                <a:lnTo>
                  <a:pt x="126" y="567"/>
                </a:lnTo>
                <a:lnTo>
                  <a:pt x="102" y="561"/>
                </a:lnTo>
                <a:lnTo>
                  <a:pt x="74" y="473"/>
                </a:lnTo>
                <a:lnTo>
                  <a:pt x="88" y="468"/>
                </a:lnTo>
                <a:lnTo>
                  <a:pt x="112" y="485"/>
                </a:lnTo>
                <a:lnTo>
                  <a:pt x="98" y="453"/>
                </a:lnTo>
                <a:lnTo>
                  <a:pt x="153" y="442"/>
                </a:lnTo>
                <a:lnTo>
                  <a:pt x="136" y="424"/>
                </a:lnTo>
                <a:lnTo>
                  <a:pt x="102" y="430"/>
                </a:lnTo>
                <a:lnTo>
                  <a:pt x="84" y="444"/>
                </a:lnTo>
                <a:lnTo>
                  <a:pt x="40" y="392"/>
                </a:lnTo>
                <a:lnTo>
                  <a:pt x="23" y="356"/>
                </a:lnTo>
                <a:lnTo>
                  <a:pt x="16" y="317"/>
                </a:lnTo>
                <a:lnTo>
                  <a:pt x="16" y="239"/>
                </a:lnTo>
                <a:lnTo>
                  <a:pt x="8" y="219"/>
                </a:lnTo>
                <a:lnTo>
                  <a:pt x="0" y="176"/>
                </a:lnTo>
                <a:lnTo>
                  <a:pt x="8" y="144"/>
                </a:lnTo>
                <a:lnTo>
                  <a:pt x="21" y="115"/>
                </a:lnTo>
                <a:lnTo>
                  <a:pt x="38" y="95"/>
                </a:lnTo>
                <a:lnTo>
                  <a:pt x="34" y="66"/>
                </a:lnTo>
                <a:lnTo>
                  <a:pt x="62" y="51"/>
                </a:lnTo>
                <a:lnTo>
                  <a:pt x="68"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0" name="Freeform 12" descr="Stationery"/>
          <p:cNvSpPr>
            <a:spLocks/>
          </p:cNvSpPr>
          <p:nvPr/>
        </p:nvSpPr>
        <p:spPr bwMode="invGray">
          <a:xfrm>
            <a:off x="2054225" y="2360157"/>
            <a:ext cx="860425" cy="1255713"/>
          </a:xfrm>
          <a:custGeom>
            <a:avLst/>
            <a:gdLst>
              <a:gd name="T0" fmla="*/ 2147483647 w 531"/>
              <a:gd name="T1" fmla="*/ 0 h 783"/>
              <a:gd name="T2" fmla="*/ 0 w 531"/>
              <a:gd name="T3" fmla="*/ 2147483647 h 783"/>
              <a:gd name="T4" fmla="*/ 2147483647 w 531"/>
              <a:gd name="T5" fmla="*/ 2147483647 h 783"/>
              <a:gd name="T6" fmla="*/ 2147483647 w 531"/>
              <a:gd name="T7" fmla="*/ 2147483647 h 783"/>
              <a:gd name="T8" fmla="*/ 2147483647 w 531"/>
              <a:gd name="T9" fmla="*/ 2147483647 h 783"/>
              <a:gd name="T10" fmla="*/ 2147483647 w 531"/>
              <a:gd name="T11" fmla="*/ 2147483647 h 783"/>
              <a:gd name="T12" fmla="*/ 2147483647 w 531"/>
              <a:gd name="T13" fmla="*/ 2147483647 h 783"/>
              <a:gd name="T14" fmla="*/ 2147483647 w 531"/>
              <a:gd name="T15" fmla="*/ 2147483647 h 783"/>
              <a:gd name="T16" fmla="*/ 2147483647 w 531"/>
              <a:gd name="T17" fmla="*/ 2147483647 h 783"/>
              <a:gd name="T18" fmla="*/ 2147483647 w 531"/>
              <a:gd name="T19" fmla="*/ 2147483647 h 783"/>
              <a:gd name="T20" fmla="*/ 2147483647 w 531"/>
              <a:gd name="T21" fmla="*/ 2147483647 h 783"/>
              <a:gd name="T22" fmla="*/ 2147483647 w 531"/>
              <a:gd name="T23" fmla="*/ 0 h 7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1"/>
              <a:gd name="T37" fmla="*/ 0 h 783"/>
              <a:gd name="T38" fmla="*/ 531 w 531"/>
              <a:gd name="T39" fmla="*/ 783 h 7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1" h="783">
                <a:moveTo>
                  <a:pt x="62" y="0"/>
                </a:moveTo>
                <a:lnTo>
                  <a:pt x="0" y="299"/>
                </a:lnTo>
                <a:lnTo>
                  <a:pt x="370" y="782"/>
                </a:lnTo>
                <a:lnTo>
                  <a:pt x="370" y="684"/>
                </a:lnTo>
                <a:lnTo>
                  <a:pt x="383" y="667"/>
                </a:lnTo>
                <a:lnTo>
                  <a:pt x="400" y="667"/>
                </a:lnTo>
                <a:lnTo>
                  <a:pt x="412" y="684"/>
                </a:lnTo>
                <a:lnTo>
                  <a:pt x="435" y="672"/>
                </a:lnTo>
                <a:lnTo>
                  <a:pt x="448" y="598"/>
                </a:lnTo>
                <a:lnTo>
                  <a:pt x="530" y="91"/>
                </a:lnTo>
                <a:lnTo>
                  <a:pt x="294" y="46"/>
                </a:lnTo>
                <a:lnTo>
                  <a:pt x="62"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1" name="Freeform 13" descr="Stationery"/>
          <p:cNvSpPr>
            <a:spLocks/>
          </p:cNvSpPr>
          <p:nvPr/>
        </p:nvSpPr>
        <p:spPr bwMode="invGray">
          <a:xfrm>
            <a:off x="2751138" y="2507795"/>
            <a:ext cx="722312" cy="884237"/>
          </a:xfrm>
          <a:custGeom>
            <a:avLst/>
            <a:gdLst>
              <a:gd name="T0" fmla="*/ 2147483647 w 461"/>
              <a:gd name="T1" fmla="*/ 0 h 551"/>
              <a:gd name="T2" fmla="*/ 0 w 461"/>
              <a:gd name="T3" fmla="*/ 2147483647 h 551"/>
              <a:gd name="T4" fmla="*/ 2147483647 w 461"/>
              <a:gd name="T5" fmla="*/ 2147483647 h 551"/>
              <a:gd name="T6" fmla="*/ 2147483647 w 461"/>
              <a:gd name="T7" fmla="*/ 2147483647 h 551"/>
              <a:gd name="T8" fmla="*/ 2147483647 w 461"/>
              <a:gd name="T9" fmla="*/ 2147483647 h 551"/>
              <a:gd name="T10" fmla="*/ 2147483647 w 461"/>
              <a:gd name="T11" fmla="*/ 2147483647 h 551"/>
              <a:gd name="T12" fmla="*/ 2147483647 w 461"/>
              <a:gd name="T13" fmla="*/ 0 h 551"/>
              <a:gd name="T14" fmla="*/ 0 60000 65536"/>
              <a:gd name="T15" fmla="*/ 0 60000 65536"/>
              <a:gd name="T16" fmla="*/ 0 60000 65536"/>
              <a:gd name="T17" fmla="*/ 0 60000 65536"/>
              <a:gd name="T18" fmla="*/ 0 60000 65536"/>
              <a:gd name="T19" fmla="*/ 0 60000 65536"/>
              <a:gd name="T20" fmla="*/ 0 60000 65536"/>
              <a:gd name="T21" fmla="*/ 0 w 461"/>
              <a:gd name="T22" fmla="*/ 0 h 551"/>
              <a:gd name="T23" fmla="*/ 461 w 461"/>
              <a:gd name="T24" fmla="*/ 551 h 5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1" h="551">
                <a:moveTo>
                  <a:pt x="82" y="0"/>
                </a:moveTo>
                <a:lnTo>
                  <a:pt x="0" y="507"/>
                </a:lnTo>
                <a:lnTo>
                  <a:pt x="423" y="550"/>
                </a:lnTo>
                <a:lnTo>
                  <a:pt x="460" y="140"/>
                </a:lnTo>
                <a:lnTo>
                  <a:pt x="306" y="126"/>
                </a:lnTo>
                <a:lnTo>
                  <a:pt x="315" y="36"/>
                </a:lnTo>
                <a:lnTo>
                  <a:pt x="82"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2" name="Freeform 14" descr="Stationery"/>
          <p:cNvSpPr>
            <a:spLocks/>
          </p:cNvSpPr>
          <p:nvPr/>
        </p:nvSpPr>
        <p:spPr bwMode="invGray">
          <a:xfrm>
            <a:off x="3405188" y="2720520"/>
            <a:ext cx="931862" cy="703262"/>
          </a:xfrm>
          <a:custGeom>
            <a:avLst/>
            <a:gdLst>
              <a:gd name="T0" fmla="*/ 0 w 596"/>
              <a:gd name="T1" fmla="*/ 2147483647 h 438"/>
              <a:gd name="T2" fmla="*/ 2147483647 w 596"/>
              <a:gd name="T3" fmla="*/ 2147483647 h 438"/>
              <a:gd name="T4" fmla="*/ 2147483647 w 596"/>
              <a:gd name="T5" fmla="*/ 2147483647 h 438"/>
              <a:gd name="T6" fmla="*/ 2147483647 w 596"/>
              <a:gd name="T7" fmla="*/ 2147483647 h 438"/>
              <a:gd name="T8" fmla="*/ 2147483647 w 596"/>
              <a:gd name="T9" fmla="*/ 2147483647 h 438"/>
              <a:gd name="T10" fmla="*/ 2147483647 w 596"/>
              <a:gd name="T11" fmla="*/ 2147483647 h 438"/>
              <a:gd name="T12" fmla="*/ 2147483647 w 596"/>
              <a:gd name="T13" fmla="*/ 0 h 438"/>
              <a:gd name="T14" fmla="*/ 0 w 596"/>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596"/>
              <a:gd name="T25" fmla="*/ 0 h 438"/>
              <a:gd name="T26" fmla="*/ 596 w 596"/>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6" h="438">
                <a:moveTo>
                  <a:pt x="0" y="410"/>
                </a:moveTo>
                <a:lnTo>
                  <a:pt x="512" y="437"/>
                </a:lnTo>
                <a:lnTo>
                  <a:pt x="595" y="435"/>
                </a:lnTo>
                <a:lnTo>
                  <a:pt x="595" y="137"/>
                </a:lnTo>
                <a:lnTo>
                  <a:pt x="595" y="29"/>
                </a:lnTo>
                <a:lnTo>
                  <a:pt x="450" y="25"/>
                </a:lnTo>
                <a:lnTo>
                  <a:pt x="37" y="0"/>
                </a:lnTo>
                <a:lnTo>
                  <a:pt x="0" y="41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3" name="Freeform 15" descr="Stationery"/>
          <p:cNvSpPr>
            <a:spLocks/>
          </p:cNvSpPr>
          <p:nvPr/>
        </p:nvSpPr>
        <p:spPr bwMode="invGray">
          <a:xfrm>
            <a:off x="1906588" y="1174295"/>
            <a:ext cx="873125" cy="642937"/>
          </a:xfrm>
          <a:custGeom>
            <a:avLst/>
            <a:gdLst>
              <a:gd name="T0" fmla="*/ 2147483647 w 557"/>
              <a:gd name="T1" fmla="*/ 0 h 402"/>
              <a:gd name="T2" fmla="*/ 2147483647 w 557"/>
              <a:gd name="T3" fmla="*/ 2147483647 h 402"/>
              <a:gd name="T4" fmla="*/ 2147483647 w 557"/>
              <a:gd name="T5" fmla="*/ 2147483647 h 402"/>
              <a:gd name="T6" fmla="*/ 2147483647 w 557"/>
              <a:gd name="T7" fmla="*/ 2147483647 h 402"/>
              <a:gd name="T8" fmla="*/ 2147483647 w 557"/>
              <a:gd name="T9" fmla="*/ 2147483647 h 402"/>
              <a:gd name="T10" fmla="*/ 2147483647 w 557"/>
              <a:gd name="T11" fmla="*/ 2147483647 h 402"/>
              <a:gd name="T12" fmla="*/ 2147483647 w 557"/>
              <a:gd name="T13" fmla="*/ 2147483647 h 402"/>
              <a:gd name="T14" fmla="*/ 2147483647 w 557"/>
              <a:gd name="T15" fmla="*/ 2147483647 h 402"/>
              <a:gd name="T16" fmla="*/ 2147483647 w 557"/>
              <a:gd name="T17" fmla="*/ 2147483647 h 402"/>
              <a:gd name="T18" fmla="*/ 2147483647 w 557"/>
              <a:gd name="T19" fmla="*/ 2147483647 h 402"/>
              <a:gd name="T20" fmla="*/ 2147483647 w 557"/>
              <a:gd name="T21" fmla="*/ 2147483647 h 402"/>
              <a:gd name="T22" fmla="*/ 2147483647 w 557"/>
              <a:gd name="T23" fmla="*/ 2147483647 h 402"/>
              <a:gd name="T24" fmla="*/ 2147483647 w 557"/>
              <a:gd name="T25" fmla="*/ 2147483647 h 402"/>
              <a:gd name="T26" fmla="*/ 2147483647 w 557"/>
              <a:gd name="T27" fmla="*/ 2147483647 h 402"/>
              <a:gd name="T28" fmla="*/ 0 w 557"/>
              <a:gd name="T29" fmla="*/ 2147483647 h 402"/>
              <a:gd name="T30" fmla="*/ 0 w 557"/>
              <a:gd name="T31" fmla="*/ 2147483647 h 402"/>
              <a:gd name="T32" fmla="*/ 2147483647 w 557"/>
              <a:gd name="T33" fmla="*/ 2147483647 h 402"/>
              <a:gd name="T34" fmla="*/ 2147483647 w 557"/>
              <a:gd name="T35" fmla="*/ 2147483647 h 402"/>
              <a:gd name="T36" fmla="*/ 2147483647 w 557"/>
              <a:gd name="T37" fmla="*/ 2147483647 h 402"/>
              <a:gd name="T38" fmla="*/ 2147483647 w 557"/>
              <a:gd name="T39" fmla="*/ 2147483647 h 402"/>
              <a:gd name="T40" fmla="*/ 2147483647 w 557"/>
              <a:gd name="T41" fmla="*/ 2147483647 h 402"/>
              <a:gd name="T42" fmla="*/ 2147483647 w 557"/>
              <a:gd name="T43" fmla="*/ 2147483647 h 402"/>
              <a:gd name="T44" fmla="*/ 2147483647 w 557"/>
              <a:gd name="T45" fmla="*/ 2147483647 h 402"/>
              <a:gd name="T46" fmla="*/ 2147483647 w 557"/>
              <a:gd name="T47" fmla="*/ 2147483647 h 402"/>
              <a:gd name="T48" fmla="*/ 2147483647 w 557"/>
              <a:gd name="T49" fmla="*/ 2147483647 h 402"/>
              <a:gd name="T50" fmla="*/ 2147483647 w 557"/>
              <a:gd name="T51" fmla="*/ 2147483647 h 402"/>
              <a:gd name="T52" fmla="*/ 2147483647 w 557"/>
              <a:gd name="T53" fmla="*/ 2147483647 h 402"/>
              <a:gd name="T54" fmla="*/ 2147483647 w 557"/>
              <a:gd name="T55" fmla="*/ 2147483647 h 402"/>
              <a:gd name="T56" fmla="*/ 2147483647 w 557"/>
              <a:gd name="T57" fmla="*/ 2147483647 h 402"/>
              <a:gd name="T58" fmla="*/ 2147483647 w 557"/>
              <a:gd name="T59" fmla="*/ 2147483647 h 402"/>
              <a:gd name="T60" fmla="*/ 2147483647 w 557"/>
              <a:gd name="T61" fmla="*/ 2147483647 h 402"/>
              <a:gd name="T62" fmla="*/ 2147483647 w 557"/>
              <a:gd name="T63" fmla="*/ 2147483647 h 402"/>
              <a:gd name="T64" fmla="*/ 2147483647 w 557"/>
              <a:gd name="T65" fmla="*/ 2147483647 h 402"/>
              <a:gd name="T66" fmla="*/ 2147483647 w 557"/>
              <a:gd name="T67" fmla="*/ 2147483647 h 402"/>
              <a:gd name="T68" fmla="*/ 2147483647 w 557"/>
              <a:gd name="T69" fmla="*/ 2147483647 h 402"/>
              <a:gd name="T70" fmla="*/ 2147483647 w 557"/>
              <a:gd name="T71" fmla="*/ 0 h 4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7"/>
              <a:gd name="T109" fmla="*/ 0 h 402"/>
              <a:gd name="T110" fmla="*/ 557 w 557"/>
              <a:gd name="T111" fmla="*/ 402 h 4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7" h="402">
                <a:moveTo>
                  <a:pt x="169" y="0"/>
                </a:moveTo>
                <a:lnTo>
                  <a:pt x="362" y="51"/>
                </a:lnTo>
                <a:lnTo>
                  <a:pt x="556" y="96"/>
                </a:lnTo>
                <a:lnTo>
                  <a:pt x="493" y="346"/>
                </a:lnTo>
                <a:lnTo>
                  <a:pt x="499" y="367"/>
                </a:lnTo>
                <a:lnTo>
                  <a:pt x="488" y="401"/>
                </a:lnTo>
                <a:lnTo>
                  <a:pt x="369" y="366"/>
                </a:lnTo>
                <a:lnTo>
                  <a:pt x="356" y="373"/>
                </a:lnTo>
                <a:lnTo>
                  <a:pt x="173" y="355"/>
                </a:lnTo>
                <a:lnTo>
                  <a:pt x="154" y="343"/>
                </a:lnTo>
                <a:lnTo>
                  <a:pt x="85" y="336"/>
                </a:lnTo>
                <a:lnTo>
                  <a:pt x="66" y="312"/>
                </a:lnTo>
                <a:lnTo>
                  <a:pt x="61" y="279"/>
                </a:lnTo>
                <a:lnTo>
                  <a:pt x="17" y="259"/>
                </a:lnTo>
                <a:lnTo>
                  <a:pt x="0" y="238"/>
                </a:lnTo>
                <a:lnTo>
                  <a:pt x="0" y="203"/>
                </a:lnTo>
                <a:lnTo>
                  <a:pt x="13" y="196"/>
                </a:lnTo>
                <a:lnTo>
                  <a:pt x="5" y="172"/>
                </a:lnTo>
                <a:lnTo>
                  <a:pt x="23" y="173"/>
                </a:lnTo>
                <a:lnTo>
                  <a:pt x="8" y="149"/>
                </a:lnTo>
                <a:lnTo>
                  <a:pt x="5" y="69"/>
                </a:lnTo>
                <a:lnTo>
                  <a:pt x="18" y="29"/>
                </a:lnTo>
                <a:lnTo>
                  <a:pt x="79" y="68"/>
                </a:lnTo>
                <a:lnTo>
                  <a:pt x="122" y="84"/>
                </a:lnTo>
                <a:lnTo>
                  <a:pt x="141" y="104"/>
                </a:lnTo>
                <a:lnTo>
                  <a:pt x="126" y="121"/>
                </a:lnTo>
                <a:lnTo>
                  <a:pt x="105" y="136"/>
                </a:lnTo>
                <a:lnTo>
                  <a:pt x="138" y="136"/>
                </a:lnTo>
                <a:lnTo>
                  <a:pt x="130" y="163"/>
                </a:lnTo>
                <a:lnTo>
                  <a:pt x="97" y="169"/>
                </a:lnTo>
                <a:lnTo>
                  <a:pt x="94" y="179"/>
                </a:lnTo>
                <a:lnTo>
                  <a:pt x="138" y="168"/>
                </a:lnTo>
                <a:lnTo>
                  <a:pt x="154" y="135"/>
                </a:lnTo>
                <a:lnTo>
                  <a:pt x="179" y="99"/>
                </a:lnTo>
                <a:lnTo>
                  <a:pt x="187" y="45"/>
                </a:lnTo>
                <a:lnTo>
                  <a:pt x="169"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4" name="Freeform 16" descr="Stationery"/>
          <p:cNvSpPr>
            <a:spLocks/>
          </p:cNvSpPr>
          <p:nvPr/>
        </p:nvSpPr>
        <p:spPr bwMode="invGray">
          <a:xfrm>
            <a:off x="1670050" y="1583870"/>
            <a:ext cx="1016000" cy="854075"/>
          </a:xfrm>
          <a:custGeom>
            <a:avLst/>
            <a:gdLst>
              <a:gd name="T0" fmla="*/ 2147483647 w 649"/>
              <a:gd name="T1" fmla="*/ 2147483647 h 533"/>
              <a:gd name="T2" fmla="*/ 2147483647 w 649"/>
              <a:gd name="T3" fmla="*/ 2147483647 h 533"/>
              <a:gd name="T4" fmla="*/ 2147483647 w 649"/>
              <a:gd name="T5" fmla="*/ 2147483647 h 533"/>
              <a:gd name="T6" fmla="*/ 2147483647 w 649"/>
              <a:gd name="T7" fmla="*/ 2147483647 h 533"/>
              <a:gd name="T8" fmla="*/ 2147483647 w 649"/>
              <a:gd name="T9" fmla="*/ 2147483647 h 533"/>
              <a:gd name="T10" fmla="*/ 2147483647 w 649"/>
              <a:gd name="T11" fmla="*/ 2147483647 h 533"/>
              <a:gd name="T12" fmla="*/ 2147483647 w 649"/>
              <a:gd name="T13" fmla="*/ 2147483647 h 533"/>
              <a:gd name="T14" fmla="*/ 2147483647 w 649"/>
              <a:gd name="T15" fmla="*/ 2147483647 h 533"/>
              <a:gd name="T16" fmla="*/ 2147483647 w 649"/>
              <a:gd name="T17" fmla="*/ 2147483647 h 533"/>
              <a:gd name="T18" fmla="*/ 2147483647 w 649"/>
              <a:gd name="T19" fmla="*/ 2147483647 h 533"/>
              <a:gd name="T20" fmla="*/ 0 w 649"/>
              <a:gd name="T21" fmla="*/ 2147483647 h 533"/>
              <a:gd name="T22" fmla="*/ 0 w 649"/>
              <a:gd name="T23" fmla="*/ 2147483647 h 533"/>
              <a:gd name="T24" fmla="*/ 2147483647 w 649"/>
              <a:gd name="T25" fmla="*/ 2147483647 h 533"/>
              <a:gd name="T26" fmla="*/ 2147483647 w 649"/>
              <a:gd name="T27" fmla="*/ 2147483647 h 533"/>
              <a:gd name="T28" fmla="*/ 2147483647 w 649"/>
              <a:gd name="T29" fmla="*/ 2147483647 h 533"/>
              <a:gd name="T30" fmla="*/ 2147483647 w 649"/>
              <a:gd name="T31" fmla="*/ 0 h 533"/>
              <a:gd name="T32" fmla="*/ 2147483647 w 649"/>
              <a:gd name="T33" fmla="*/ 2147483647 h 533"/>
              <a:gd name="T34" fmla="*/ 2147483647 w 649"/>
              <a:gd name="T35" fmla="*/ 2147483647 h 533"/>
              <a:gd name="T36" fmla="*/ 2147483647 w 649"/>
              <a:gd name="T37" fmla="*/ 2147483647 h 533"/>
              <a:gd name="T38" fmla="*/ 2147483647 w 649"/>
              <a:gd name="T39" fmla="*/ 2147483647 h 533"/>
              <a:gd name="T40" fmla="*/ 2147483647 w 649"/>
              <a:gd name="T41" fmla="*/ 2147483647 h 533"/>
              <a:gd name="T42" fmla="*/ 2147483647 w 649"/>
              <a:gd name="T43" fmla="*/ 2147483647 h 533"/>
              <a:gd name="T44" fmla="*/ 2147483647 w 649"/>
              <a:gd name="T45" fmla="*/ 2147483647 h 533"/>
              <a:gd name="T46" fmla="*/ 2147483647 w 649"/>
              <a:gd name="T47" fmla="*/ 2147483647 h 533"/>
              <a:gd name="T48" fmla="*/ 2147483647 w 649"/>
              <a:gd name="T49" fmla="*/ 2147483647 h 5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9"/>
              <a:gd name="T76" fmla="*/ 0 h 533"/>
              <a:gd name="T77" fmla="*/ 649 w 649"/>
              <a:gd name="T78" fmla="*/ 533 h 5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9" h="533">
                <a:moveTo>
                  <a:pt x="640" y="146"/>
                </a:moveTo>
                <a:lnTo>
                  <a:pt x="648" y="174"/>
                </a:lnTo>
                <a:lnTo>
                  <a:pt x="642" y="200"/>
                </a:lnTo>
                <a:lnTo>
                  <a:pt x="615" y="243"/>
                </a:lnTo>
                <a:lnTo>
                  <a:pt x="584" y="287"/>
                </a:lnTo>
                <a:lnTo>
                  <a:pt x="584" y="309"/>
                </a:lnTo>
                <a:lnTo>
                  <a:pt x="604" y="329"/>
                </a:lnTo>
                <a:lnTo>
                  <a:pt x="566" y="404"/>
                </a:lnTo>
                <a:lnTo>
                  <a:pt x="538" y="532"/>
                </a:lnTo>
                <a:lnTo>
                  <a:pt x="307" y="486"/>
                </a:lnTo>
                <a:lnTo>
                  <a:pt x="0" y="409"/>
                </a:lnTo>
                <a:lnTo>
                  <a:pt x="0" y="308"/>
                </a:lnTo>
                <a:lnTo>
                  <a:pt x="23" y="262"/>
                </a:lnTo>
                <a:lnTo>
                  <a:pt x="64" y="218"/>
                </a:lnTo>
                <a:lnTo>
                  <a:pt x="67" y="189"/>
                </a:lnTo>
                <a:lnTo>
                  <a:pt x="149" y="0"/>
                </a:lnTo>
                <a:lnTo>
                  <a:pt x="169" y="4"/>
                </a:lnTo>
                <a:lnTo>
                  <a:pt x="213" y="24"/>
                </a:lnTo>
                <a:lnTo>
                  <a:pt x="218" y="57"/>
                </a:lnTo>
                <a:lnTo>
                  <a:pt x="237" y="81"/>
                </a:lnTo>
                <a:lnTo>
                  <a:pt x="306" y="87"/>
                </a:lnTo>
                <a:lnTo>
                  <a:pt x="325" y="99"/>
                </a:lnTo>
                <a:lnTo>
                  <a:pt x="507" y="118"/>
                </a:lnTo>
                <a:lnTo>
                  <a:pt x="521" y="111"/>
                </a:lnTo>
                <a:lnTo>
                  <a:pt x="640" y="146"/>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5" name="Freeform 17" descr="Stationery"/>
          <p:cNvSpPr>
            <a:spLocks/>
          </p:cNvSpPr>
          <p:nvPr/>
        </p:nvSpPr>
        <p:spPr bwMode="invGray">
          <a:xfrm>
            <a:off x="2509838" y="1301295"/>
            <a:ext cx="836612" cy="1277937"/>
          </a:xfrm>
          <a:custGeom>
            <a:avLst/>
            <a:gdLst>
              <a:gd name="T0" fmla="*/ 0 w 506"/>
              <a:gd name="T1" fmla="*/ 2147483647 h 770"/>
              <a:gd name="T2" fmla="*/ 2147483647 w 506"/>
              <a:gd name="T3" fmla="*/ 2147483647 h 770"/>
              <a:gd name="T4" fmla="*/ 2147483647 w 506"/>
              <a:gd name="T5" fmla="*/ 2147483647 h 770"/>
              <a:gd name="T6" fmla="*/ 2147483647 w 506"/>
              <a:gd name="T7" fmla="*/ 2147483647 h 770"/>
              <a:gd name="T8" fmla="*/ 2147483647 w 506"/>
              <a:gd name="T9" fmla="*/ 2147483647 h 770"/>
              <a:gd name="T10" fmla="*/ 2147483647 w 506"/>
              <a:gd name="T11" fmla="*/ 2147483647 h 770"/>
              <a:gd name="T12" fmla="*/ 2147483647 w 506"/>
              <a:gd name="T13" fmla="*/ 2147483647 h 770"/>
              <a:gd name="T14" fmla="*/ 2147483647 w 506"/>
              <a:gd name="T15" fmla="*/ 2147483647 h 770"/>
              <a:gd name="T16" fmla="*/ 2147483647 w 506"/>
              <a:gd name="T17" fmla="*/ 2147483647 h 770"/>
              <a:gd name="T18" fmla="*/ 2147483647 w 506"/>
              <a:gd name="T19" fmla="*/ 2147483647 h 770"/>
              <a:gd name="T20" fmla="*/ 2147483647 w 506"/>
              <a:gd name="T21" fmla="*/ 2147483647 h 770"/>
              <a:gd name="T22" fmla="*/ 2147483647 w 506"/>
              <a:gd name="T23" fmla="*/ 2147483647 h 770"/>
              <a:gd name="T24" fmla="*/ 2147483647 w 506"/>
              <a:gd name="T25" fmla="*/ 2147483647 h 770"/>
              <a:gd name="T26" fmla="*/ 2147483647 w 506"/>
              <a:gd name="T27" fmla="*/ 2147483647 h 770"/>
              <a:gd name="T28" fmla="*/ 2147483647 w 506"/>
              <a:gd name="T29" fmla="*/ 2147483647 h 770"/>
              <a:gd name="T30" fmla="*/ 2147483647 w 506"/>
              <a:gd name="T31" fmla="*/ 2147483647 h 770"/>
              <a:gd name="T32" fmla="*/ 2147483647 w 506"/>
              <a:gd name="T33" fmla="*/ 2147483647 h 770"/>
              <a:gd name="T34" fmla="*/ 2147483647 w 506"/>
              <a:gd name="T35" fmla="*/ 2147483647 h 770"/>
              <a:gd name="T36" fmla="*/ 2147483647 w 506"/>
              <a:gd name="T37" fmla="*/ 2147483647 h 770"/>
              <a:gd name="T38" fmla="*/ 2147483647 w 506"/>
              <a:gd name="T39" fmla="*/ 2147483647 h 770"/>
              <a:gd name="T40" fmla="*/ 2147483647 w 506"/>
              <a:gd name="T41" fmla="*/ 2147483647 h 770"/>
              <a:gd name="T42" fmla="*/ 2147483647 w 506"/>
              <a:gd name="T43" fmla="*/ 0 h 770"/>
              <a:gd name="T44" fmla="*/ 2147483647 w 506"/>
              <a:gd name="T45" fmla="*/ 2147483647 h 770"/>
              <a:gd name="T46" fmla="*/ 2147483647 w 506"/>
              <a:gd name="T47" fmla="*/ 2147483647 h 770"/>
              <a:gd name="T48" fmla="*/ 2147483647 w 506"/>
              <a:gd name="T49" fmla="*/ 2147483647 h 770"/>
              <a:gd name="T50" fmla="*/ 2147483647 w 506"/>
              <a:gd name="T51" fmla="*/ 2147483647 h 770"/>
              <a:gd name="T52" fmla="*/ 2147483647 w 506"/>
              <a:gd name="T53" fmla="*/ 2147483647 h 770"/>
              <a:gd name="T54" fmla="*/ 2147483647 w 506"/>
              <a:gd name="T55" fmla="*/ 2147483647 h 770"/>
              <a:gd name="T56" fmla="*/ 2147483647 w 506"/>
              <a:gd name="T57" fmla="*/ 2147483647 h 770"/>
              <a:gd name="T58" fmla="*/ 2147483647 w 506"/>
              <a:gd name="T59" fmla="*/ 2147483647 h 770"/>
              <a:gd name="T60" fmla="*/ 2147483647 w 506"/>
              <a:gd name="T61" fmla="*/ 2147483647 h 770"/>
              <a:gd name="T62" fmla="*/ 2147483647 w 506"/>
              <a:gd name="T63" fmla="*/ 2147483647 h 770"/>
              <a:gd name="T64" fmla="*/ 0 w 506"/>
              <a:gd name="T65" fmla="*/ 2147483647 h 7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6"/>
              <a:gd name="T100" fmla="*/ 0 h 770"/>
              <a:gd name="T101" fmla="*/ 506 w 506"/>
              <a:gd name="T102" fmla="*/ 770 h 7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6" h="770">
                <a:moveTo>
                  <a:pt x="0" y="689"/>
                </a:moveTo>
                <a:lnTo>
                  <a:pt x="236" y="733"/>
                </a:lnTo>
                <a:lnTo>
                  <a:pt x="468" y="769"/>
                </a:lnTo>
                <a:lnTo>
                  <a:pt x="505" y="509"/>
                </a:lnTo>
                <a:lnTo>
                  <a:pt x="480" y="487"/>
                </a:lnTo>
                <a:lnTo>
                  <a:pt x="444" y="497"/>
                </a:lnTo>
                <a:lnTo>
                  <a:pt x="379" y="476"/>
                </a:lnTo>
                <a:lnTo>
                  <a:pt x="349" y="476"/>
                </a:lnTo>
                <a:lnTo>
                  <a:pt x="335" y="450"/>
                </a:lnTo>
                <a:lnTo>
                  <a:pt x="314" y="378"/>
                </a:lnTo>
                <a:lnTo>
                  <a:pt x="281" y="376"/>
                </a:lnTo>
                <a:lnTo>
                  <a:pt x="278" y="351"/>
                </a:lnTo>
                <a:lnTo>
                  <a:pt x="291" y="328"/>
                </a:lnTo>
                <a:lnTo>
                  <a:pt x="288" y="292"/>
                </a:lnTo>
                <a:lnTo>
                  <a:pt x="273" y="266"/>
                </a:lnTo>
                <a:lnTo>
                  <a:pt x="261" y="281"/>
                </a:lnTo>
                <a:lnTo>
                  <a:pt x="261" y="256"/>
                </a:lnTo>
                <a:lnTo>
                  <a:pt x="227" y="165"/>
                </a:lnTo>
                <a:lnTo>
                  <a:pt x="229" y="130"/>
                </a:lnTo>
                <a:lnTo>
                  <a:pt x="216" y="129"/>
                </a:lnTo>
                <a:lnTo>
                  <a:pt x="247" y="16"/>
                </a:lnTo>
                <a:lnTo>
                  <a:pt x="169" y="0"/>
                </a:lnTo>
                <a:lnTo>
                  <a:pt x="106" y="249"/>
                </a:lnTo>
                <a:lnTo>
                  <a:pt x="112" y="270"/>
                </a:lnTo>
                <a:lnTo>
                  <a:pt x="101" y="304"/>
                </a:lnTo>
                <a:lnTo>
                  <a:pt x="110" y="332"/>
                </a:lnTo>
                <a:lnTo>
                  <a:pt x="104" y="358"/>
                </a:lnTo>
                <a:lnTo>
                  <a:pt x="76" y="401"/>
                </a:lnTo>
                <a:lnTo>
                  <a:pt x="45" y="445"/>
                </a:lnTo>
                <a:lnTo>
                  <a:pt x="45" y="466"/>
                </a:lnTo>
                <a:lnTo>
                  <a:pt x="66" y="487"/>
                </a:lnTo>
                <a:lnTo>
                  <a:pt x="27" y="561"/>
                </a:lnTo>
                <a:lnTo>
                  <a:pt x="0" y="689"/>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6" name="Freeform 19" descr="Stationery"/>
          <p:cNvSpPr>
            <a:spLocks/>
          </p:cNvSpPr>
          <p:nvPr/>
        </p:nvSpPr>
        <p:spPr bwMode="invGray">
          <a:xfrm>
            <a:off x="3219450" y="1995032"/>
            <a:ext cx="977900" cy="773113"/>
          </a:xfrm>
          <a:custGeom>
            <a:avLst/>
            <a:gdLst>
              <a:gd name="T0" fmla="*/ 2147483647 w 626"/>
              <a:gd name="T1" fmla="*/ 2147483647 h 466"/>
              <a:gd name="T2" fmla="*/ 2147483647 w 626"/>
              <a:gd name="T3" fmla="*/ 0 h 466"/>
              <a:gd name="T4" fmla="*/ 2147483647 w 626"/>
              <a:gd name="T5" fmla="*/ 2147483647 h 466"/>
              <a:gd name="T6" fmla="*/ 2147483647 w 626"/>
              <a:gd name="T7" fmla="*/ 2147483647 h 466"/>
              <a:gd name="T8" fmla="*/ 0 w 626"/>
              <a:gd name="T9" fmla="*/ 2147483647 h 466"/>
              <a:gd name="T10" fmla="*/ 2147483647 w 626"/>
              <a:gd name="T11" fmla="*/ 2147483647 h 466"/>
              <a:gd name="T12" fmla="*/ 2147483647 w 626"/>
              <a:gd name="T13" fmla="*/ 2147483647 h 466"/>
              <a:gd name="T14" fmla="*/ 2147483647 w 626"/>
              <a:gd name="T15" fmla="*/ 2147483647 h 466"/>
              <a:gd name="T16" fmla="*/ 2147483647 w 626"/>
              <a:gd name="T17" fmla="*/ 2147483647 h 4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6"/>
              <a:gd name="T28" fmla="*/ 0 h 466"/>
              <a:gd name="T29" fmla="*/ 626 w 626"/>
              <a:gd name="T30" fmla="*/ 466 h 4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6" h="466">
                <a:moveTo>
                  <a:pt x="625" y="43"/>
                </a:moveTo>
                <a:lnTo>
                  <a:pt x="61" y="0"/>
                </a:lnTo>
                <a:lnTo>
                  <a:pt x="51" y="49"/>
                </a:lnTo>
                <a:lnTo>
                  <a:pt x="10" y="326"/>
                </a:lnTo>
                <a:lnTo>
                  <a:pt x="0" y="423"/>
                </a:lnTo>
                <a:lnTo>
                  <a:pt x="165" y="438"/>
                </a:lnTo>
                <a:lnTo>
                  <a:pt x="608" y="465"/>
                </a:lnTo>
                <a:lnTo>
                  <a:pt x="617" y="252"/>
                </a:lnTo>
                <a:lnTo>
                  <a:pt x="625" y="43"/>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7" name="Freeform 18" descr="Stationery"/>
          <p:cNvSpPr>
            <a:spLocks/>
          </p:cNvSpPr>
          <p:nvPr/>
        </p:nvSpPr>
        <p:spPr bwMode="invGray">
          <a:xfrm>
            <a:off x="2851150" y="1355270"/>
            <a:ext cx="1323975" cy="795337"/>
          </a:xfrm>
          <a:custGeom>
            <a:avLst/>
            <a:gdLst>
              <a:gd name="T0" fmla="*/ 2147483647 w 847"/>
              <a:gd name="T1" fmla="*/ 2147483647 h 497"/>
              <a:gd name="T2" fmla="*/ 2147483647 w 847"/>
              <a:gd name="T3" fmla="*/ 2147483647 h 497"/>
              <a:gd name="T4" fmla="*/ 2147483647 w 847"/>
              <a:gd name="T5" fmla="*/ 2147483647 h 497"/>
              <a:gd name="T6" fmla="*/ 2147483647 w 847"/>
              <a:gd name="T7" fmla="*/ 2147483647 h 497"/>
              <a:gd name="T8" fmla="*/ 2147483647 w 847"/>
              <a:gd name="T9" fmla="*/ 2147483647 h 497"/>
              <a:gd name="T10" fmla="*/ 2147483647 w 847"/>
              <a:gd name="T11" fmla="*/ 2147483647 h 497"/>
              <a:gd name="T12" fmla="*/ 2147483647 w 847"/>
              <a:gd name="T13" fmla="*/ 2147483647 h 497"/>
              <a:gd name="T14" fmla="*/ 2147483647 w 847"/>
              <a:gd name="T15" fmla="*/ 2147483647 h 497"/>
              <a:gd name="T16" fmla="*/ 2147483647 w 847"/>
              <a:gd name="T17" fmla="*/ 0 h 497"/>
              <a:gd name="T18" fmla="*/ 0 w 847"/>
              <a:gd name="T19" fmla="*/ 2147483647 h 497"/>
              <a:gd name="T20" fmla="*/ 2147483647 w 847"/>
              <a:gd name="T21" fmla="*/ 2147483647 h 497"/>
              <a:gd name="T22" fmla="*/ 2147483647 w 847"/>
              <a:gd name="T23" fmla="*/ 2147483647 h 497"/>
              <a:gd name="T24" fmla="*/ 2147483647 w 847"/>
              <a:gd name="T25" fmla="*/ 2147483647 h 497"/>
              <a:gd name="T26" fmla="*/ 2147483647 w 847"/>
              <a:gd name="T27" fmla="*/ 2147483647 h 497"/>
              <a:gd name="T28" fmla="*/ 2147483647 w 847"/>
              <a:gd name="T29" fmla="*/ 2147483647 h 497"/>
              <a:gd name="T30" fmla="*/ 2147483647 w 847"/>
              <a:gd name="T31" fmla="*/ 2147483647 h 497"/>
              <a:gd name="T32" fmla="*/ 2147483647 w 847"/>
              <a:gd name="T33" fmla="*/ 2147483647 h 497"/>
              <a:gd name="T34" fmla="*/ 2147483647 w 847"/>
              <a:gd name="T35" fmla="*/ 2147483647 h 497"/>
              <a:gd name="T36" fmla="*/ 2147483647 w 847"/>
              <a:gd name="T37" fmla="*/ 2147483647 h 497"/>
              <a:gd name="T38" fmla="*/ 2147483647 w 847"/>
              <a:gd name="T39" fmla="*/ 2147483647 h 497"/>
              <a:gd name="T40" fmla="*/ 2147483647 w 847"/>
              <a:gd name="T41" fmla="*/ 2147483647 h 497"/>
              <a:gd name="T42" fmla="*/ 2147483647 w 847"/>
              <a:gd name="T43" fmla="*/ 2147483647 h 497"/>
              <a:gd name="T44" fmla="*/ 2147483647 w 847"/>
              <a:gd name="T45" fmla="*/ 2147483647 h 497"/>
              <a:gd name="T46" fmla="*/ 2147483647 w 847"/>
              <a:gd name="T47" fmla="*/ 2147483647 h 497"/>
              <a:gd name="T48" fmla="*/ 2147483647 w 847"/>
              <a:gd name="T49" fmla="*/ 2147483647 h 497"/>
              <a:gd name="T50" fmla="*/ 2147483647 w 847"/>
              <a:gd name="T51" fmla="*/ 2147483647 h 4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47"/>
              <a:gd name="T79" fmla="*/ 0 h 497"/>
              <a:gd name="T80" fmla="*/ 847 w 847"/>
              <a:gd name="T81" fmla="*/ 497 h 4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47" h="497">
                <a:moveTo>
                  <a:pt x="290" y="496"/>
                </a:moveTo>
                <a:lnTo>
                  <a:pt x="300" y="451"/>
                </a:lnTo>
                <a:lnTo>
                  <a:pt x="825" y="491"/>
                </a:lnTo>
                <a:lnTo>
                  <a:pt x="833" y="400"/>
                </a:lnTo>
                <a:lnTo>
                  <a:pt x="846" y="72"/>
                </a:lnTo>
                <a:lnTo>
                  <a:pt x="574" y="65"/>
                </a:lnTo>
                <a:lnTo>
                  <a:pt x="391" y="45"/>
                </a:lnTo>
                <a:lnTo>
                  <a:pt x="80" y="6"/>
                </a:lnTo>
                <a:lnTo>
                  <a:pt x="31" y="0"/>
                </a:lnTo>
                <a:lnTo>
                  <a:pt x="0" y="113"/>
                </a:lnTo>
                <a:lnTo>
                  <a:pt x="13" y="115"/>
                </a:lnTo>
                <a:lnTo>
                  <a:pt x="12" y="149"/>
                </a:lnTo>
                <a:lnTo>
                  <a:pt x="45" y="241"/>
                </a:lnTo>
                <a:lnTo>
                  <a:pt x="45" y="266"/>
                </a:lnTo>
                <a:lnTo>
                  <a:pt x="57" y="251"/>
                </a:lnTo>
                <a:lnTo>
                  <a:pt x="73" y="277"/>
                </a:lnTo>
                <a:lnTo>
                  <a:pt x="75" y="313"/>
                </a:lnTo>
                <a:lnTo>
                  <a:pt x="62" y="336"/>
                </a:lnTo>
                <a:lnTo>
                  <a:pt x="65" y="361"/>
                </a:lnTo>
                <a:lnTo>
                  <a:pt x="99" y="363"/>
                </a:lnTo>
                <a:lnTo>
                  <a:pt x="119" y="435"/>
                </a:lnTo>
                <a:lnTo>
                  <a:pt x="133" y="461"/>
                </a:lnTo>
                <a:lnTo>
                  <a:pt x="163" y="461"/>
                </a:lnTo>
                <a:lnTo>
                  <a:pt x="228" y="482"/>
                </a:lnTo>
                <a:lnTo>
                  <a:pt x="264" y="472"/>
                </a:lnTo>
                <a:lnTo>
                  <a:pt x="290" y="496"/>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8" name="Freeform 20" descr="Stationery"/>
          <p:cNvSpPr>
            <a:spLocks/>
          </p:cNvSpPr>
          <p:nvPr/>
        </p:nvSpPr>
        <p:spPr bwMode="invGray">
          <a:xfrm>
            <a:off x="7204075" y="2566532"/>
            <a:ext cx="582613" cy="287338"/>
          </a:xfrm>
          <a:custGeom>
            <a:avLst/>
            <a:gdLst>
              <a:gd name="T0" fmla="*/ 2147483647 w 374"/>
              <a:gd name="T1" fmla="*/ 2147483647 h 179"/>
              <a:gd name="T2" fmla="*/ 2147483647 w 374"/>
              <a:gd name="T3" fmla="*/ 2147483647 h 179"/>
              <a:gd name="T4" fmla="*/ 2147483647 w 374"/>
              <a:gd name="T5" fmla="*/ 2147483647 h 179"/>
              <a:gd name="T6" fmla="*/ 2147483647 w 374"/>
              <a:gd name="T7" fmla="*/ 2147483647 h 179"/>
              <a:gd name="T8" fmla="*/ 2147483647 w 374"/>
              <a:gd name="T9" fmla="*/ 2147483647 h 179"/>
              <a:gd name="T10" fmla="*/ 2147483647 w 374"/>
              <a:gd name="T11" fmla="*/ 2147483647 h 179"/>
              <a:gd name="T12" fmla="*/ 2147483647 w 374"/>
              <a:gd name="T13" fmla="*/ 2147483647 h 179"/>
              <a:gd name="T14" fmla="*/ 2147483647 w 374"/>
              <a:gd name="T15" fmla="*/ 2147483647 h 179"/>
              <a:gd name="T16" fmla="*/ 2147483647 w 374"/>
              <a:gd name="T17" fmla="*/ 2147483647 h 179"/>
              <a:gd name="T18" fmla="*/ 2147483647 w 374"/>
              <a:gd name="T19" fmla="*/ 2147483647 h 179"/>
              <a:gd name="T20" fmla="*/ 2147483647 w 374"/>
              <a:gd name="T21" fmla="*/ 2147483647 h 179"/>
              <a:gd name="T22" fmla="*/ 2147483647 w 374"/>
              <a:gd name="T23" fmla="*/ 2147483647 h 179"/>
              <a:gd name="T24" fmla="*/ 2147483647 w 374"/>
              <a:gd name="T25" fmla="*/ 2147483647 h 179"/>
              <a:gd name="T26" fmla="*/ 2147483647 w 374"/>
              <a:gd name="T27" fmla="*/ 2147483647 h 179"/>
              <a:gd name="T28" fmla="*/ 2147483647 w 374"/>
              <a:gd name="T29" fmla="*/ 2147483647 h 179"/>
              <a:gd name="T30" fmla="*/ 2147483647 w 374"/>
              <a:gd name="T31" fmla="*/ 2147483647 h 179"/>
              <a:gd name="T32" fmla="*/ 2147483647 w 374"/>
              <a:gd name="T33" fmla="*/ 2147483647 h 179"/>
              <a:gd name="T34" fmla="*/ 2147483647 w 374"/>
              <a:gd name="T35" fmla="*/ 2147483647 h 179"/>
              <a:gd name="T36" fmla="*/ 2147483647 w 374"/>
              <a:gd name="T37" fmla="*/ 2147483647 h 179"/>
              <a:gd name="T38" fmla="*/ 2147483647 w 374"/>
              <a:gd name="T39" fmla="*/ 2147483647 h 179"/>
              <a:gd name="T40" fmla="*/ 2147483647 w 374"/>
              <a:gd name="T41" fmla="*/ 2147483647 h 179"/>
              <a:gd name="T42" fmla="*/ 2147483647 w 374"/>
              <a:gd name="T43" fmla="*/ 2147483647 h 179"/>
              <a:gd name="T44" fmla="*/ 2147483647 w 374"/>
              <a:gd name="T45" fmla="*/ 2147483647 h 179"/>
              <a:gd name="T46" fmla="*/ 2147483647 w 374"/>
              <a:gd name="T47" fmla="*/ 2147483647 h 179"/>
              <a:gd name="T48" fmla="*/ 2147483647 w 374"/>
              <a:gd name="T49" fmla="*/ 2147483647 h 179"/>
              <a:gd name="T50" fmla="*/ 2147483647 w 374"/>
              <a:gd name="T51" fmla="*/ 2147483647 h 179"/>
              <a:gd name="T52" fmla="*/ 2147483647 w 374"/>
              <a:gd name="T53" fmla="*/ 2147483647 h 179"/>
              <a:gd name="T54" fmla="*/ 2147483647 w 374"/>
              <a:gd name="T55" fmla="*/ 2147483647 h 179"/>
              <a:gd name="T56" fmla="*/ 0 w 374"/>
              <a:gd name="T57" fmla="*/ 2147483647 h 179"/>
              <a:gd name="T58" fmla="*/ 2147483647 w 374"/>
              <a:gd name="T59" fmla="*/ 0 h 179"/>
              <a:gd name="T60" fmla="*/ 2147483647 w 374"/>
              <a:gd name="T61" fmla="*/ 2147483647 h 179"/>
              <a:gd name="T62" fmla="*/ 2147483647 w 374"/>
              <a:gd name="T63" fmla="*/ 21474836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4"/>
              <a:gd name="T97" fmla="*/ 0 h 179"/>
              <a:gd name="T98" fmla="*/ 374 w 374"/>
              <a:gd name="T99" fmla="*/ 179 h 1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4" h="179">
                <a:moveTo>
                  <a:pt x="373" y="108"/>
                </a:moveTo>
                <a:lnTo>
                  <a:pt x="363" y="170"/>
                </a:lnTo>
                <a:lnTo>
                  <a:pt x="334" y="178"/>
                </a:lnTo>
                <a:lnTo>
                  <a:pt x="314" y="150"/>
                </a:lnTo>
                <a:lnTo>
                  <a:pt x="273" y="123"/>
                </a:lnTo>
                <a:lnTo>
                  <a:pt x="271" y="99"/>
                </a:lnTo>
                <a:lnTo>
                  <a:pt x="285" y="99"/>
                </a:lnTo>
                <a:lnTo>
                  <a:pt x="285" y="74"/>
                </a:lnTo>
                <a:lnTo>
                  <a:pt x="273" y="49"/>
                </a:lnTo>
                <a:lnTo>
                  <a:pt x="283" y="25"/>
                </a:lnTo>
                <a:lnTo>
                  <a:pt x="264" y="42"/>
                </a:lnTo>
                <a:lnTo>
                  <a:pt x="244" y="55"/>
                </a:lnTo>
                <a:lnTo>
                  <a:pt x="248" y="107"/>
                </a:lnTo>
                <a:lnTo>
                  <a:pt x="268" y="136"/>
                </a:lnTo>
                <a:lnTo>
                  <a:pt x="278" y="165"/>
                </a:lnTo>
                <a:lnTo>
                  <a:pt x="259" y="172"/>
                </a:lnTo>
                <a:lnTo>
                  <a:pt x="227" y="151"/>
                </a:lnTo>
                <a:lnTo>
                  <a:pt x="206" y="148"/>
                </a:lnTo>
                <a:lnTo>
                  <a:pt x="210" y="123"/>
                </a:lnTo>
                <a:lnTo>
                  <a:pt x="222" y="108"/>
                </a:lnTo>
                <a:lnTo>
                  <a:pt x="167" y="80"/>
                </a:lnTo>
                <a:lnTo>
                  <a:pt x="151" y="81"/>
                </a:lnTo>
                <a:lnTo>
                  <a:pt x="139" y="60"/>
                </a:lnTo>
                <a:lnTo>
                  <a:pt x="107" y="50"/>
                </a:lnTo>
                <a:lnTo>
                  <a:pt x="93" y="72"/>
                </a:lnTo>
                <a:lnTo>
                  <a:pt x="55" y="70"/>
                </a:lnTo>
                <a:lnTo>
                  <a:pt x="37" y="99"/>
                </a:lnTo>
                <a:lnTo>
                  <a:pt x="7" y="103"/>
                </a:lnTo>
                <a:lnTo>
                  <a:pt x="0" y="61"/>
                </a:lnTo>
                <a:lnTo>
                  <a:pt x="280" y="0"/>
                </a:lnTo>
                <a:lnTo>
                  <a:pt x="327" y="119"/>
                </a:lnTo>
                <a:lnTo>
                  <a:pt x="373" y="108"/>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69" name="Freeform 21" descr="Stationery"/>
          <p:cNvSpPr>
            <a:spLocks/>
          </p:cNvSpPr>
          <p:nvPr/>
        </p:nvSpPr>
        <p:spPr bwMode="invGray">
          <a:xfrm>
            <a:off x="6008688" y="2918957"/>
            <a:ext cx="942975" cy="492125"/>
          </a:xfrm>
          <a:custGeom>
            <a:avLst/>
            <a:gdLst>
              <a:gd name="T0" fmla="*/ 2147483647 w 603"/>
              <a:gd name="T1" fmla="*/ 2147483647 h 306"/>
              <a:gd name="T2" fmla="*/ 2147483647 w 603"/>
              <a:gd name="T3" fmla="*/ 2147483647 h 306"/>
              <a:gd name="T4" fmla="*/ 2147483647 w 603"/>
              <a:gd name="T5" fmla="*/ 2147483647 h 306"/>
              <a:gd name="T6" fmla="*/ 0 w 603"/>
              <a:gd name="T7" fmla="*/ 2147483647 h 306"/>
              <a:gd name="T8" fmla="*/ 2147483647 w 603"/>
              <a:gd name="T9" fmla="*/ 2147483647 h 306"/>
              <a:gd name="T10" fmla="*/ 2147483647 w 603"/>
              <a:gd name="T11" fmla="*/ 2147483647 h 306"/>
              <a:gd name="T12" fmla="*/ 2147483647 w 603"/>
              <a:gd name="T13" fmla="*/ 2147483647 h 306"/>
              <a:gd name="T14" fmla="*/ 2147483647 w 603"/>
              <a:gd name="T15" fmla="*/ 2147483647 h 306"/>
              <a:gd name="T16" fmla="*/ 2147483647 w 603"/>
              <a:gd name="T17" fmla="*/ 2147483647 h 306"/>
              <a:gd name="T18" fmla="*/ 2147483647 w 603"/>
              <a:gd name="T19" fmla="*/ 2147483647 h 306"/>
              <a:gd name="T20" fmla="*/ 2147483647 w 603"/>
              <a:gd name="T21" fmla="*/ 2147483647 h 306"/>
              <a:gd name="T22" fmla="*/ 2147483647 w 603"/>
              <a:gd name="T23" fmla="*/ 2147483647 h 306"/>
              <a:gd name="T24" fmla="*/ 2147483647 w 603"/>
              <a:gd name="T25" fmla="*/ 2147483647 h 306"/>
              <a:gd name="T26" fmla="*/ 2147483647 w 603"/>
              <a:gd name="T27" fmla="*/ 2147483647 h 306"/>
              <a:gd name="T28" fmla="*/ 2147483647 w 603"/>
              <a:gd name="T29" fmla="*/ 2147483647 h 306"/>
              <a:gd name="T30" fmla="*/ 2147483647 w 603"/>
              <a:gd name="T31" fmla="*/ 2147483647 h 306"/>
              <a:gd name="T32" fmla="*/ 2147483647 w 603"/>
              <a:gd name="T33" fmla="*/ 2147483647 h 306"/>
              <a:gd name="T34" fmla="*/ 2147483647 w 603"/>
              <a:gd name="T35" fmla="*/ 2147483647 h 306"/>
              <a:gd name="T36" fmla="*/ 2147483647 w 603"/>
              <a:gd name="T37" fmla="*/ 2147483647 h 306"/>
              <a:gd name="T38" fmla="*/ 2147483647 w 603"/>
              <a:gd name="T39" fmla="*/ 2147483647 h 306"/>
              <a:gd name="T40" fmla="*/ 2147483647 w 603"/>
              <a:gd name="T41" fmla="*/ 2147483647 h 306"/>
              <a:gd name="T42" fmla="*/ 2147483647 w 603"/>
              <a:gd name="T43" fmla="*/ 0 h 306"/>
              <a:gd name="T44" fmla="*/ 2147483647 w 603"/>
              <a:gd name="T45" fmla="*/ 0 h 306"/>
              <a:gd name="T46" fmla="*/ 2147483647 w 603"/>
              <a:gd name="T47" fmla="*/ 2147483647 h 306"/>
              <a:gd name="T48" fmla="*/ 2147483647 w 603"/>
              <a:gd name="T49" fmla="*/ 2147483647 h 306"/>
              <a:gd name="T50" fmla="*/ 2147483647 w 603"/>
              <a:gd name="T51" fmla="*/ 2147483647 h 306"/>
              <a:gd name="T52" fmla="*/ 2147483647 w 603"/>
              <a:gd name="T53" fmla="*/ 2147483647 h 306"/>
              <a:gd name="T54" fmla="*/ 2147483647 w 603"/>
              <a:gd name="T55" fmla="*/ 2147483647 h 306"/>
              <a:gd name="T56" fmla="*/ 2147483647 w 603"/>
              <a:gd name="T57" fmla="*/ 2147483647 h 306"/>
              <a:gd name="T58" fmla="*/ 2147483647 w 603"/>
              <a:gd name="T59" fmla="*/ 2147483647 h 306"/>
              <a:gd name="T60" fmla="*/ 2147483647 w 603"/>
              <a:gd name="T61" fmla="*/ 2147483647 h 306"/>
              <a:gd name="T62" fmla="*/ 2147483647 w 603"/>
              <a:gd name="T63" fmla="*/ 2147483647 h 306"/>
              <a:gd name="T64" fmla="*/ 2147483647 w 603"/>
              <a:gd name="T65" fmla="*/ 2147483647 h 306"/>
              <a:gd name="T66" fmla="*/ 2147483647 w 603"/>
              <a:gd name="T67" fmla="*/ 2147483647 h 306"/>
              <a:gd name="T68" fmla="*/ 2147483647 w 603"/>
              <a:gd name="T69" fmla="*/ 2147483647 h 306"/>
              <a:gd name="T70" fmla="*/ 2147483647 w 603"/>
              <a:gd name="T71" fmla="*/ 2147483647 h 3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03"/>
              <a:gd name="T109" fmla="*/ 0 h 306"/>
              <a:gd name="T110" fmla="*/ 603 w 603"/>
              <a:gd name="T111" fmla="*/ 306 h 3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03" h="306">
                <a:moveTo>
                  <a:pt x="20" y="305"/>
                </a:moveTo>
                <a:lnTo>
                  <a:pt x="27" y="288"/>
                </a:lnTo>
                <a:lnTo>
                  <a:pt x="10" y="278"/>
                </a:lnTo>
                <a:lnTo>
                  <a:pt x="0" y="265"/>
                </a:lnTo>
                <a:lnTo>
                  <a:pt x="14" y="250"/>
                </a:lnTo>
                <a:lnTo>
                  <a:pt x="72" y="253"/>
                </a:lnTo>
                <a:lnTo>
                  <a:pt x="67" y="228"/>
                </a:lnTo>
                <a:lnTo>
                  <a:pt x="86" y="221"/>
                </a:lnTo>
                <a:lnTo>
                  <a:pt x="75" y="205"/>
                </a:lnTo>
                <a:lnTo>
                  <a:pt x="99" y="167"/>
                </a:lnTo>
                <a:lnTo>
                  <a:pt x="128" y="150"/>
                </a:lnTo>
                <a:lnTo>
                  <a:pt x="229" y="136"/>
                </a:lnTo>
                <a:lnTo>
                  <a:pt x="236" y="110"/>
                </a:lnTo>
                <a:lnTo>
                  <a:pt x="267" y="125"/>
                </a:lnTo>
                <a:lnTo>
                  <a:pt x="286" y="84"/>
                </a:lnTo>
                <a:lnTo>
                  <a:pt x="312" y="46"/>
                </a:lnTo>
                <a:lnTo>
                  <a:pt x="348" y="17"/>
                </a:lnTo>
                <a:lnTo>
                  <a:pt x="409" y="3"/>
                </a:lnTo>
                <a:lnTo>
                  <a:pt x="441" y="19"/>
                </a:lnTo>
                <a:lnTo>
                  <a:pt x="467" y="5"/>
                </a:lnTo>
                <a:lnTo>
                  <a:pt x="489" y="16"/>
                </a:lnTo>
                <a:lnTo>
                  <a:pt x="498" y="0"/>
                </a:lnTo>
                <a:lnTo>
                  <a:pt x="513" y="0"/>
                </a:lnTo>
                <a:lnTo>
                  <a:pt x="546" y="26"/>
                </a:lnTo>
                <a:lnTo>
                  <a:pt x="558" y="80"/>
                </a:lnTo>
                <a:lnTo>
                  <a:pt x="579" y="94"/>
                </a:lnTo>
                <a:lnTo>
                  <a:pt x="588" y="121"/>
                </a:lnTo>
                <a:lnTo>
                  <a:pt x="602" y="121"/>
                </a:lnTo>
                <a:lnTo>
                  <a:pt x="581" y="153"/>
                </a:lnTo>
                <a:lnTo>
                  <a:pt x="556" y="169"/>
                </a:lnTo>
                <a:lnTo>
                  <a:pt x="550" y="198"/>
                </a:lnTo>
                <a:lnTo>
                  <a:pt x="501" y="231"/>
                </a:lnTo>
                <a:lnTo>
                  <a:pt x="144" y="282"/>
                </a:lnTo>
                <a:lnTo>
                  <a:pt x="107" y="276"/>
                </a:lnTo>
                <a:lnTo>
                  <a:pt x="118" y="294"/>
                </a:lnTo>
                <a:lnTo>
                  <a:pt x="20" y="305"/>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0" name="Freeform 22" descr="Stationery"/>
          <p:cNvSpPr>
            <a:spLocks/>
          </p:cNvSpPr>
          <p:nvPr/>
        </p:nvSpPr>
        <p:spPr bwMode="invGray">
          <a:xfrm>
            <a:off x="7643813" y="2530020"/>
            <a:ext cx="152400" cy="231775"/>
          </a:xfrm>
          <a:custGeom>
            <a:avLst/>
            <a:gdLst>
              <a:gd name="T0" fmla="*/ 0 w 98"/>
              <a:gd name="T1" fmla="*/ 2147483647 h 144"/>
              <a:gd name="T2" fmla="*/ 2147483647 w 98"/>
              <a:gd name="T3" fmla="*/ 2147483647 h 144"/>
              <a:gd name="T4" fmla="*/ 2147483647 w 98"/>
              <a:gd name="T5" fmla="*/ 2147483647 h 144"/>
              <a:gd name="T6" fmla="*/ 2147483647 w 98"/>
              <a:gd name="T7" fmla="*/ 2147483647 h 144"/>
              <a:gd name="T8" fmla="*/ 2147483647 w 98"/>
              <a:gd name="T9" fmla="*/ 2147483647 h 144"/>
              <a:gd name="T10" fmla="*/ 2147483647 w 98"/>
              <a:gd name="T11" fmla="*/ 2147483647 h 144"/>
              <a:gd name="T12" fmla="*/ 2147483647 w 98"/>
              <a:gd name="T13" fmla="*/ 2147483647 h 144"/>
              <a:gd name="T14" fmla="*/ 2147483647 w 98"/>
              <a:gd name="T15" fmla="*/ 2147483647 h 144"/>
              <a:gd name="T16" fmla="*/ 2147483647 w 98"/>
              <a:gd name="T17" fmla="*/ 0 h 144"/>
              <a:gd name="T18" fmla="*/ 0 w 98"/>
              <a:gd name="T19" fmla="*/ 2147483647 h 1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144"/>
              <a:gd name="T32" fmla="*/ 98 w 98"/>
              <a:gd name="T33" fmla="*/ 144 h 1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144">
                <a:moveTo>
                  <a:pt x="0" y="23"/>
                </a:moveTo>
                <a:lnTo>
                  <a:pt x="47" y="143"/>
                </a:lnTo>
                <a:lnTo>
                  <a:pt x="93" y="132"/>
                </a:lnTo>
                <a:lnTo>
                  <a:pt x="97" y="115"/>
                </a:lnTo>
                <a:lnTo>
                  <a:pt x="80" y="99"/>
                </a:lnTo>
                <a:lnTo>
                  <a:pt x="60" y="86"/>
                </a:lnTo>
                <a:lnTo>
                  <a:pt x="31" y="28"/>
                </a:lnTo>
                <a:lnTo>
                  <a:pt x="37" y="7"/>
                </a:lnTo>
                <a:lnTo>
                  <a:pt x="12" y="0"/>
                </a:lnTo>
                <a:lnTo>
                  <a:pt x="0" y="23"/>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1" name="Freeform 23" descr="Stationery"/>
          <p:cNvSpPr>
            <a:spLocks/>
          </p:cNvSpPr>
          <p:nvPr/>
        </p:nvSpPr>
        <p:spPr bwMode="invGray">
          <a:xfrm>
            <a:off x="6862763" y="2574470"/>
            <a:ext cx="579437" cy="582612"/>
          </a:xfrm>
          <a:custGeom>
            <a:avLst/>
            <a:gdLst>
              <a:gd name="T0" fmla="*/ 2147483647 w 371"/>
              <a:gd name="T1" fmla="*/ 0 h 363"/>
              <a:gd name="T2" fmla="*/ 2147483647 w 371"/>
              <a:gd name="T3" fmla="*/ 2147483647 h 363"/>
              <a:gd name="T4" fmla="*/ 2147483647 w 371"/>
              <a:gd name="T5" fmla="*/ 2147483647 h 363"/>
              <a:gd name="T6" fmla="*/ 2147483647 w 371"/>
              <a:gd name="T7" fmla="*/ 2147483647 h 363"/>
              <a:gd name="T8" fmla="*/ 2147483647 w 371"/>
              <a:gd name="T9" fmla="*/ 2147483647 h 363"/>
              <a:gd name="T10" fmla="*/ 2147483647 w 371"/>
              <a:gd name="T11" fmla="*/ 2147483647 h 363"/>
              <a:gd name="T12" fmla="*/ 2147483647 w 371"/>
              <a:gd name="T13" fmla="*/ 2147483647 h 363"/>
              <a:gd name="T14" fmla="*/ 2147483647 w 371"/>
              <a:gd name="T15" fmla="*/ 2147483647 h 363"/>
              <a:gd name="T16" fmla="*/ 2147483647 w 371"/>
              <a:gd name="T17" fmla="*/ 2147483647 h 363"/>
              <a:gd name="T18" fmla="*/ 2147483647 w 371"/>
              <a:gd name="T19" fmla="*/ 2147483647 h 363"/>
              <a:gd name="T20" fmla="*/ 2147483647 w 371"/>
              <a:gd name="T21" fmla="*/ 2147483647 h 363"/>
              <a:gd name="T22" fmla="*/ 2147483647 w 371"/>
              <a:gd name="T23" fmla="*/ 2147483647 h 363"/>
              <a:gd name="T24" fmla="*/ 2147483647 w 371"/>
              <a:gd name="T25" fmla="*/ 2147483647 h 363"/>
              <a:gd name="T26" fmla="*/ 2147483647 w 371"/>
              <a:gd name="T27" fmla="*/ 2147483647 h 363"/>
              <a:gd name="T28" fmla="*/ 2147483647 w 371"/>
              <a:gd name="T29" fmla="*/ 2147483647 h 363"/>
              <a:gd name="T30" fmla="*/ 2147483647 w 371"/>
              <a:gd name="T31" fmla="*/ 2147483647 h 363"/>
              <a:gd name="T32" fmla="*/ 2147483647 w 371"/>
              <a:gd name="T33" fmla="*/ 2147483647 h 363"/>
              <a:gd name="T34" fmla="*/ 2147483647 w 371"/>
              <a:gd name="T35" fmla="*/ 2147483647 h 363"/>
              <a:gd name="T36" fmla="*/ 2147483647 w 371"/>
              <a:gd name="T37" fmla="*/ 2147483647 h 363"/>
              <a:gd name="T38" fmla="*/ 2147483647 w 371"/>
              <a:gd name="T39" fmla="*/ 2147483647 h 363"/>
              <a:gd name="T40" fmla="*/ 2147483647 w 371"/>
              <a:gd name="T41" fmla="*/ 2147483647 h 363"/>
              <a:gd name="T42" fmla="*/ 2147483647 w 371"/>
              <a:gd name="T43" fmla="*/ 2147483647 h 363"/>
              <a:gd name="T44" fmla="*/ 2147483647 w 371"/>
              <a:gd name="T45" fmla="*/ 2147483647 h 363"/>
              <a:gd name="T46" fmla="*/ 2147483647 w 371"/>
              <a:gd name="T47" fmla="*/ 2147483647 h 363"/>
              <a:gd name="T48" fmla="*/ 2147483647 w 371"/>
              <a:gd name="T49" fmla="*/ 2147483647 h 363"/>
              <a:gd name="T50" fmla="*/ 2147483647 w 371"/>
              <a:gd name="T51" fmla="*/ 2147483647 h 363"/>
              <a:gd name="T52" fmla="*/ 2147483647 w 371"/>
              <a:gd name="T53" fmla="*/ 2147483647 h 363"/>
              <a:gd name="T54" fmla="*/ 2147483647 w 371"/>
              <a:gd name="T55" fmla="*/ 2147483647 h 363"/>
              <a:gd name="T56" fmla="*/ 2147483647 w 371"/>
              <a:gd name="T57" fmla="*/ 2147483647 h 363"/>
              <a:gd name="T58" fmla="*/ 0 w 371"/>
              <a:gd name="T59" fmla="*/ 2147483647 h 363"/>
              <a:gd name="T60" fmla="*/ 2147483647 w 371"/>
              <a:gd name="T61" fmla="*/ 2147483647 h 363"/>
              <a:gd name="T62" fmla="*/ 2147483647 w 371"/>
              <a:gd name="T63" fmla="*/ 2147483647 h 363"/>
              <a:gd name="T64" fmla="*/ 2147483647 w 371"/>
              <a:gd name="T65" fmla="*/ 2147483647 h 363"/>
              <a:gd name="T66" fmla="*/ 2147483647 w 371"/>
              <a:gd name="T67" fmla="*/ 2147483647 h 363"/>
              <a:gd name="T68" fmla="*/ 2147483647 w 371"/>
              <a:gd name="T69" fmla="*/ 2147483647 h 363"/>
              <a:gd name="T70" fmla="*/ 2147483647 w 371"/>
              <a:gd name="T71" fmla="*/ 2147483647 h 363"/>
              <a:gd name="T72" fmla="*/ 2147483647 w 371"/>
              <a:gd name="T73" fmla="*/ 2147483647 h 363"/>
              <a:gd name="T74" fmla="*/ 2147483647 w 371"/>
              <a:gd name="T75" fmla="*/ 2147483647 h 363"/>
              <a:gd name="T76" fmla="*/ 2147483647 w 371"/>
              <a:gd name="T77" fmla="*/ 2147483647 h 363"/>
              <a:gd name="T78" fmla="*/ 2147483647 w 371"/>
              <a:gd name="T79" fmla="*/ 2147483647 h 363"/>
              <a:gd name="T80" fmla="*/ 2147483647 w 371"/>
              <a:gd name="T81" fmla="*/ 2147483647 h 363"/>
              <a:gd name="T82" fmla="*/ 2147483647 w 371"/>
              <a:gd name="T83" fmla="*/ 2147483647 h 363"/>
              <a:gd name="T84" fmla="*/ 2147483647 w 371"/>
              <a:gd name="T85" fmla="*/ 0 h 3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1"/>
              <a:gd name="T130" fmla="*/ 0 h 363"/>
              <a:gd name="T131" fmla="*/ 371 w 371"/>
              <a:gd name="T132" fmla="*/ 363 h 3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1" h="363">
                <a:moveTo>
                  <a:pt x="113" y="0"/>
                </a:moveTo>
                <a:lnTo>
                  <a:pt x="130" y="73"/>
                </a:lnTo>
                <a:lnTo>
                  <a:pt x="218" y="55"/>
                </a:lnTo>
                <a:lnTo>
                  <a:pt x="226" y="97"/>
                </a:lnTo>
                <a:lnTo>
                  <a:pt x="255" y="93"/>
                </a:lnTo>
                <a:lnTo>
                  <a:pt x="273" y="64"/>
                </a:lnTo>
                <a:lnTo>
                  <a:pt x="312" y="66"/>
                </a:lnTo>
                <a:lnTo>
                  <a:pt x="326" y="44"/>
                </a:lnTo>
                <a:lnTo>
                  <a:pt x="358" y="54"/>
                </a:lnTo>
                <a:lnTo>
                  <a:pt x="370" y="76"/>
                </a:lnTo>
                <a:lnTo>
                  <a:pt x="329" y="66"/>
                </a:lnTo>
                <a:lnTo>
                  <a:pt x="310" y="121"/>
                </a:lnTo>
                <a:lnTo>
                  <a:pt x="286" y="140"/>
                </a:lnTo>
                <a:lnTo>
                  <a:pt x="279" y="174"/>
                </a:lnTo>
                <a:lnTo>
                  <a:pt x="252" y="191"/>
                </a:lnTo>
                <a:lnTo>
                  <a:pt x="239" y="184"/>
                </a:lnTo>
                <a:lnTo>
                  <a:pt x="216" y="198"/>
                </a:lnTo>
                <a:lnTo>
                  <a:pt x="221" y="212"/>
                </a:lnTo>
                <a:lnTo>
                  <a:pt x="205" y="264"/>
                </a:lnTo>
                <a:lnTo>
                  <a:pt x="208" y="289"/>
                </a:lnTo>
                <a:lnTo>
                  <a:pt x="147" y="331"/>
                </a:lnTo>
                <a:lnTo>
                  <a:pt x="135" y="326"/>
                </a:lnTo>
                <a:lnTo>
                  <a:pt x="121" y="356"/>
                </a:lnTo>
                <a:lnTo>
                  <a:pt x="84" y="362"/>
                </a:lnTo>
                <a:lnTo>
                  <a:pt x="66" y="335"/>
                </a:lnTo>
                <a:lnTo>
                  <a:pt x="56" y="335"/>
                </a:lnTo>
                <a:lnTo>
                  <a:pt x="42" y="335"/>
                </a:lnTo>
                <a:lnTo>
                  <a:pt x="33" y="308"/>
                </a:lnTo>
                <a:lnTo>
                  <a:pt x="12" y="294"/>
                </a:lnTo>
                <a:lnTo>
                  <a:pt x="0" y="240"/>
                </a:lnTo>
                <a:lnTo>
                  <a:pt x="19" y="231"/>
                </a:lnTo>
                <a:lnTo>
                  <a:pt x="29" y="214"/>
                </a:lnTo>
                <a:lnTo>
                  <a:pt x="26" y="197"/>
                </a:lnTo>
                <a:lnTo>
                  <a:pt x="41" y="171"/>
                </a:lnTo>
                <a:lnTo>
                  <a:pt x="55" y="166"/>
                </a:lnTo>
                <a:lnTo>
                  <a:pt x="57" y="146"/>
                </a:lnTo>
                <a:lnTo>
                  <a:pt x="66" y="128"/>
                </a:lnTo>
                <a:lnTo>
                  <a:pt x="73" y="111"/>
                </a:lnTo>
                <a:lnTo>
                  <a:pt x="78" y="121"/>
                </a:lnTo>
                <a:lnTo>
                  <a:pt x="93" y="100"/>
                </a:lnTo>
                <a:lnTo>
                  <a:pt x="104" y="68"/>
                </a:lnTo>
                <a:lnTo>
                  <a:pt x="103" y="24"/>
                </a:lnTo>
                <a:lnTo>
                  <a:pt x="113"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2" name="Freeform 24" descr="Stationery"/>
          <p:cNvSpPr>
            <a:spLocks/>
          </p:cNvSpPr>
          <p:nvPr/>
        </p:nvSpPr>
        <p:spPr bwMode="invGray">
          <a:xfrm>
            <a:off x="2552700" y="3320595"/>
            <a:ext cx="906463" cy="998537"/>
          </a:xfrm>
          <a:custGeom>
            <a:avLst/>
            <a:gdLst>
              <a:gd name="T0" fmla="*/ 2147483647 w 580"/>
              <a:gd name="T1" fmla="*/ 2147483647 h 623"/>
              <a:gd name="T2" fmla="*/ 2147483647 w 580"/>
              <a:gd name="T3" fmla="*/ 2147483647 h 623"/>
              <a:gd name="T4" fmla="*/ 2147483647 w 580"/>
              <a:gd name="T5" fmla="*/ 2147483647 h 623"/>
              <a:gd name="T6" fmla="*/ 0 w 580"/>
              <a:gd name="T7" fmla="*/ 2147483647 h 623"/>
              <a:gd name="T8" fmla="*/ 2147483647 w 580"/>
              <a:gd name="T9" fmla="*/ 2147483647 h 623"/>
              <a:gd name="T10" fmla="*/ 2147483647 w 580"/>
              <a:gd name="T11" fmla="*/ 2147483647 h 623"/>
              <a:gd name="T12" fmla="*/ 2147483647 w 580"/>
              <a:gd name="T13" fmla="*/ 2147483647 h 623"/>
              <a:gd name="T14" fmla="*/ 2147483647 w 580"/>
              <a:gd name="T15" fmla="*/ 2147483647 h 623"/>
              <a:gd name="T16" fmla="*/ 2147483647 w 580"/>
              <a:gd name="T17" fmla="*/ 2147483647 h 623"/>
              <a:gd name="T18" fmla="*/ 2147483647 w 580"/>
              <a:gd name="T19" fmla="*/ 2147483647 h 623"/>
              <a:gd name="T20" fmla="*/ 2147483647 w 580"/>
              <a:gd name="T21" fmla="*/ 2147483647 h 623"/>
              <a:gd name="T22" fmla="*/ 2147483647 w 580"/>
              <a:gd name="T23" fmla="*/ 2147483647 h 623"/>
              <a:gd name="T24" fmla="*/ 2147483647 w 580"/>
              <a:gd name="T25" fmla="*/ 2147483647 h 623"/>
              <a:gd name="T26" fmla="*/ 2147483647 w 580"/>
              <a:gd name="T27" fmla="*/ 2147483647 h 623"/>
              <a:gd name="T28" fmla="*/ 2147483647 w 580"/>
              <a:gd name="T29" fmla="*/ 2147483647 h 623"/>
              <a:gd name="T30" fmla="*/ 2147483647 w 580"/>
              <a:gd name="T31" fmla="*/ 2147483647 h 623"/>
              <a:gd name="T32" fmla="*/ 2147483647 w 580"/>
              <a:gd name="T33" fmla="*/ 2147483647 h 623"/>
              <a:gd name="T34" fmla="*/ 2147483647 w 580"/>
              <a:gd name="T35" fmla="*/ 0 h 623"/>
              <a:gd name="T36" fmla="*/ 2147483647 w 580"/>
              <a:gd name="T37" fmla="*/ 2147483647 h 6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0"/>
              <a:gd name="T58" fmla="*/ 0 h 623"/>
              <a:gd name="T59" fmla="*/ 580 w 580"/>
              <a:gd name="T60" fmla="*/ 623 h 6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0" h="623">
                <a:moveTo>
                  <a:pt x="579" y="43"/>
                </a:moveTo>
                <a:lnTo>
                  <a:pt x="524" y="622"/>
                </a:lnTo>
                <a:lnTo>
                  <a:pt x="311" y="604"/>
                </a:lnTo>
                <a:lnTo>
                  <a:pt x="0" y="451"/>
                </a:lnTo>
                <a:lnTo>
                  <a:pt x="4" y="420"/>
                </a:lnTo>
                <a:lnTo>
                  <a:pt x="28" y="391"/>
                </a:lnTo>
                <a:lnTo>
                  <a:pt x="4" y="374"/>
                </a:lnTo>
                <a:lnTo>
                  <a:pt x="25" y="334"/>
                </a:lnTo>
                <a:lnTo>
                  <a:pt x="41" y="289"/>
                </a:lnTo>
                <a:lnTo>
                  <a:pt x="64" y="270"/>
                </a:lnTo>
                <a:lnTo>
                  <a:pt x="50" y="233"/>
                </a:lnTo>
                <a:lnTo>
                  <a:pt x="54" y="185"/>
                </a:lnTo>
                <a:lnTo>
                  <a:pt x="54" y="86"/>
                </a:lnTo>
                <a:lnTo>
                  <a:pt x="68" y="69"/>
                </a:lnTo>
                <a:lnTo>
                  <a:pt x="85" y="69"/>
                </a:lnTo>
                <a:lnTo>
                  <a:pt x="98" y="86"/>
                </a:lnTo>
                <a:lnTo>
                  <a:pt x="122" y="75"/>
                </a:lnTo>
                <a:lnTo>
                  <a:pt x="135" y="0"/>
                </a:lnTo>
                <a:lnTo>
                  <a:pt x="579" y="43"/>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3" name="Freeform 25" descr="Stationery"/>
          <p:cNvSpPr>
            <a:spLocks/>
          </p:cNvSpPr>
          <p:nvPr/>
        </p:nvSpPr>
        <p:spPr bwMode="invGray">
          <a:xfrm>
            <a:off x="3330575" y="3388857"/>
            <a:ext cx="884238" cy="930275"/>
          </a:xfrm>
          <a:custGeom>
            <a:avLst/>
            <a:gdLst>
              <a:gd name="T0" fmla="*/ 0 w 566"/>
              <a:gd name="T1" fmla="*/ 2147483647 h 580"/>
              <a:gd name="T2" fmla="*/ 2147483647 w 566"/>
              <a:gd name="T3" fmla="*/ 2147483647 h 580"/>
              <a:gd name="T4" fmla="*/ 2147483647 w 566"/>
              <a:gd name="T5" fmla="*/ 2147483647 h 580"/>
              <a:gd name="T6" fmla="*/ 2147483647 w 566"/>
              <a:gd name="T7" fmla="*/ 2147483647 h 580"/>
              <a:gd name="T8" fmla="*/ 2147483647 w 566"/>
              <a:gd name="T9" fmla="*/ 2147483647 h 580"/>
              <a:gd name="T10" fmla="*/ 2147483647 w 566"/>
              <a:gd name="T11" fmla="*/ 2147483647 h 580"/>
              <a:gd name="T12" fmla="*/ 2147483647 w 566"/>
              <a:gd name="T13" fmla="*/ 2147483647 h 580"/>
              <a:gd name="T14" fmla="*/ 2147483647 w 566"/>
              <a:gd name="T15" fmla="*/ 2147483647 h 580"/>
              <a:gd name="T16" fmla="*/ 2147483647 w 566"/>
              <a:gd name="T17" fmla="*/ 0 h 580"/>
              <a:gd name="T18" fmla="*/ 0 w 566"/>
              <a:gd name="T19" fmla="*/ 2147483647 h 5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6"/>
              <a:gd name="T31" fmla="*/ 0 h 580"/>
              <a:gd name="T32" fmla="*/ 566 w 566"/>
              <a:gd name="T33" fmla="*/ 580 h 5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6" h="580">
                <a:moveTo>
                  <a:pt x="0" y="577"/>
                </a:moveTo>
                <a:lnTo>
                  <a:pt x="72" y="579"/>
                </a:lnTo>
                <a:lnTo>
                  <a:pt x="82" y="536"/>
                </a:lnTo>
                <a:lnTo>
                  <a:pt x="243" y="544"/>
                </a:lnTo>
                <a:lnTo>
                  <a:pt x="243" y="522"/>
                </a:lnTo>
                <a:lnTo>
                  <a:pt x="554" y="522"/>
                </a:lnTo>
                <a:lnTo>
                  <a:pt x="565" y="68"/>
                </a:lnTo>
                <a:lnTo>
                  <a:pt x="565" y="27"/>
                </a:lnTo>
                <a:lnTo>
                  <a:pt x="52" y="0"/>
                </a:lnTo>
                <a:lnTo>
                  <a:pt x="0" y="57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4" name="Freeform 26" descr="Stationery"/>
          <p:cNvSpPr>
            <a:spLocks/>
          </p:cNvSpPr>
          <p:nvPr/>
        </p:nvSpPr>
        <p:spPr bwMode="invGray">
          <a:xfrm>
            <a:off x="3708400" y="3496807"/>
            <a:ext cx="1836738" cy="1690688"/>
          </a:xfrm>
          <a:custGeom>
            <a:avLst/>
            <a:gdLst>
              <a:gd name="T0" fmla="*/ 2147483647 w 1174"/>
              <a:gd name="T1" fmla="*/ 2147483647 h 1054"/>
              <a:gd name="T2" fmla="*/ 2147483647 w 1174"/>
              <a:gd name="T3" fmla="*/ 2147483647 h 1054"/>
              <a:gd name="T4" fmla="*/ 2147483647 w 1174"/>
              <a:gd name="T5" fmla="*/ 2147483647 h 1054"/>
              <a:gd name="T6" fmla="*/ 2147483647 w 1174"/>
              <a:gd name="T7" fmla="*/ 2147483647 h 1054"/>
              <a:gd name="T8" fmla="*/ 2147483647 w 1174"/>
              <a:gd name="T9" fmla="*/ 2147483647 h 1054"/>
              <a:gd name="T10" fmla="*/ 2147483647 w 1174"/>
              <a:gd name="T11" fmla="*/ 2147483647 h 1054"/>
              <a:gd name="T12" fmla="*/ 2147483647 w 1174"/>
              <a:gd name="T13" fmla="*/ 2147483647 h 1054"/>
              <a:gd name="T14" fmla="*/ 2147483647 w 1174"/>
              <a:gd name="T15" fmla="*/ 2147483647 h 1054"/>
              <a:gd name="T16" fmla="*/ 2147483647 w 1174"/>
              <a:gd name="T17" fmla="*/ 2147483647 h 1054"/>
              <a:gd name="T18" fmla="*/ 2147483647 w 1174"/>
              <a:gd name="T19" fmla="*/ 2147483647 h 1054"/>
              <a:gd name="T20" fmla="*/ 2147483647 w 1174"/>
              <a:gd name="T21" fmla="*/ 2147483647 h 1054"/>
              <a:gd name="T22" fmla="*/ 2147483647 w 1174"/>
              <a:gd name="T23" fmla="*/ 2147483647 h 1054"/>
              <a:gd name="T24" fmla="*/ 2147483647 w 1174"/>
              <a:gd name="T25" fmla="*/ 2147483647 h 1054"/>
              <a:gd name="T26" fmla="*/ 2147483647 w 1174"/>
              <a:gd name="T27" fmla="*/ 2147483647 h 1054"/>
              <a:gd name="T28" fmla="*/ 2147483647 w 1174"/>
              <a:gd name="T29" fmla="*/ 2147483647 h 1054"/>
              <a:gd name="T30" fmla="*/ 2147483647 w 1174"/>
              <a:gd name="T31" fmla="*/ 2147483647 h 1054"/>
              <a:gd name="T32" fmla="*/ 2147483647 w 1174"/>
              <a:gd name="T33" fmla="*/ 2147483647 h 1054"/>
              <a:gd name="T34" fmla="*/ 2147483647 w 1174"/>
              <a:gd name="T35" fmla="*/ 2147483647 h 1054"/>
              <a:gd name="T36" fmla="*/ 2147483647 w 1174"/>
              <a:gd name="T37" fmla="*/ 2147483647 h 1054"/>
              <a:gd name="T38" fmla="*/ 2147483647 w 1174"/>
              <a:gd name="T39" fmla="*/ 2147483647 h 1054"/>
              <a:gd name="T40" fmla="*/ 2147483647 w 1174"/>
              <a:gd name="T41" fmla="*/ 2147483647 h 1054"/>
              <a:gd name="T42" fmla="*/ 2147483647 w 1174"/>
              <a:gd name="T43" fmla="*/ 2147483647 h 1054"/>
              <a:gd name="T44" fmla="*/ 2147483647 w 1174"/>
              <a:gd name="T45" fmla="*/ 2147483647 h 1054"/>
              <a:gd name="T46" fmla="*/ 2147483647 w 1174"/>
              <a:gd name="T47" fmla="*/ 2147483647 h 1054"/>
              <a:gd name="T48" fmla="*/ 0 w 1174"/>
              <a:gd name="T49" fmla="*/ 2147483647 h 1054"/>
              <a:gd name="T50" fmla="*/ 2147483647 w 1174"/>
              <a:gd name="T51" fmla="*/ 2147483647 h 1054"/>
              <a:gd name="T52" fmla="*/ 2147483647 w 1174"/>
              <a:gd name="T53" fmla="*/ 2147483647 h 1054"/>
              <a:gd name="T54" fmla="*/ 2147483647 w 1174"/>
              <a:gd name="T55" fmla="*/ 2147483647 h 1054"/>
              <a:gd name="T56" fmla="*/ 2147483647 w 1174"/>
              <a:gd name="T57" fmla="*/ 2147483647 h 1054"/>
              <a:gd name="T58" fmla="*/ 2147483647 w 1174"/>
              <a:gd name="T59" fmla="*/ 2147483647 h 1054"/>
              <a:gd name="T60" fmla="*/ 2147483647 w 1174"/>
              <a:gd name="T61" fmla="*/ 2147483647 h 1054"/>
              <a:gd name="T62" fmla="*/ 2147483647 w 1174"/>
              <a:gd name="T63" fmla="*/ 2147483647 h 1054"/>
              <a:gd name="T64" fmla="*/ 2147483647 w 1174"/>
              <a:gd name="T65" fmla="*/ 2147483647 h 1054"/>
              <a:gd name="T66" fmla="*/ 2147483647 w 1174"/>
              <a:gd name="T67" fmla="*/ 2147483647 h 10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4"/>
              <a:gd name="T103" fmla="*/ 0 h 1054"/>
              <a:gd name="T104" fmla="*/ 1174 w 1174"/>
              <a:gd name="T105" fmla="*/ 1054 h 10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4" h="1054">
                <a:moveTo>
                  <a:pt x="1060" y="266"/>
                </a:moveTo>
                <a:lnTo>
                  <a:pt x="1105" y="287"/>
                </a:lnTo>
                <a:lnTo>
                  <a:pt x="1106" y="349"/>
                </a:lnTo>
                <a:lnTo>
                  <a:pt x="1115" y="433"/>
                </a:lnTo>
                <a:lnTo>
                  <a:pt x="1129" y="453"/>
                </a:lnTo>
                <a:lnTo>
                  <a:pt x="1141" y="495"/>
                </a:lnTo>
                <a:lnTo>
                  <a:pt x="1173" y="545"/>
                </a:lnTo>
                <a:lnTo>
                  <a:pt x="1155" y="596"/>
                </a:lnTo>
                <a:lnTo>
                  <a:pt x="1155" y="652"/>
                </a:lnTo>
                <a:lnTo>
                  <a:pt x="1123" y="662"/>
                </a:lnTo>
                <a:lnTo>
                  <a:pt x="1091" y="693"/>
                </a:lnTo>
                <a:lnTo>
                  <a:pt x="1066" y="691"/>
                </a:lnTo>
                <a:lnTo>
                  <a:pt x="1074" y="662"/>
                </a:lnTo>
                <a:lnTo>
                  <a:pt x="1049" y="662"/>
                </a:lnTo>
                <a:lnTo>
                  <a:pt x="1043" y="680"/>
                </a:lnTo>
                <a:lnTo>
                  <a:pt x="1050" y="706"/>
                </a:lnTo>
                <a:lnTo>
                  <a:pt x="1017" y="738"/>
                </a:lnTo>
                <a:lnTo>
                  <a:pt x="964" y="772"/>
                </a:lnTo>
                <a:lnTo>
                  <a:pt x="923" y="789"/>
                </a:lnTo>
                <a:lnTo>
                  <a:pt x="910" y="782"/>
                </a:lnTo>
                <a:lnTo>
                  <a:pt x="883" y="794"/>
                </a:lnTo>
                <a:lnTo>
                  <a:pt x="889" y="810"/>
                </a:lnTo>
                <a:lnTo>
                  <a:pt x="867" y="809"/>
                </a:lnTo>
                <a:lnTo>
                  <a:pt x="877" y="826"/>
                </a:lnTo>
                <a:lnTo>
                  <a:pt x="837" y="896"/>
                </a:lnTo>
                <a:lnTo>
                  <a:pt x="799" y="900"/>
                </a:lnTo>
                <a:lnTo>
                  <a:pt x="825" y="914"/>
                </a:lnTo>
                <a:lnTo>
                  <a:pt x="830" y="928"/>
                </a:lnTo>
                <a:lnTo>
                  <a:pt x="843" y="926"/>
                </a:lnTo>
                <a:lnTo>
                  <a:pt x="863" y="1043"/>
                </a:lnTo>
                <a:lnTo>
                  <a:pt x="834" y="1053"/>
                </a:lnTo>
                <a:lnTo>
                  <a:pt x="811" y="1034"/>
                </a:lnTo>
                <a:lnTo>
                  <a:pt x="778" y="1034"/>
                </a:lnTo>
                <a:lnTo>
                  <a:pt x="678" y="978"/>
                </a:lnTo>
                <a:lnTo>
                  <a:pt x="623" y="881"/>
                </a:lnTo>
                <a:lnTo>
                  <a:pt x="546" y="813"/>
                </a:lnTo>
                <a:lnTo>
                  <a:pt x="532" y="779"/>
                </a:lnTo>
                <a:lnTo>
                  <a:pt x="465" y="688"/>
                </a:lnTo>
                <a:lnTo>
                  <a:pt x="405" y="675"/>
                </a:lnTo>
                <a:lnTo>
                  <a:pt x="349" y="686"/>
                </a:lnTo>
                <a:lnTo>
                  <a:pt x="329" y="716"/>
                </a:lnTo>
                <a:lnTo>
                  <a:pt x="292" y="732"/>
                </a:lnTo>
                <a:lnTo>
                  <a:pt x="268" y="758"/>
                </a:lnTo>
                <a:lnTo>
                  <a:pt x="185" y="693"/>
                </a:lnTo>
                <a:lnTo>
                  <a:pt x="151" y="657"/>
                </a:lnTo>
                <a:lnTo>
                  <a:pt x="119" y="603"/>
                </a:lnTo>
                <a:lnTo>
                  <a:pt x="81" y="581"/>
                </a:lnTo>
                <a:lnTo>
                  <a:pt x="61" y="542"/>
                </a:lnTo>
                <a:lnTo>
                  <a:pt x="35" y="513"/>
                </a:lnTo>
                <a:lnTo>
                  <a:pt x="0" y="476"/>
                </a:lnTo>
                <a:lnTo>
                  <a:pt x="0" y="454"/>
                </a:lnTo>
                <a:lnTo>
                  <a:pt x="311" y="454"/>
                </a:lnTo>
                <a:lnTo>
                  <a:pt x="322" y="0"/>
                </a:lnTo>
                <a:lnTo>
                  <a:pt x="582" y="9"/>
                </a:lnTo>
                <a:lnTo>
                  <a:pt x="585" y="208"/>
                </a:lnTo>
                <a:lnTo>
                  <a:pt x="604" y="220"/>
                </a:lnTo>
                <a:lnTo>
                  <a:pt x="626" y="214"/>
                </a:lnTo>
                <a:lnTo>
                  <a:pt x="652" y="228"/>
                </a:lnTo>
                <a:lnTo>
                  <a:pt x="734" y="245"/>
                </a:lnTo>
                <a:lnTo>
                  <a:pt x="759" y="238"/>
                </a:lnTo>
                <a:lnTo>
                  <a:pt x="800" y="259"/>
                </a:lnTo>
                <a:lnTo>
                  <a:pt x="836" y="254"/>
                </a:lnTo>
                <a:lnTo>
                  <a:pt x="864" y="265"/>
                </a:lnTo>
                <a:lnTo>
                  <a:pt x="893" y="254"/>
                </a:lnTo>
                <a:lnTo>
                  <a:pt x="912" y="268"/>
                </a:lnTo>
                <a:lnTo>
                  <a:pt x="941" y="251"/>
                </a:lnTo>
                <a:lnTo>
                  <a:pt x="1023" y="248"/>
                </a:lnTo>
                <a:lnTo>
                  <a:pt x="1036" y="262"/>
                </a:lnTo>
                <a:lnTo>
                  <a:pt x="1060" y="266"/>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5" name="Freeform 27" descr="Stationery"/>
          <p:cNvSpPr>
            <a:spLocks/>
          </p:cNvSpPr>
          <p:nvPr/>
        </p:nvSpPr>
        <p:spPr bwMode="invGray">
          <a:xfrm>
            <a:off x="5338763" y="3428545"/>
            <a:ext cx="649287" cy="630237"/>
          </a:xfrm>
          <a:custGeom>
            <a:avLst/>
            <a:gdLst>
              <a:gd name="T0" fmla="*/ 2147483647 w 415"/>
              <a:gd name="T1" fmla="*/ 2147483647 h 393"/>
              <a:gd name="T2" fmla="*/ 2147483647 w 415"/>
              <a:gd name="T3" fmla="*/ 2147483647 h 393"/>
              <a:gd name="T4" fmla="*/ 0 w 415"/>
              <a:gd name="T5" fmla="*/ 2147483647 h 393"/>
              <a:gd name="T6" fmla="*/ 2147483647 w 415"/>
              <a:gd name="T7" fmla="*/ 2147483647 h 393"/>
              <a:gd name="T8" fmla="*/ 2147483647 w 415"/>
              <a:gd name="T9" fmla="*/ 0 h 393"/>
              <a:gd name="T10" fmla="*/ 2147483647 w 415"/>
              <a:gd name="T11" fmla="*/ 2147483647 h 393"/>
              <a:gd name="T12" fmla="*/ 2147483647 w 415"/>
              <a:gd name="T13" fmla="*/ 2147483647 h 393"/>
              <a:gd name="T14" fmla="*/ 2147483647 w 415"/>
              <a:gd name="T15" fmla="*/ 2147483647 h 393"/>
              <a:gd name="T16" fmla="*/ 2147483647 w 415"/>
              <a:gd name="T17" fmla="*/ 2147483647 h 393"/>
              <a:gd name="T18" fmla="*/ 2147483647 w 415"/>
              <a:gd name="T19" fmla="*/ 2147483647 h 393"/>
              <a:gd name="T20" fmla="*/ 2147483647 w 415"/>
              <a:gd name="T21" fmla="*/ 2147483647 h 393"/>
              <a:gd name="T22" fmla="*/ 2147483647 w 415"/>
              <a:gd name="T23" fmla="*/ 2147483647 h 393"/>
              <a:gd name="T24" fmla="*/ 2147483647 w 415"/>
              <a:gd name="T25" fmla="*/ 2147483647 h 393"/>
              <a:gd name="T26" fmla="*/ 2147483647 w 415"/>
              <a:gd name="T27" fmla="*/ 2147483647 h 393"/>
              <a:gd name="T28" fmla="*/ 2147483647 w 415"/>
              <a:gd name="T29" fmla="*/ 2147483647 h 393"/>
              <a:gd name="T30" fmla="*/ 2147483647 w 415"/>
              <a:gd name="T31" fmla="*/ 2147483647 h 393"/>
              <a:gd name="T32" fmla="*/ 2147483647 w 415"/>
              <a:gd name="T33" fmla="*/ 2147483647 h 393"/>
              <a:gd name="T34" fmla="*/ 2147483647 w 415"/>
              <a:gd name="T35" fmla="*/ 2147483647 h 3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5"/>
              <a:gd name="T55" fmla="*/ 0 h 393"/>
              <a:gd name="T56" fmla="*/ 415 w 415"/>
              <a:gd name="T57" fmla="*/ 393 h 3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5" h="393">
                <a:moveTo>
                  <a:pt x="17" y="309"/>
                </a:moveTo>
                <a:lnTo>
                  <a:pt x="18" y="137"/>
                </a:lnTo>
                <a:lnTo>
                  <a:pt x="0" y="28"/>
                </a:lnTo>
                <a:lnTo>
                  <a:pt x="159" y="17"/>
                </a:lnTo>
                <a:lnTo>
                  <a:pt x="381" y="0"/>
                </a:lnTo>
                <a:lnTo>
                  <a:pt x="369" y="42"/>
                </a:lnTo>
                <a:lnTo>
                  <a:pt x="414" y="42"/>
                </a:lnTo>
                <a:lnTo>
                  <a:pt x="402" y="109"/>
                </a:lnTo>
                <a:lnTo>
                  <a:pt x="387" y="123"/>
                </a:lnTo>
                <a:lnTo>
                  <a:pt x="400" y="127"/>
                </a:lnTo>
                <a:lnTo>
                  <a:pt x="383" y="154"/>
                </a:lnTo>
                <a:lnTo>
                  <a:pt x="321" y="260"/>
                </a:lnTo>
                <a:lnTo>
                  <a:pt x="321" y="314"/>
                </a:lnTo>
                <a:lnTo>
                  <a:pt x="332" y="323"/>
                </a:lnTo>
                <a:lnTo>
                  <a:pt x="324" y="365"/>
                </a:lnTo>
                <a:lnTo>
                  <a:pt x="63" y="392"/>
                </a:lnTo>
                <a:lnTo>
                  <a:pt x="62" y="330"/>
                </a:lnTo>
                <a:lnTo>
                  <a:pt x="17" y="309"/>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6" name="Freeform 28" descr="Stationery"/>
          <p:cNvSpPr>
            <a:spLocks/>
          </p:cNvSpPr>
          <p:nvPr/>
        </p:nvSpPr>
        <p:spPr bwMode="invGray">
          <a:xfrm>
            <a:off x="5407025" y="4000045"/>
            <a:ext cx="828675" cy="627062"/>
          </a:xfrm>
          <a:custGeom>
            <a:avLst/>
            <a:gdLst>
              <a:gd name="T0" fmla="*/ 0 w 529"/>
              <a:gd name="T1" fmla="*/ 2147483647 h 382"/>
              <a:gd name="T2" fmla="*/ 2147483647 w 529"/>
              <a:gd name="T3" fmla="*/ 0 h 382"/>
              <a:gd name="T4" fmla="*/ 2147483647 w 529"/>
              <a:gd name="T5" fmla="*/ 2147483647 h 382"/>
              <a:gd name="T6" fmla="*/ 2147483647 w 529"/>
              <a:gd name="T7" fmla="*/ 2147483647 h 382"/>
              <a:gd name="T8" fmla="*/ 2147483647 w 529"/>
              <a:gd name="T9" fmla="*/ 2147483647 h 382"/>
              <a:gd name="T10" fmla="*/ 2147483647 w 529"/>
              <a:gd name="T11" fmla="*/ 2147483647 h 382"/>
              <a:gd name="T12" fmla="*/ 2147483647 w 529"/>
              <a:gd name="T13" fmla="*/ 2147483647 h 382"/>
              <a:gd name="T14" fmla="*/ 2147483647 w 529"/>
              <a:gd name="T15" fmla="*/ 2147483647 h 382"/>
              <a:gd name="T16" fmla="*/ 2147483647 w 529"/>
              <a:gd name="T17" fmla="*/ 2147483647 h 382"/>
              <a:gd name="T18" fmla="*/ 2147483647 w 529"/>
              <a:gd name="T19" fmla="*/ 2147483647 h 382"/>
              <a:gd name="T20" fmla="*/ 2147483647 w 529"/>
              <a:gd name="T21" fmla="*/ 2147483647 h 382"/>
              <a:gd name="T22" fmla="*/ 2147483647 w 529"/>
              <a:gd name="T23" fmla="*/ 2147483647 h 382"/>
              <a:gd name="T24" fmla="*/ 2147483647 w 529"/>
              <a:gd name="T25" fmla="*/ 2147483647 h 382"/>
              <a:gd name="T26" fmla="*/ 2147483647 w 529"/>
              <a:gd name="T27" fmla="*/ 2147483647 h 382"/>
              <a:gd name="T28" fmla="*/ 2147483647 w 529"/>
              <a:gd name="T29" fmla="*/ 2147483647 h 382"/>
              <a:gd name="T30" fmla="*/ 2147483647 w 529"/>
              <a:gd name="T31" fmla="*/ 2147483647 h 382"/>
              <a:gd name="T32" fmla="*/ 2147483647 w 529"/>
              <a:gd name="T33" fmla="*/ 2147483647 h 382"/>
              <a:gd name="T34" fmla="*/ 2147483647 w 529"/>
              <a:gd name="T35" fmla="*/ 2147483647 h 382"/>
              <a:gd name="T36" fmla="*/ 2147483647 w 529"/>
              <a:gd name="T37" fmla="*/ 2147483647 h 382"/>
              <a:gd name="T38" fmla="*/ 2147483647 w 529"/>
              <a:gd name="T39" fmla="*/ 2147483647 h 382"/>
              <a:gd name="T40" fmla="*/ 2147483647 w 529"/>
              <a:gd name="T41" fmla="*/ 2147483647 h 382"/>
              <a:gd name="T42" fmla="*/ 2147483647 w 529"/>
              <a:gd name="T43" fmla="*/ 2147483647 h 382"/>
              <a:gd name="T44" fmla="*/ 2147483647 w 529"/>
              <a:gd name="T45" fmla="*/ 2147483647 h 382"/>
              <a:gd name="T46" fmla="*/ 2147483647 w 529"/>
              <a:gd name="T47" fmla="*/ 2147483647 h 382"/>
              <a:gd name="T48" fmla="*/ 2147483647 w 529"/>
              <a:gd name="T49" fmla="*/ 2147483647 h 382"/>
              <a:gd name="T50" fmla="*/ 2147483647 w 529"/>
              <a:gd name="T51" fmla="*/ 2147483647 h 382"/>
              <a:gd name="T52" fmla="*/ 2147483647 w 529"/>
              <a:gd name="T53" fmla="*/ 2147483647 h 382"/>
              <a:gd name="T54" fmla="*/ 2147483647 w 529"/>
              <a:gd name="T55" fmla="*/ 2147483647 h 382"/>
              <a:gd name="T56" fmla="*/ 2147483647 w 529"/>
              <a:gd name="T57" fmla="*/ 2147483647 h 382"/>
              <a:gd name="T58" fmla="*/ 2147483647 w 529"/>
              <a:gd name="T59" fmla="*/ 2147483647 h 382"/>
              <a:gd name="T60" fmla="*/ 2147483647 w 529"/>
              <a:gd name="T61" fmla="*/ 2147483647 h 382"/>
              <a:gd name="T62" fmla="*/ 2147483647 w 529"/>
              <a:gd name="T63" fmla="*/ 2147483647 h 382"/>
              <a:gd name="T64" fmla="*/ 2147483647 w 529"/>
              <a:gd name="T65" fmla="*/ 2147483647 h 382"/>
              <a:gd name="T66" fmla="*/ 2147483647 w 529"/>
              <a:gd name="T67" fmla="*/ 2147483647 h 382"/>
              <a:gd name="T68" fmla="*/ 2147483647 w 529"/>
              <a:gd name="T69" fmla="*/ 2147483647 h 382"/>
              <a:gd name="T70" fmla="*/ 0 w 529"/>
              <a:gd name="T71" fmla="*/ 2147483647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9"/>
              <a:gd name="T109" fmla="*/ 0 h 382"/>
              <a:gd name="T110" fmla="*/ 529 w 529"/>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9" h="382">
                <a:moveTo>
                  <a:pt x="0" y="27"/>
                </a:moveTo>
                <a:lnTo>
                  <a:pt x="282" y="0"/>
                </a:lnTo>
                <a:lnTo>
                  <a:pt x="312" y="64"/>
                </a:lnTo>
                <a:lnTo>
                  <a:pt x="254" y="177"/>
                </a:lnTo>
                <a:lnTo>
                  <a:pt x="261" y="197"/>
                </a:lnTo>
                <a:lnTo>
                  <a:pt x="430" y="184"/>
                </a:lnTo>
                <a:lnTo>
                  <a:pt x="439" y="195"/>
                </a:lnTo>
                <a:lnTo>
                  <a:pt x="430" y="213"/>
                </a:lnTo>
                <a:lnTo>
                  <a:pt x="453" y="258"/>
                </a:lnTo>
                <a:lnTo>
                  <a:pt x="442" y="272"/>
                </a:lnTo>
                <a:lnTo>
                  <a:pt x="452" y="285"/>
                </a:lnTo>
                <a:lnTo>
                  <a:pt x="482" y="280"/>
                </a:lnTo>
                <a:lnTo>
                  <a:pt x="488" y="296"/>
                </a:lnTo>
                <a:lnTo>
                  <a:pt x="479" y="333"/>
                </a:lnTo>
                <a:lnTo>
                  <a:pt x="528" y="352"/>
                </a:lnTo>
                <a:lnTo>
                  <a:pt x="497" y="381"/>
                </a:lnTo>
                <a:lnTo>
                  <a:pt x="495" y="361"/>
                </a:lnTo>
                <a:lnTo>
                  <a:pt x="447" y="357"/>
                </a:lnTo>
                <a:lnTo>
                  <a:pt x="434" y="337"/>
                </a:lnTo>
                <a:lnTo>
                  <a:pt x="422" y="361"/>
                </a:lnTo>
                <a:lnTo>
                  <a:pt x="388" y="373"/>
                </a:lnTo>
                <a:lnTo>
                  <a:pt x="314" y="361"/>
                </a:lnTo>
                <a:lnTo>
                  <a:pt x="331" y="352"/>
                </a:lnTo>
                <a:lnTo>
                  <a:pt x="279" y="337"/>
                </a:lnTo>
                <a:lnTo>
                  <a:pt x="246" y="319"/>
                </a:lnTo>
                <a:lnTo>
                  <a:pt x="227" y="326"/>
                </a:lnTo>
                <a:lnTo>
                  <a:pt x="229" y="337"/>
                </a:lnTo>
                <a:lnTo>
                  <a:pt x="151" y="337"/>
                </a:lnTo>
                <a:lnTo>
                  <a:pt x="93" y="323"/>
                </a:lnTo>
                <a:lnTo>
                  <a:pt x="53" y="329"/>
                </a:lnTo>
                <a:lnTo>
                  <a:pt x="53" y="273"/>
                </a:lnTo>
                <a:lnTo>
                  <a:pt x="72" y="223"/>
                </a:lnTo>
                <a:lnTo>
                  <a:pt x="37" y="172"/>
                </a:lnTo>
                <a:lnTo>
                  <a:pt x="24" y="130"/>
                </a:lnTo>
                <a:lnTo>
                  <a:pt x="9" y="111"/>
                </a:lnTo>
                <a:lnTo>
                  <a:pt x="0" y="2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7" name="Freeform 29" descr="Stationery"/>
          <p:cNvSpPr>
            <a:spLocks/>
          </p:cNvSpPr>
          <p:nvPr/>
        </p:nvSpPr>
        <p:spPr bwMode="invGray">
          <a:xfrm>
            <a:off x="5803900" y="3639682"/>
            <a:ext cx="504825" cy="790575"/>
          </a:xfrm>
          <a:custGeom>
            <a:avLst/>
            <a:gdLst>
              <a:gd name="T0" fmla="*/ 2147483647 w 324"/>
              <a:gd name="T1" fmla="*/ 2147483647 h 494"/>
              <a:gd name="T2" fmla="*/ 2147483647 w 324"/>
              <a:gd name="T3" fmla="*/ 2147483647 h 494"/>
              <a:gd name="T4" fmla="*/ 0 w 324"/>
              <a:gd name="T5" fmla="*/ 2147483647 h 494"/>
              <a:gd name="T6" fmla="*/ 2147483647 w 324"/>
              <a:gd name="T7" fmla="*/ 2147483647 h 494"/>
              <a:gd name="T8" fmla="*/ 2147483647 w 324"/>
              <a:gd name="T9" fmla="*/ 2147483647 h 494"/>
              <a:gd name="T10" fmla="*/ 2147483647 w 324"/>
              <a:gd name="T11" fmla="*/ 2147483647 h 494"/>
              <a:gd name="T12" fmla="*/ 2147483647 w 324"/>
              <a:gd name="T13" fmla="*/ 2147483647 h 494"/>
              <a:gd name="T14" fmla="*/ 2147483647 w 324"/>
              <a:gd name="T15" fmla="*/ 2147483647 h 494"/>
              <a:gd name="T16" fmla="*/ 2147483647 w 324"/>
              <a:gd name="T17" fmla="*/ 2147483647 h 494"/>
              <a:gd name="T18" fmla="*/ 2147483647 w 324"/>
              <a:gd name="T19" fmla="*/ 2147483647 h 494"/>
              <a:gd name="T20" fmla="*/ 2147483647 w 324"/>
              <a:gd name="T21" fmla="*/ 2147483647 h 494"/>
              <a:gd name="T22" fmla="*/ 2147483647 w 324"/>
              <a:gd name="T23" fmla="*/ 2147483647 h 494"/>
              <a:gd name="T24" fmla="*/ 2147483647 w 324"/>
              <a:gd name="T25" fmla="*/ 0 h 494"/>
              <a:gd name="T26" fmla="*/ 2147483647 w 324"/>
              <a:gd name="T27" fmla="*/ 2147483647 h 494"/>
              <a:gd name="T28" fmla="*/ 2147483647 w 324"/>
              <a:gd name="T29" fmla="*/ 2147483647 h 494"/>
              <a:gd name="T30" fmla="*/ 2147483647 w 324"/>
              <a:gd name="T31" fmla="*/ 2147483647 h 494"/>
              <a:gd name="T32" fmla="*/ 2147483647 w 324"/>
              <a:gd name="T33" fmla="*/ 2147483647 h 494"/>
              <a:gd name="T34" fmla="*/ 2147483647 w 324"/>
              <a:gd name="T35" fmla="*/ 2147483647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494"/>
              <a:gd name="T56" fmla="*/ 324 w 324"/>
              <a:gd name="T57" fmla="*/ 494 h 4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494">
                <a:moveTo>
                  <a:pt x="29" y="235"/>
                </a:moveTo>
                <a:lnTo>
                  <a:pt x="59" y="298"/>
                </a:lnTo>
                <a:lnTo>
                  <a:pt x="0" y="411"/>
                </a:lnTo>
                <a:lnTo>
                  <a:pt x="8" y="432"/>
                </a:lnTo>
                <a:lnTo>
                  <a:pt x="180" y="419"/>
                </a:lnTo>
                <a:lnTo>
                  <a:pt x="189" y="429"/>
                </a:lnTo>
                <a:lnTo>
                  <a:pt x="180" y="448"/>
                </a:lnTo>
                <a:lnTo>
                  <a:pt x="204" y="493"/>
                </a:lnTo>
                <a:lnTo>
                  <a:pt x="282" y="465"/>
                </a:lnTo>
                <a:lnTo>
                  <a:pt x="323" y="465"/>
                </a:lnTo>
                <a:lnTo>
                  <a:pt x="312" y="409"/>
                </a:lnTo>
                <a:lnTo>
                  <a:pt x="295" y="300"/>
                </a:lnTo>
                <a:lnTo>
                  <a:pt x="295" y="0"/>
                </a:lnTo>
                <a:lnTo>
                  <a:pt x="95" y="25"/>
                </a:lnTo>
                <a:lnTo>
                  <a:pt x="26" y="130"/>
                </a:lnTo>
                <a:lnTo>
                  <a:pt x="26" y="184"/>
                </a:lnTo>
                <a:lnTo>
                  <a:pt x="38" y="193"/>
                </a:lnTo>
                <a:lnTo>
                  <a:pt x="29" y="235"/>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8" name="Freeform 30" descr="Stationery"/>
          <p:cNvSpPr>
            <a:spLocks/>
          </p:cNvSpPr>
          <p:nvPr/>
        </p:nvSpPr>
        <p:spPr bwMode="invGray">
          <a:xfrm>
            <a:off x="6234113" y="3587295"/>
            <a:ext cx="500062" cy="706437"/>
          </a:xfrm>
          <a:custGeom>
            <a:avLst/>
            <a:gdLst>
              <a:gd name="T0" fmla="*/ 2147483647 w 320"/>
              <a:gd name="T1" fmla="*/ 2147483647 h 441"/>
              <a:gd name="T2" fmla="*/ 0 w 320"/>
              <a:gd name="T3" fmla="*/ 2147483647 h 441"/>
              <a:gd name="T4" fmla="*/ 0 w 320"/>
              <a:gd name="T5" fmla="*/ 2147483647 h 441"/>
              <a:gd name="T6" fmla="*/ 2147483647 w 320"/>
              <a:gd name="T7" fmla="*/ 0 h 441"/>
              <a:gd name="T8" fmla="*/ 2147483647 w 320"/>
              <a:gd name="T9" fmla="*/ 2147483647 h 441"/>
              <a:gd name="T10" fmla="*/ 2147483647 w 320"/>
              <a:gd name="T11" fmla="*/ 2147483647 h 441"/>
              <a:gd name="T12" fmla="*/ 2147483647 w 320"/>
              <a:gd name="T13" fmla="*/ 2147483647 h 441"/>
              <a:gd name="T14" fmla="*/ 2147483647 w 320"/>
              <a:gd name="T15" fmla="*/ 2147483647 h 441"/>
              <a:gd name="T16" fmla="*/ 2147483647 w 320"/>
              <a:gd name="T17" fmla="*/ 2147483647 h 4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41"/>
              <a:gd name="T29" fmla="*/ 320 w 320"/>
              <a:gd name="T30" fmla="*/ 441 h 4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41">
                <a:moveTo>
                  <a:pt x="15" y="440"/>
                </a:moveTo>
                <a:lnTo>
                  <a:pt x="0" y="331"/>
                </a:lnTo>
                <a:lnTo>
                  <a:pt x="0" y="31"/>
                </a:lnTo>
                <a:lnTo>
                  <a:pt x="214" y="0"/>
                </a:lnTo>
                <a:lnTo>
                  <a:pt x="303" y="280"/>
                </a:lnTo>
                <a:lnTo>
                  <a:pt x="297" y="317"/>
                </a:lnTo>
                <a:lnTo>
                  <a:pt x="299" y="361"/>
                </a:lnTo>
                <a:lnTo>
                  <a:pt x="319" y="395"/>
                </a:lnTo>
                <a:lnTo>
                  <a:pt x="15" y="44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79" name="Freeform 31" descr="Stationery"/>
          <p:cNvSpPr>
            <a:spLocks/>
          </p:cNvSpPr>
          <p:nvPr/>
        </p:nvSpPr>
        <p:spPr bwMode="invGray">
          <a:xfrm>
            <a:off x="5873750" y="3188832"/>
            <a:ext cx="1241425" cy="519113"/>
          </a:xfrm>
          <a:custGeom>
            <a:avLst/>
            <a:gdLst>
              <a:gd name="T0" fmla="*/ 2147483647 w 703"/>
              <a:gd name="T1" fmla="*/ 2147483647 h 270"/>
              <a:gd name="T2" fmla="*/ 2147483647 w 703"/>
              <a:gd name="T3" fmla="*/ 2147483647 h 270"/>
              <a:gd name="T4" fmla="*/ 2147483647 w 703"/>
              <a:gd name="T5" fmla="*/ 2147483647 h 270"/>
              <a:gd name="T6" fmla="*/ 2147483647 w 703"/>
              <a:gd name="T7" fmla="*/ 2147483647 h 270"/>
              <a:gd name="T8" fmla="*/ 2147483647 w 703"/>
              <a:gd name="T9" fmla="*/ 2147483647 h 270"/>
              <a:gd name="T10" fmla="*/ 2147483647 w 703"/>
              <a:gd name="T11" fmla="*/ 2147483647 h 270"/>
              <a:gd name="T12" fmla="*/ 2147483647 w 703"/>
              <a:gd name="T13" fmla="*/ 2147483647 h 270"/>
              <a:gd name="T14" fmla="*/ 2147483647 w 703"/>
              <a:gd name="T15" fmla="*/ 0 h 270"/>
              <a:gd name="T16" fmla="*/ 2147483647 w 703"/>
              <a:gd name="T17" fmla="*/ 2147483647 h 270"/>
              <a:gd name="T18" fmla="*/ 2147483647 w 703"/>
              <a:gd name="T19" fmla="*/ 2147483647 h 270"/>
              <a:gd name="T20" fmla="*/ 2147483647 w 703"/>
              <a:gd name="T21" fmla="*/ 2147483647 h 270"/>
              <a:gd name="T22" fmla="*/ 2147483647 w 703"/>
              <a:gd name="T23" fmla="*/ 2147483647 h 270"/>
              <a:gd name="T24" fmla="*/ 2147483647 w 703"/>
              <a:gd name="T25" fmla="*/ 2147483647 h 270"/>
              <a:gd name="T26" fmla="*/ 2147483647 w 703"/>
              <a:gd name="T27" fmla="*/ 2147483647 h 270"/>
              <a:gd name="T28" fmla="*/ 2147483647 w 703"/>
              <a:gd name="T29" fmla="*/ 2147483647 h 270"/>
              <a:gd name="T30" fmla="*/ 2147483647 w 703"/>
              <a:gd name="T31" fmla="*/ 2147483647 h 270"/>
              <a:gd name="T32" fmla="*/ 2147483647 w 703"/>
              <a:gd name="T33" fmla="*/ 2147483647 h 270"/>
              <a:gd name="T34" fmla="*/ 2147483647 w 703"/>
              <a:gd name="T35" fmla="*/ 2147483647 h 270"/>
              <a:gd name="T36" fmla="*/ 2147483647 w 703"/>
              <a:gd name="T37" fmla="*/ 2147483647 h 270"/>
              <a:gd name="T38" fmla="*/ 2147483647 w 703"/>
              <a:gd name="T39" fmla="*/ 2147483647 h 270"/>
              <a:gd name="T40" fmla="*/ 2147483647 w 703"/>
              <a:gd name="T41" fmla="*/ 2147483647 h 270"/>
              <a:gd name="T42" fmla="*/ 2147483647 w 703"/>
              <a:gd name="T43" fmla="*/ 2147483647 h 270"/>
              <a:gd name="T44" fmla="*/ 2147483647 w 703"/>
              <a:gd name="T45" fmla="*/ 2147483647 h 270"/>
              <a:gd name="T46" fmla="*/ 0 w 703"/>
              <a:gd name="T47" fmla="*/ 2147483647 h 270"/>
              <a:gd name="T48" fmla="*/ 2147483647 w 703"/>
              <a:gd name="T49" fmla="*/ 2147483647 h 270"/>
              <a:gd name="T50" fmla="*/ 2147483647 w 703"/>
              <a:gd name="T51" fmla="*/ 2147483647 h 270"/>
              <a:gd name="T52" fmla="*/ 2147483647 w 703"/>
              <a:gd name="T53" fmla="*/ 2147483647 h 270"/>
              <a:gd name="T54" fmla="*/ 2147483647 w 703"/>
              <a:gd name="T55" fmla="*/ 2147483647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03"/>
              <a:gd name="T85" fmla="*/ 0 h 270"/>
              <a:gd name="T86" fmla="*/ 703 w 703"/>
              <a:gd name="T87" fmla="*/ 270 h 2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03" h="270">
                <a:moveTo>
                  <a:pt x="31" y="157"/>
                </a:moveTo>
                <a:lnTo>
                  <a:pt x="38" y="115"/>
                </a:lnTo>
                <a:lnTo>
                  <a:pt x="66" y="102"/>
                </a:lnTo>
                <a:lnTo>
                  <a:pt x="163" y="91"/>
                </a:lnTo>
                <a:lnTo>
                  <a:pt x="153" y="73"/>
                </a:lnTo>
                <a:lnTo>
                  <a:pt x="190" y="80"/>
                </a:lnTo>
                <a:lnTo>
                  <a:pt x="546" y="28"/>
                </a:lnTo>
                <a:lnTo>
                  <a:pt x="702" y="0"/>
                </a:lnTo>
                <a:lnTo>
                  <a:pt x="691" y="28"/>
                </a:lnTo>
                <a:lnTo>
                  <a:pt x="663" y="40"/>
                </a:lnTo>
                <a:lnTo>
                  <a:pt x="665" y="52"/>
                </a:lnTo>
                <a:lnTo>
                  <a:pt x="648" y="60"/>
                </a:lnTo>
                <a:lnTo>
                  <a:pt x="636" y="60"/>
                </a:lnTo>
                <a:lnTo>
                  <a:pt x="613" y="68"/>
                </a:lnTo>
                <a:lnTo>
                  <a:pt x="600" y="91"/>
                </a:lnTo>
                <a:lnTo>
                  <a:pt x="596" y="112"/>
                </a:lnTo>
                <a:lnTo>
                  <a:pt x="560" y="137"/>
                </a:lnTo>
                <a:lnTo>
                  <a:pt x="529" y="147"/>
                </a:lnTo>
                <a:lnTo>
                  <a:pt x="529" y="167"/>
                </a:lnTo>
                <a:lnTo>
                  <a:pt x="495" y="173"/>
                </a:lnTo>
                <a:lnTo>
                  <a:pt x="493" y="198"/>
                </a:lnTo>
                <a:lnTo>
                  <a:pt x="400" y="213"/>
                </a:lnTo>
                <a:lnTo>
                  <a:pt x="182" y="244"/>
                </a:lnTo>
                <a:lnTo>
                  <a:pt x="0" y="269"/>
                </a:lnTo>
                <a:lnTo>
                  <a:pt x="17" y="242"/>
                </a:lnTo>
                <a:lnTo>
                  <a:pt x="4" y="238"/>
                </a:lnTo>
                <a:lnTo>
                  <a:pt x="19" y="224"/>
                </a:lnTo>
                <a:lnTo>
                  <a:pt x="31" y="15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0" name="Freeform 32" descr="Stationery"/>
          <p:cNvSpPr>
            <a:spLocks/>
          </p:cNvSpPr>
          <p:nvPr/>
        </p:nvSpPr>
        <p:spPr bwMode="invGray">
          <a:xfrm>
            <a:off x="6708775" y="3084057"/>
            <a:ext cx="1135063" cy="479425"/>
          </a:xfrm>
          <a:custGeom>
            <a:avLst/>
            <a:gdLst>
              <a:gd name="T0" fmla="*/ 2147483647 w 726"/>
              <a:gd name="T1" fmla="*/ 2147483647 h 299"/>
              <a:gd name="T2" fmla="*/ 2147483647 w 726"/>
              <a:gd name="T3" fmla="*/ 0 h 299"/>
              <a:gd name="T4" fmla="*/ 2147483647 w 726"/>
              <a:gd name="T5" fmla="*/ 2147483647 h 299"/>
              <a:gd name="T6" fmla="*/ 2147483647 w 726"/>
              <a:gd name="T7" fmla="*/ 2147483647 h 299"/>
              <a:gd name="T8" fmla="*/ 2147483647 w 726"/>
              <a:gd name="T9" fmla="*/ 2147483647 h 299"/>
              <a:gd name="T10" fmla="*/ 2147483647 w 726"/>
              <a:gd name="T11" fmla="*/ 2147483647 h 299"/>
              <a:gd name="T12" fmla="*/ 2147483647 w 726"/>
              <a:gd name="T13" fmla="*/ 2147483647 h 299"/>
              <a:gd name="T14" fmla="*/ 2147483647 w 726"/>
              <a:gd name="T15" fmla="*/ 2147483647 h 299"/>
              <a:gd name="T16" fmla="*/ 2147483647 w 726"/>
              <a:gd name="T17" fmla="*/ 2147483647 h 299"/>
              <a:gd name="T18" fmla="*/ 2147483647 w 726"/>
              <a:gd name="T19" fmla="*/ 2147483647 h 299"/>
              <a:gd name="T20" fmla="*/ 2147483647 w 726"/>
              <a:gd name="T21" fmla="*/ 2147483647 h 299"/>
              <a:gd name="T22" fmla="*/ 2147483647 w 726"/>
              <a:gd name="T23" fmla="*/ 2147483647 h 299"/>
              <a:gd name="T24" fmla="*/ 2147483647 w 726"/>
              <a:gd name="T25" fmla="*/ 2147483647 h 299"/>
              <a:gd name="T26" fmla="*/ 2147483647 w 726"/>
              <a:gd name="T27" fmla="*/ 2147483647 h 299"/>
              <a:gd name="T28" fmla="*/ 2147483647 w 726"/>
              <a:gd name="T29" fmla="*/ 2147483647 h 299"/>
              <a:gd name="T30" fmla="*/ 2147483647 w 726"/>
              <a:gd name="T31" fmla="*/ 2147483647 h 299"/>
              <a:gd name="T32" fmla="*/ 2147483647 w 726"/>
              <a:gd name="T33" fmla="*/ 2147483647 h 299"/>
              <a:gd name="T34" fmla="*/ 2147483647 w 726"/>
              <a:gd name="T35" fmla="*/ 2147483647 h 299"/>
              <a:gd name="T36" fmla="*/ 2147483647 w 726"/>
              <a:gd name="T37" fmla="*/ 2147483647 h 299"/>
              <a:gd name="T38" fmla="*/ 2147483647 w 726"/>
              <a:gd name="T39" fmla="*/ 2147483647 h 299"/>
              <a:gd name="T40" fmla="*/ 2147483647 w 726"/>
              <a:gd name="T41" fmla="*/ 2147483647 h 299"/>
              <a:gd name="T42" fmla="*/ 2147483647 w 726"/>
              <a:gd name="T43" fmla="*/ 2147483647 h 299"/>
              <a:gd name="T44" fmla="*/ 2147483647 w 726"/>
              <a:gd name="T45" fmla="*/ 2147483647 h 299"/>
              <a:gd name="T46" fmla="*/ 2147483647 w 726"/>
              <a:gd name="T47" fmla="*/ 2147483647 h 299"/>
              <a:gd name="T48" fmla="*/ 2147483647 w 726"/>
              <a:gd name="T49" fmla="*/ 2147483647 h 299"/>
              <a:gd name="T50" fmla="*/ 2147483647 w 726"/>
              <a:gd name="T51" fmla="*/ 2147483647 h 299"/>
              <a:gd name="T52" fmla="*/ 2147483647 w 726"/>
              <a:gd name="T53" fmla="*/ 2147483647 h 299"/>
              <a:gd name="T54" fmla="*/ 2147483647 w 726"/>
              <a:gd name="T55" fmla="*/ 2147483647 h 299"/>
              <a:gd name="T56" fmla="*/ 2147483647 w 726"/>
              <a:gd name="T57" fmla="*/ 2147483647 h 299"/>
              <a:gd name="T58" fmla="*/ 2147483647 w 726"/>
              <a:gd name="T59" fmla="*/ 2147483647 h 299"/>
              <a:gd name="T60" fmla="*/ 2147483647 w 726"/>
              <a:gd name="T61" fmla="*/ 2147483647 h 299"/>
              <a:gd name="T62" fmla="*/ 2147483647 w 726"/>
              <a:gd name="T63" fmla="*/ 2147483647 h 299"/>
              <a:gd name="T64" fmla="*/ 2147483647 w 726"/>
              <a:gd name="T65" fmla="*/ 2147483647 h 299"/>
              <a:gd name="T66" fmla="*/ 0 w 726"/>
              <a:gd name="T67" fmla="*/ 2147483647 h 299"/>
              <a:gd name="T68" fmla="*/ 2147483647 w 726"/>
              <a:gd name="T69" fmla="*/ 2147483647 h 299"/>
              <a:gd name="T70" fmla="*/ 2147483647 w 726"/>
              <a:gd name="T71" fmla="*/ 2147483647 h 299"/>
              <a:gd name="T72" fmla="*/ 2147483647 w 726"/>
              <a:gd name="T73" fmla="*/ 2147483647 h 299"/>
              <a:gd name="T74" fmla="*/ 2147483647 w 726"/>
              <a:gd name="T75" fmla="*/ 2147483647 h 299"/>
              <a:gd name="T76" fmla="*/ 2147483647 w 726"/>
              <a:gd name="T77" fmla="*/ 2147483647 h 299"/>
              <a:gd name="T78" fmla="*/ 2147483647 w 726"/>
              <a:gd name="T79" fmla="*/ 2147483647 h 299"/>
              <a:gd name="T80" fmla="*/ 2147483647 w 726"/>
              <a:gd name="T81" fmla="*/ 2147483647 h 299"/>
              <a:gd name="T82" fmla="*/ 2147483647 w 726"/>
              <a:gd name="T83" fmla="*/ 2147483647 h 299"/>
              <a:gd name="T84" fmla="*/ 2147483647 w 726"/>
              <a:gd name="T85" fmla="*/ 2147483647 h 299"/>
              <a:gd name="T86" fmla="*/ 2147483647 w 726"/>
              <a:gd name="T87" fmla="*/ 2147483647 h 299"/>
              <a:gd name="T88" fmla="*/ 2147483647 w 726"/>
              <a:gd name="T89" fmla="*/ 2147483647 h 299"/>
              <a:gd name="T90" fmla="*/ 2147483647 w 726"/>
              <a:gd name="T91" fmla="*/ 2147483647 h 299"/>
              <a:gd name="T92" fmla="*/ 2147483647 w 726"/>
              <a:gd name="T93" fmla="*/ 2147483647 h 2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6"/>
              <a:gd name="T142" fmla="*/ 0 h 299"/>
              <a:gd name="T143" fmla="*/ 726 w 726"/>
              <a:gd name="T144" fmla="*/ 299 h 2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6" h="299">
                <a:moveTo>
                  <a:pt x="209" y="100"/>
                </a:moveTo>
                <a:lnTo>
                  <a:pt x="678" y="0"/>
                </a:lnTo>
                <a:lnTo>
                  <a:pt x="696" y="39"/>
                </a:lnTo>
                <a:lnTo>
                  <a:pt x="668" y="42"/>
                </a:lnTo>
                <a:lnTo>
                  <a:pt x="644" y="62"/>
                </a:lnTo>
                <a:lnTo>
                  <a:pt x="618" y="48"/>
                </a:lnTo>
                <a:lnTo>
                  <a:pt x="628" y="68"/>
                </a:lnTo>
                <a:lnTo>
                  <a:pt x="628" y="85"/>
                </a:lnTo>
                <a:lnTo>
                  <a:pt x="643" y="68"/>
                </a:lnTo>
                <a:lnTo>
                  <a:pt x="688" y="58"/>
                </a:lnTo>
                <a:lnTo>
                  <a:pt x="699" y="72"/>
                </a:lnTo>
                <a:lnTo>
                  <a:pt x="699" y="54"/>
                </a:lnTo>
                <a:lnTo>
                  <a:pt x="720" y="58"/>
                </a:lnTo>
                <a:lnTo>
                  <a:pt x="725" y="83"/>
                </a:lnTo>
                <a:lnTo>
                  <a:pt x="699" y="120"/>
                </a:lnTo>
                <a:lnTo>
                  <a:pt x="665" y="120"/>
                </a:lnTo>
                <a:lnTo>
                  <a:pt x="644" y="132"/>
                </a:lnTo>
                <a:lnTo>
                  <a:pt x="661" y="147"/>
                </a:lnTo>
                <a:lnTo>
                  <a:pt x="644" y="171"/>
                </a:lnTo>
                <a:lnTo>
                  <a:pt x="693" y="158"/>
                </a:lnTo>
                <a:lnTo>
                  <a:pt x="690" y="176"/>
                </a:lnTo>
                <a:lnTo>
                  <a:pt x="651" y="212"/>
                </a:lnTo>
                <a:lnTo>
                  <a:pt x="597" y="229"/>
                </a:lnTo>
                <a:lnTo>
                  <a:pt x="585" y="284"/>
                </a:lnTo>
                <a:lnTo>
                  <a:pt x="535" y="289"/>
                </a:lnTo>
                <a:lnTo>
                  <a:pt x="415" y="236"/>
                </a:lnTo>
                <a:lnTo>
                  <a:pt x="323" y="251"/>
                </a:lnTo>
                <a:lnTo>
                  <a:pt x="303" y="241"/>
                </a:lnTo>
                <a:lnTo>
                  <a:pt x="273" y="246"/>
                </a:lnTo>
                <a:lnTo>
                  <a:pt x="255" y="243"/>
                </a:lnTo>
                <a:lnTo>
                  <a:pt x="136" y="266"/>
                </a:lnTo>
                <a:lnTo>
                  <a:pt x="130" y="278"/>
                </a:lnTo>
                <a:lnTo>
                  <a:pt x="118" y="281"/>
                </a:lnTo>
                <a:lnTo>
                  <a:pt x="0" y="298"/>
                </a:lnTo>
                <a:lnTo>
                  <a:pt x="1" y="273"/>
                </a:lnTo>
                <a:lnTo>
                  <a:pt x="36" y="267"/>
                </a:lnTo>
                <a:lnTo>
                  <a:pt x="36" y="247"/>
                </a:lnTo>
                <a:lnTo>
                  <a:pt x="67" y="237"/>
                </a:lnTo>
                <a:lnTo>
                  <a:pt x="103" y="212"/>
                </a:lnTo>
                <a:lnTo>
                  <a:pt x="106" y="191"/>
                </a:lnTo>
                <a:lnTo>
                  <a:pt x="119" y="168"/>
                </a:lnTo>
                <a:lnTo>
                  <a:pt x="143" y="160"/>
                </a:lnTo>
                <a:lnTo>
                  <a:pt x="155" y="160"/>
                </a:lnTo>
                <a:lnTo>
                  <a:pt x="172" y="152"/>
                </a:lnTo>
                <a:lnTo>
                  <a:pt x="169" y="140"/>
                </a:lnTo>
                <a:lnTo>
                  <a:pt x="198" y="128"/>
                </a:lnTo>
                <a:lnTo>
                  <a:pt x="209" y="10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1" name="Freeform 33" descr="Stationery"/>
          <p:cNvSpPr>
            <a:spLocks/>
          </p:cNvSpPr>
          <p:nvPr/>
        </p:nvSpPr>
        <p:spPr bwMode="invGray">
          <a:xfrm>
            <a:off x="6878638" y="3461882"/>
            <a:ext cx="666750" cy="481013"/>
          </a:xfrm>
          <a:custGeom>
            <a:avLst/>
            <a:gdLst>
              <a:gd name="T0" fmla="*/ 2147483647 w 427"/>
              <a:gd name="T1" fmla="*/ 2147483647 h 300"/>
              <a:gd name="T2" fmla="*/ 2147483647 w 427"/>
              <a:gd name="T3" fmla="*/ 0 h 300"/>
              <a:gd name="T4" fmla="*/ 2147483647 w 427"/>
              <a:gd name="T5" fmla="*/ 2147483647 h 300"/>
              <a:gd name="T6" fmla="*/ 2147483647 w 427"/>
              <a:gd name="T7" fmla="*/ 2147483647 h 300"/>
              <a:gd name="T8" fmla="*/ 2147483647 w 427"/>
              <a:gd name="T9" fmla="*/ 2147483647 h 300"/>
              <a:gd name="T10" fmla="*/ 2147483647 w 427"/>
              <a:gd name="T11" fmla="*/ 2147483647 h 300"/>
              <a:gd name="T12" fmla="*/ 2147483647 w 427"/>
              <a:gd name="T13" fmla="*/ 2147483647 h 300"/>
              <a:gd name="T14" fmla="*/ 2147483647 w 427"/>
              <a:gd name="T15" fmla="*/ 2147483647 h 300"/>
              <a:gd name="T16" fmla="*/ 2147483647 w 427"/>
              <a:gd name="T17" fmla="*/ 2147483647 h 300"/>
              <a:gd name="T18" fmla="*/ 0 w 427"/>
              <a:gd name="T19" fmla="*/ 2147483647 h 300"/>
              <a:gd name="T20" fmla="*/ 2147483647 w 427"/>
              <a:gd name="T21" fmla="*/ 2147483647 h 300"/>
              <a:gd name="T22" fmla="*/ 2147483647 w 427"/>
              <a:gd name="T23" fmla="*/ 2147483647 h 300"/>
              <a:gd name="T24" fmla="*/ 2147483647 w 427"/>
              <a:gd name="T25" fmla="*/ 2147483647 h 300"/>
              <a:gd name="T26" fmla="*/ 2147483647 w 427"/>
              <a:gd name="T27" fmla="*/ 2147483647 h 300"/>
              <a:gd name="T28" fmla="*/ 2147483647 w 427"/>
              <a:gd name="T29" fmla="*/ 2147483647 h 300"/>
              <a:gd name="T30" fmla="*/ 2147483647 w 427"/>
              <a:gd name="T31" fmla="*/ 2147483647 h 300"/>
              <a:gd name="T32" fmla="*/ 2147483647 w 427"/>
              <a:gd name="T33" fmla="*/ 2147483647 h 300"/>
              <a:gd name="T34" fmla="*/ 2147483647 w 427"/>
              <a:gd name="T35" fmla="*/ 2147483647 h 300"/>
              <a:gd name="T36" fmla="*/ 2147483647 w 427"/>
              <a:gd name="T37" fmla="*/ 2147483647 h 300"/>
              <a:gd name="T38" fmla="*/ 2147483647 w 427"/>
              <a:gd name="T39" fmla="*/ 2147483647 h 300"/>
              <a:gd name="T40" fmla="*/ 2147483647 w 427"/>
              <a:gd name="T41" fmla="*/ 2147483647 h 300"/>
              <a:gd name="T42" fmla="*/ 2147483647 w 427"/>
              <a:gd name="T43" fmla="*/ 2147483647 h 3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7"/>
              <a:gd name="T67" fmla="*/ 0 h 300"/>
              <a:gd name="T68" fmla="*/ 427 w 427"/>
              <a:gd name="T69" fmla="*/ 300 h 3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7" h="300">
                <a:moveTo>
                  <a:pt x="426" y="54"/>
                </a:moveTo>
                <a:lnTo>
                  <a:pt x="306" y="0"/>
                </a:lnTo>
                <a:lnTo>
                  <a:pt x="215" y="15"/>
                </a:lnTo>
                <a:lnTo>
                  <a:pt x="195" y="5"/>
                </a:lnTo>
                <a:lnTo>
                  <a:pt x="165" y="11"/>
                </a:lnTo>
                <a:lnTo>
                  <a:pt x="147" y="8"/>
                </a:lnTo>
                <a:lnTo>
                  <a:pt x="28" y="30"/>
                </a:lnTo>
                <a:lnTo>
                  <a:pt x="23" y="42"/>
                </a:lnTo>
                <a:lnTo>
                  <a:pt x="11" y="46"/>
                </a:lnTo>
                <a:lnTo>
                  <a:pt x="0" y="73"/>
                </a:lnTo>
                <a:lnTo>
                  <a:pt x="46" y="109"/>
                </a:lnTo>
                <a:lnTo>
                  <a:pt x="62" y="138"/>
                </a:lnTo>
                <a:lnTo>
                  <a:pt x="163" y="209"/>
                </a:lnTo>
                <a:lnTo>
                  <a:pt x="233" y="284"/>
                </a:lnTo>
                <a:lnTo>
                  <a:pt x="261" y="299"/>
                </a:lnTo>
                <a:lnTo>
                  <a:pt x="250" y="258"/>
                </a:lnTo>
                <a:lnTo>
                  <a:pt x="275" y="274"/>
                </a:lnTo>
                <a:lnTo>
                  <a:pt x="285" y="267"/>
                </a:lnTo>
                <a:lnTo>
                  <a:pt x="284" y="251"/>
                </a:lnTo>
                <a:lnTo>
                  <a:pt x="306" y="251"/>
                </a:lnTo>
                <a:lnTo>
                  <a:pt x="369" y="186"/>
                </a:lnTo>
                <a:lnTo>
                  <a:pt x="426" y="54"/>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2" name="Freeform 34" descr="Stationery"/>
          <p:cNvSpPr>
            <a:spLocks/>
          </p:cNvSpPr>
          <p:nvPr/>
        </p:nvSpPr>
        <p:spPr bwMode="invGray">
          <a:xfrm>
            <a:off x="6564313" y="3534907"/>
            <a:ext cx="723900" cy="727075"/>
          </a:xfrm>
          <a:custGeom>
            <a:avLst/>
            <a:gdLst>
              <a:gd name="T0" fmla="*/ 2147483647 w 463"/>
              <a:gd name="T1" fmla="*/ 2147483647 h 453"/>
              <a:gd name="T2" fmla="*/ 2147483647 w 463"/>
              <a:gd name="T3" fmla="*/ 2147483647 h 453"/>
              <a:gd name="T4" fmla="*/ 2147483647 w 463"/>
              <a:gd name="T5" fmla="*/ 2147483647 h 453"/>
              <a:gd name="T6" fmla="*/ 2147483647 w 463"/>
              <a:gd name="T7" fmla="*/ 2147483647 h 453"/>
              <a:gd name="T8" fmla="*/ 2147483647 w 463"/>
              <a:gd name="T9" fmla="*/ 2147483647 h 453"/>
              <a:gd name="T10" fmla="*/ 2147483647 w 463"/>
              <a:gd name="T11" fmla="*/ 2147483647 h 453"/>
              <a:gd name="T12" fmla="*/ 2147483647 w 463"/>
              <a:gd name="T13" fmla="*/ 2147483647 h 453"/>
              <a:gd name="T14" fmla="*/ 2147483647 w 463"/>
              <a:gd name="T15" fmla="*/ 2147483647 h 453"/>
              <a:gd name="T16" fmla="*/ 2147483647 w 463"/>
              <a:gd name="T17" fmla="*/ 2147483647 h 453"/>
              <a:gd name="T18" fmla="*/ 2147483647 w 463"/>
              <a:gd name="T19" fmla="*/ 2147483647 h 453"/>
              <a:gd name="T20" fmla="*/ 2147483647 w 463"/>
              <a:gd name="T21" fmla="*/ 2147483647 h 453"/>
              <a:gd name="T22" fmla="*/ 0 w 463"/>
              <a:gd name="T23" fmla="*/ 2147483647 h 453"/>
              <a:gd name="T24" fmla="*/ 2147483647 w 463"/>
              <a:gd name="T25" fmla="*/ 2147483647 h 453"/>
              <a:gd name="T26" fmla="*/ 2147483647 w 463"/>
              <a:gd name="T27" fmla="*/ 0 h 453"/>
              <a:gd name="T28" fmla="*/ 2147483647 w 463"/>
              <a:gd name="T29" fmla="*/ 2147483647 h 453"/>
              <a:gd name="T30" fmla="*/ 2147483647 w 463"/>
              <a:gd name="T31" fmla="*/ 2147483647 h 453"/>
              <a:gd name="T32" fmla="*/ 2147483647 w 463"/>
              <a:gd name="T33" fmla="*/ 2147483647 h 453"/>
              <a:gd name="T34" fmla="*/ 2147483647 w 463"/>
              <a:gd name="T35" fmla="*/ 2147483647 h 453"/>
              <a:gd name="T36" fmla="*/ 2147483647 w 463"/>
              <a:gd name="T37" fmla="*/ 2147483647 h 453"/>
              <a:gd name="T38" fmla="*/ 2147483647 w 463"/>
              <a:gd name="T39" fmla="*/ 2147483647 h 453"/>
              <a:gd name="T40" fmla="*/ 2147483647 w 463"/>
              <a:gd name="T41" fmla="*/ 2147483647 h 453"/>
              <a:gd name="T42" fmla="*/ 2147483647 w 463"/>
              <a:gd name="T43" fmla="*/ 2147483647 h 453"/>
              <a:gd name="T44" fmla="*/ 2147483647 w 463"/>
              <a:gd name="T45" fmla="*/ 2147483647 h 453"/>
              <a:gd name="T46" fmla="*/ 2147483647 w 463"/>
              <a:gd name="T47" fmla="*/ 2147483647 h 4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3"/>
              <a:gd name="T73" fmla="*/ 0 h 453"/>
              <a:gd name="T74" fmla="*/ 463 w 463"/>
              <a:gd name="T75" fmla="*/ 453 h 4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3" h="453">
                <a:moveTo>
                  <a:pt x="431" y="420"/>
                </a:moveTo>
                <a:lnTo>
                  <a:pt x="410" y="412"/>
                </a:lnTo>
                <a:lnTo>
                  <a:pt x="399" y="402"/>
                </a:lnTo>
                <a:lnTo>
                  <a:pt x="388" y="438"/>
                </a:lnTo>
                <a:lnTo>
                  <a:pt x="380" y="437"/>
                </a:lnTo>
                <a:lnTo>
                  <a:pt x="370" y="425"/>
                </a:lnTo>
                <a:lnTo>
                  <a:pt x="121" y="452"/>
                </a:lnTo>
                <a:lnTo>
                  <a:pt x="107" y="427"/>
                </a:lnTo>
                <a:lnTo>
                  <a:pt x="87" y="394"/>
                </a:lnTo>
                <a:lnTo>
                  <a:pt x="85" y="350"/>
                </a:lnTo>
                <a:lnTo>
                  <a:pt x="90" y="312"/>
                </a:lnTo>
                <a:lnTo>
                  <a:pt x="0" y="32"/>
                </a:lnTo>
                <a:lnTo>
                  <a:pt x="93" y="17"/>
                </a:lnTo>
                <a:lnTo>
                  <a:pt x="211" y="0"/>
                </a:lnTo>
                <a:lnTo>
                  <a:pt x="200" y="27"/>
                </a:lnTo>
                <a:lnTo>
                  <a:pt x="246" y="63"/>
                </a:lnTo>
                <a:lnTo>
                  <a:pt x="262" y="91"/>
                </a:lnTo>
                <a:lnTo>
                  <a:pt x="363" y="163"/>
                </a:lnTo>
                <a:lnTo>
                  <a:pt x="433" y="237"/>
                </a:lnTo>
                <a:lnTo>
                  <a:pt x="462" y="252"/>
                </a:lnTo>
                <a:lnTo>
                  <a:pt x="437" y="313"/>
                </a:lnTo>
                <a:lnTo>
                  <a:pt x="439" y="355"/>
                </a:lnTo>
                <a:lnTo>
                  <a:pt x="431" y="370"/>
                </a:lnTo>
                <a:lnTo>
                  <a:pt x="431" y="42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3" name="Freeform 35" descr="Stationery"/>
          <p:cNvSpPr>
            <a:spLocks/>
          </p:cNvSpPr>
          <p:nvPr/>
        </p:nvSpPr>
        <p:spPr bwMode="invGray">
          <a:xfrm>
            <a:off x="6246813" y="4181020"/>
            <a:ext cx="1335087" cy="876300"/>
          </a:xfrm>
          <a:custGeom>
            <a:avLst/>
            <a:gdLst>
              <a:gd name="T0" fmla="*/ 2147483647 w 854"/>
              <a:gd name="T1" fmla="*/ 2147483647 h 546"/>
              <a:gd name="T2" fmla="*/ 2147483647 w 854"/>
              <a:gd name="T3" fmla="*/ 2147483647 h 546"/>
              <a:gd name="T4" fmla="*/ 2147483647 w 854"/>
              <a:gd name="T5" fmla="*/ 2147483647 h 546"/>
              <a:gd name="T6" fmla="*/ 2147483647 w 854"/>
              <a:gd name="T7" fmla="*/ 2147483647 h 546"/>
              <a:gd name="T8" fmla="*/ 2147483647 w 854"/>
              <a:gd name="T9" fmla="*/ 2147483647 h 546"/>
              <a:gd name="T10" fmla="*/ 2147483647 w 854"/>
              <a:gd name="T11" fmla="*/ 2147483647 h 546"/>
              <a:gd name="T12" fmla="*/ 2147483647 w 854"/>
              <a:gd name="T13" fmla="*/ 2147483647 h 546"/>
              <a:gd name="T14" fmla="*/ 2147483647 w 854"/>
              <a:gd name="T15" fmla="*/ 2147483647 h 546"/>
              <a:gd name="T16" fmla="*/ 2147483647 w 854"/>
              <a:gd name="T17" fmla="*/ 2147483647 h 546"/>
              <a:gd name="T18" fmla="*/ 2147483647 w 854"/>
              <a:gd name="T19" fmla="*/ 2147483647 h 546"/>
              <a:gd name="T20" fmla="*/ 2147483647 w 854"/>
              <a:gd name="T21" fmla="*/ 2147483647 h 546"/>
              <a:gd name="T22" fmla="*/ 2147483647 w 854"/>
              <a:gd name="T23" fmla="*/ 2147483647 h 546"/>
              <a:gd name="T24" fmla="*/ 2147483647 w 854"/>
              <a:gd name="T25" fmla="*/ 2147483647 h 546"/>
              <a:gd name="T26" fmla="*/ 2147483647 w 854"/>
              <a:gd name="T27" fmla="*/ 2147483647 h 546"/>
              <a:gd name="T28" fmla="*/ 2147483647 w 854"/>
              <a:gd name="T29" fmla="*/ 2147483647 h 546"/>
              <a:gd name="T30" fmla="*/ 2147483647 w 854"/>
              <a:gd name="T31" fmla="*/ 2147483647 h 546"/>
              <a:gd name="T32" fmla="*/ 2147483647 w 854"/>
              <a:gd name="T33" fmla="*/ 2147483647 h 546"/>
              <a:gd name="T34" fmla="*/ 2147483647 w 854"/>
              <a:gd name="T35" fmla="*/ 2147483647 h 546"/>
              <a:gd name="T36" fmla="*/ 2147483647 w 854"/>
              <a:gd name="T37" fmla="*/ 2147483647 h 546"/>
              <a:gd name="T38" fmla="*/ 2147483647 w 854"/>
              <a:gd name="T39" fmla="*/ 2147483647 h 546"/>
              <a:gd name="T40" fmla="*/ 2147483647 w 854"/>
              <a:gd name="T41" fmla="*/ 2147483647 h 546"/>
              <a:gd name="T42" fmla="*/ 2147483647 w 854"/>
              <a:gd name="T43" fmla="*/ 2147483647 h 546"/>
              <a:gd name="T44" fmla="*/ 2147483647 w 854"/>
              <a:gd name="T45" fmla="*/ 2147483647 h 546"/>
              <a:gd name="T46" fmla="*/ 2147483647 w 854"/>
              <a:gd name="T47" fmla="*/ 2147483647 h 546"/>
              <a:gd name="T48" fmla="*/ 2147483647 w 854"/>
              <a:gd name="T49" fmla="*/ 2147483647 h 546"/>
              <a:gd name="T50" fmla="*/ 2147483647 w 854"/>
              <a:gd name="T51" fmla="*/ 2147483647 h 546"/>
              <a:gd name="T52" fmla="*/ 2147483647 w 854"/>
              <a:gd name="T53" fmla="*/ 2147483647 h 546"/>
              <a:gd name="T54" fmla="*/ 2147483647 w 854"/>
              <a:gd name="T55" fmla="*/ 2147483647 h 546"/>
              <a:gd name="T56" fmla="*/ 2147483647 w 854"/>
              <a:gd name="T57" fmla="*/ 2147483647 h 546"/>
              <a:gd name="T58" fmla="*/ 2147483647 w 854"/>
              <a:gd name="T59" fmla="*/ 2147483647 h 546"/>
              <a:gd name="T60" fmla="*/ 2147483647 w 854"/>
              <a:gd name="T61" fmla="*/ 2147483647 h 546"/>
              <a:gd name="T62" fmla="*/ 2147483647 w 854"/>
              <a:gd name="T63" fmla="*/ 2147483647 h 546"/>
              <a:gd name="T64" fmla="*/ 2147483647 w 854"/>
              <a:gd name="T65" fmla="*/ 2147483647 h 546"/>
              <a:gd name="T66" fmla="*/ 2147483647 w 854"/>
              <a:gd name="T67" fmla="*/ 2147483647 h 546"/>
              <a:gd name="T68" fmla="*/ 2147483647 w 854"/>
              <a:gd name="T69" fmla="*/ 2147483647 h 546"/>
              <a:gd name="T70" fmla="*/ 2147483647 w 854"/>
              <a:gd name="T71" fmla="*/ 2147483647 h 546"/>
              <a:gd name="T72" fmla="*/ 2147483647 w 854"/>
              <a:gd name="T73" fmla="*/ 2147483647 h 546"/>
              <a:gd name="T74" fmla="*/ 2147483647 w 854"/>
              <a:gd name="T75" fmla="*/ 2147483647 h 546"/>
              <a:gd name="T76" fmla="*/ 2147483647 w 854"/>
              <a:gd name="T77" fmla="*/ 2147483647 h 546"/>
              <a:gd name="T78" fmla="*/ 2147483647 w 854"/>
              <a:gd name="T79" fmla="*/ 2147483647 h 546"/>
              <a:gd name="T80" fmla="*/ 2147483647 w 854"/>
              <a:gd name="T81" fmla="*/ 2147483647 h 546"/>
              <a:gd name="T82" fmla="*/ 2147483647 w 854"/>
              <a:gd name="T83" fmla="*/ 2147483647 h 546"/>
              <a:gd name="T84" fmla="*/ 2147483647 w 854"/>
              <a:gd name="T85" fmla="*/ 2147483647 h 546"/>
              <a:gd name="T86" fmla="*/ 2147483647 w 854"/>
              <a:gd name="T87" fmla="*/ 2147483647 h 546"/>
              <a:gd name="T88" fmla="*/ 0 w 854"/>
              <a:gd name="T89" fmla="*/ 2147483647 h 546"/>
              <a:gd name="T90" fmla="*/ 2147483647 w 854"/>
              <a:gd name="T91" fmla="*/ 2147483647 h 546"/>
              <a:gd name="T92" fmla="*/ 2147483647 w 854"/>
              <a:gd name="T93" fmla="*/ 2147483647 h 546"/>
              <a:gd name="T94" fmla="*/ 2147483647 w 854"/>
              <a:gd name="T95" fmla="*/ 2147483647 h 546"/>
              <a:gd name="T96" fmla="*/ 2147483647 w 854"/>
              <a:gd name="T97" fmla="*/ 2147483647 h 546"/>
              <a:gd name="T98" fmla="*/ 2147483647 w 854"/>
              <a:gd name="T99" fmla="*/ 2147483647 h 546"/>
              <a:gd name="T100" fmla="*/ 2147483647 w 854"/>
              <a:gd name="T101" fmla="*/ 0 h 546"/>
              <a:gd name="T102" fmla="*/ 2147483647 w 854"/>
              <a:gd name="T103" fmla="*/ 2147483647 h 546"/>
              <a:gd name="T104" fmla="*/ 2147483647 w 854"/>
              <a:gd name="T105" fmla="*/ 2147483647 h 5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4"/>
              <a:gd name="T160" fmla="*/ 0 h 546"/>
              <a:gd name="T161" fmla="*/ 854 w 854"/>
              <a:gd name="T162" fmla="*/ 546 h 5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4" h="546">
                <a:moveTo>
                  <a:pt x="635" y="17"/>
                </a:moveTo>
                <a:lnTo>
                  <a:pt x="655" y="76"/>
                </a:lnTo>
                <a:lnTo>
                  <a:pt x="731" y="178"/>
                </a:lnTo>
                <a:lnTo>
                  <a:pt x="761" y="178"/>
                </a:lnTo>
                <a:lnTo>
                  <a:pt x="768" y="230"/>
                </a:lnTo>
                <a:lnTo>
                  <a:pt x="826" y="329"/>
                </a:lnTo>
                <a:lnTo>
                  <a:pt x="841" y="405"/>
                </a:lnTo>
                <a:lnTo>
                  <a:pt x="853" y="465"/>
                </a:lnTo>
                <a:lnTo>
                  <a:pt x="841" y="488"/>
                </a:lnTo>
                <a:lnTo>
                  <a:pt x="818" y="539"/>
                </a:lnTo>
                <a:lnTo>
                  <a:pt x="801" y="531"/>
                </a:lnTo>
                <a:lnTo>
                  <a:pt x="773" y="545"/>
                </a:lnTo>
                <a:lnTo>
                  <a:pt x="750" y="509"/>
                </a:lnTo>
                <a:lnTo>
                  <a:pt x="681" y="465"/>
                </a:lnTo>
                <a:lnTo>
                  <a:pt x="659" y="409"/>
                </a:lnTo>
                <a:lnTo>
                  <a:pt x="626" y="393"/>
                </a:lnTo>
                <a:lnTo>
                  <a:pt x="591" y="361"/>
                </a:lnTo>
                <a:lnTo>
                  <a:pt x="574" y="303"/>
                </a:lnTo>
                <a:lnTo>
                  <a:pt x="555" y="303"/>
                </a:lnTo>
                <a:lnTo>
                  <a:pt x="548" y="269"/>
                </a:lnTo>
                <a:lnTo>
                  <a:pt x="550" y="235"/>
                </a:lnTo>
                <a:lnTo>
                  <a:pt x="540" y="173"/>
                </a:lnTo>
                <a:lnTo>
                  <a:pt x="503" y="146"/>
                </a:lnTo>
                <a:lnTo>
                  <a:pt x="469" y="146"/>
                </a:lnTo>
                <a:lnTo>
                  <a:pt x="453" y="118"/>
                </a:lnTo>
                <a:lnTo>
                  <a:pt x="383" y="114"/>
                </a:lnTo>
                <a:lnTo>
                  <a:pt x="373" y="129"/>
                </a:lnTo>
                <a:lnTo>
                  <a:pt x="308" y="155"/>
                </a:lnTo>
                <a:lnTo>
                  <a:pt x="292" y="137"/>
                </a:lnTo>
                <a:lnTo>
                  <a:pt x="266" y="127"/>
                </a:lnTo>
                <a:lnTo>
                  <a:pt x="260" y="114"/>
                </a:lnTo>
                <a:lnTo>
                  <a:pt x="246" y="121"/>
                </a:lnTo>
                <a:lnTo>
                  <a:pt x="218" y="112"/>
                </a:lnTo>
                <a:lnTo>
                  <a:pt x="208" y="100"/>
                </a:lnTo>
                <a:lnTo>
                  <a:pt x="159" y="114"/>
                </a:lnTo>
                <a:lnTo>
                  <a:pt x="148" y="100"/>
                </a:lnTo>
                <a:lnTo>
                  <a:pt x="128" y="121"/>
                </a:lnTo>
                <a:lnTo>
                  <a:pt x="97" y="114"/>
                </a:lnTo>
                <a:lnTo>
                  <a:pt x="82" y="132"/>
                </a:lnTo>
                <a:lnTo>
                  <a:pt x="57" y="132"/>
                </a:lnTo>
                <a:lnTo>
                  <a:pt x="62" y="116"/>
                </a:lnTo>
                <a:lnTo>
                  <a:pt x="48" y="98"/>
                </a:lnTo>
                <a:lnTo>
                  <a:pt x="45" y="121"/>
                </a:lnTo>
                <a:lnTo>
                  <a:pt x="10" y="126"/>
                </a:lnTo>
                <a:lnTo>
                  <a:pt x="0" y="70"/>
                </a:lnTo>
                <a:lnTo>
                  <a:pt x="310" y="25"/>
                </a:lnTo>
                <a:lnTo>
                  <a:pt x="324" y="50"/>
                </a:lnTo>
                <a:lnTo>
                  <a:pt x="574" y="23"/>
                </a:lnTo>
                <a:lnTo>
                  <a:pt x="583" y="34"/>
                </a:lnTo>
                <a:lnTo>
                  <a:pt x="592" y="36"/>
                </a:lnTo>
                <a:lnTo>
                  <a:pt x="602" y="0"/>
                </a:lnTo>
                <a:lnTo>
                  <a:pt x="613" y="10"/>
                </a:lnTo>
                <a:lnTo>
                  <a:pt x="635" y="1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4" name="Freeform 36" descr="Stationery"/>
          <p:cNvSpPr>
            <a:spLocks/>
          </p:cNvSpPr>
          <p:nvPr/>
        </p:nvSpPr>
        <p:spPr bwMode="invGray">
          <a:xfrm>
            <a:off x="4105275" y="2449057"/>
            <a:ext cx="1119188" cy="554038"/>
          </a:xfrm>
          <a:custGeom>
            <a:avLst/>
            <a:gdLst>
              <a:gd name="T0" fmla="*/ 2147483647 w 689"/>
              <a:gd name="T1" fmla="*/ 0 h 313"/>
              <a:gd name="T2" fmla="*/ 2147483647 w 689"/>
              <a:gd name="T3" fmla="*/ 2147483647 h 313"/>
              <a:gd name="T4" fmla="*/ 2147483647 w 689"/>
              <a:gd name="T5" fmla="*/ 2147483647 h 313"/>
              <a:gd name="T6" fmla="*/ 2147483647 w 689"/>
              <a:gd name="T7" fmla="*/ 2147483647 h 313"/>
              <a:gd name="T8" fmla="*/ 2147483647 w 689"/>
              <a:gd name="T9" fmla="*/ 2147483647 h 313"/>
              <a:gd name="T10" fmla="*/ 2147483647 w 689"/>
              <a:gd name="T11" fmla="*/ 2147483647 h 313"/>
              <a:gd name="T12" fmla="*/ 2147483647 w 689"/>
              <a:gd name="T13" fmla="*/ 2147483647 h 313"/>
              <a:gd name="T14" fmla="*/ 2147483647 w 689"/>
              <a:gd name="T15" fmla="*/ 2147483647 h 313"/>
              <a:gd name="T16" fmla="*/ 2147483647 w 689"/>
              <a:gd name="T17" fmla="*/ 2147483647 h 313"/>
              <a:gd name="T18" fmla="*/ 2147483647 w 689"/>
              <a:gd name="T19" fmla="*/ 2147483647 h 313"/>
              <a:gd name="T20" fmla="*/ 2147483647 w 689"/>
              <a:gd name="T21" fmla="*/ 2147483647 h 313"/>
              <a:gd name="T22" fmla="*/ 2147483647 w 689"/>
              <a:gd name="T23" fmla="*/ 2147483647 h 313"/>
              <a:gd name="T24" fmla="*/ 0 w 689"/>
              <a:gd name="T25" fmla="*/ 2147483647 h 313"/>
              <a:gd name="T26" fmla="*/ 2147483647 w 689"/>
              <a:gd name="T27" fmla="*/ 0 h 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9"/>
              <a:gd name="T43" fmla="*/ 0 h 313"/>
              <a:gd name="T44" fmla="*/ 689 w 689"/>
              <a:gd name="T45" fmla="*/ 313 h 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9" h="313">
                <a:moveTo>
                  <a:pt x="8" y="0"/>
                </a:moveTo>
                <a:lnTo>
                  <a:pt x="161" y="11"/>
                </a:lnTo>
                <a:lnTo>
                  <a:pt x="423" y="11"/>
                </a:lnTo>
                <a:lnTo>
                  <a:pt x="463" y="24"/>
                </a:lnTo>
                <a:lnTo>
                  <a:pt x="499" y="29"/>
                </a:lnTo>
                <a:lnTo>
                  <a:pt x="538" y="20"/>
                </a:lnTo>
                <a:lnTo>
                  <a:pt x="567" y="37"/>
                </a:lnTo>
                <a:lnTo>
                  <a:pt x="588" y="66"/>
                </a:lnTo>
                <a:lnTo>
                  <a:pt x="656" y="241"/>
                </a:lnTo>
                <a:lnTo>
                  <a:pt x="688" y="301"/>
                </a:lnTo>
                <a:lnTo>
                  <a:pt x="145" y="312"/>
                </a:lnTo>
                <a:lnTo>
                  <a:pt x="145" y="204"/>
                </a:lnTo>
                <a:lnTo>
                  <a:pt x="0" y="200"/>
                </a:lnTo>
                <a:lnTo>
                  <a:pt x="8"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5" name="Freeform 37" descr="Stationery"/>
          <p:cNvSpPr>
            <a:spLocks/>
          </p:cNvSpPr>
          <p:nvPr/>
        </p:nvSpPr>
        <p:spPr bwMode="invGray">
          <a:xfrm>
            <a:off x="4333875" y="2934832"/>
            <a:ext cx="995363" cy="514350"/>
          </a:xfrm>
          <a:custGeom>
            <a:avLst/>
            <a:gdLst>
              <a:gd name="T0" fmla="*/ 0 w 632"/>
              <a:gd name="T1" fmla="*/ 2147483647 h 299"/>
              <a:gd name="T2" fmla="*/ 0 w 632"/>
              <a:gd name="T3" fmla="*/ 2147483647 h 299"/>
              <a:gd name="T4" fmla="*/ 2147483647 w 632"/>
              <a:gd name="T5" fmla="*/ 2147483647 h 299"/>
              <a:gd name="T6" fmla="*/ 2147483647 w 632"/>
              <a:gd name="T7" fmla="*/ 2147483647 h 299"/>
              <a:gd name="T8" fmla="*/ 2147483647 w 632"/>
              <a:gd name="T9" fmla="*/ 2147483647 h 299"/>
              <a:gd name="T10" fmla="*/ 2147483647 w 632"/>
              <a:gd name="T11" fmla="*/ 2147483647 h 299"/>
              <a:gd name="T12" fmla="*/ 2147483647 w 632"/>
              <a:gd name="T13" fmla="*/ 2147483647 h 299"/>
              <a:gd name="T14" fmla="*/ 2147483647 w 632"/>
              <a:gd name="T15" fmla="*/ 2147483647 h 299"/>
              <a:gd name="T16" fmla="*/ 2147483647 w 632"/>
              <a:gd name="T17" fmla="*/ 0 h 299"/>
              <a:gd name="T18" fmla="*/ 0 w 632"/>
              <a:gd name="T19" fmla="*/ 2147483647 h 2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2"/>
              <a:gd name="T31" fmla="*/ 0 h 299"/>
              <a:gd name="T32" fmla="*/ 632 w 632"/>
              <a:gd name="T33" fmla="*/ 299 h 2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2" h="299">
                <a:moveTo>
                  <a:pt x="0" y="10"/>
                </a:moveTo>
                <a:lnTo>
                  <a:pt x="0" y="298"/>
                </a:lnTo>
                <a:lnTo>
                  <a:pt x="422" y="295"/>
                </a:lnTo>
                <a:lnTo>
                  <a:pt x="631" y="278"/>
                </a:lnTo>
                <a:lnTo>
                  <a:pt x="605" y="77"/>
                </a:lnTo>
                <a:lnTo>
                  <a:pt x="580" y="41"/>
                </a:lnTo>
                <a:lnTo>
                  <a:pt x="573" y="16"/>
                </a:lnTo>
                <a:lnTo>
                  <a:pt x="551" y="16"/>
                </a:lnTo>
                <a:lnTo>
                  <a:pt x="544" y="0"/>
                </a:lnTo>
                <a:lnTo>
                  <a:pt x="0" y="1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6" name="Freeform 38" descr="Stationery"/>
          <p:cNvSpPr>
            <a:spLocks/>
          </p:cNvSpPr>
          <p:nvPr/>
        </p:nvSpPr>
        <p:spPr bwMode="invGray">
          <a:xfrm>
            <a:off x="5014913" y="2329995"/>
            <a:ext cx="771525" cy="519112"/>
          </a:xfrm>
          <a:custGeom>
            <a:avLst/>
            <a:gdLst>
              <a:gd name="T0" fmla="*/ 2147483647 w 492"/>
              <a:gd name="T1" fmla="*/ 2147483647 h 323"/>
              <a:gd name="T2" fmla="*/ 2147483647 w 492"/>
              <a:gd name="T3" fmla="*/ 0 h 323"/>
              <a:gd name="T4" fmla="*/ 2147483647 w 492"/>
              <a:gd name="T5" fmla="*/ 2147483647 h 323"/>
              <a:gd name="T6" fmla="*/ 2147483647 w 492"/>
              <a:gd name="T7" fmla="*/ 2147483647 h 323"/>
              <a:gd name="T8" fmla="*/ 2147483647 w 492"/>
              <a:gd name="T9" fmla="*/ 2147483647 h 323"/>
              <a:gd name="T10" fmla="*/ 2147483647 w 492"/>
              <a:gd name="T11" fmla="*/ 2147483647 h 323"/>
              <a:gd name="T12" fmla="*/ 2147483647 w 492"/>
              <a:gd name="T13" fmla="*/ 2147483647 h 323"/>
              <a:gd name="T14" fmla="*/ 2147483647 w 492"/>
              <a:gd name="T15" fmla="*/ 2147483647 h 323"/>
              <a:gd name="T16" fmla="*/ 2147483647 w 492"/>
              <a:gd name="T17" fmla="*/ 2147483647 h 323"/>
              <a:gd name="T18" fmla="*/ 2147483647 w 492"/>
              <a:gd name="T19" fmla="*/ 2147483647 h 323"/>
              <a:gd name="T20" fmla="*/ 2147483647 w 492"/>
              <a:gd name="T21" fmla="*/ 2147483647 h 323"/>
              <a:gd name="T22" fmla="*/ 2147483647 w 492"/>
              <a:gd name="T23" fmla="*/ 2147483647 h 323"/>
              <a:gd name="T24" fmla="*/ 2147483647 w 492"/>
              <a:gd name="T25" fmla="*/ 2147483647 h 323"/>
              <a:gd name="T26" fmla="*/ 2147483647 w 492"/>
              <a:gd name="T27" fmla="*/ 2147483647 h 323"/>
              <a:gd name="T28" fmla="*/ 2147483647 w 492"/>
              <a:gd name="T29" fmla="*/ 2147483647 h 323"/>
              <a:gd name="T30" fmla="*/ 2147483647 w 492"/>
              <a:gd name="T31" fmla="*/ 2147483647 h 323"/>
              <a:gd name="T32" fmla="*/ 2147483647 w 492"/>
              <a:gd name="T33" fmla="*/ 2147483647 h 323"/>
              <a:gd name="T34" fmla="*/ 2147483647 w 492"/>
              <a:gd name="T35" fmla="*/ 2147483647 h 323"/>
              <a:gd name="T36" fmla="*/ 2147483647 w 492"/>
              <a:gd name="T37" fmla="*/ 2147483647 h 323"/>
              <a:gd name="T38" fmla="*/ 0 w 492"/>
              <a:gd name="T39" fmla="*/ 2147483647 h 323"/>
              <a:gd name="T40" fmla="*/ 2147483647 w 492"/>
              <a:gd name="T41" fmla="*/ 2147483647 h 3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2"/>
              <a:gd name="T64" fmla="*/ 0 h 323"/>
              <a:gd name="T65" fmla="*/ 492 w 492"/>
              <a:gd name="T66" fmla="*/ 323 h 3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2" h="323">
                <a:moveTo>
                  <a:pt x="12" y="24"/>
                </a:moveTo>
                <a:lnTo>
                  <a:pt x="404" y="0"/>
                </a:lnTo>
                <a:lnTo>
                  <a:pt x="418" y="8"/>
                </a:lnTo>
                <a:lnTo>
                  <a:pt x="412" y="53"/>
                </a:lnTo>
                <a:lnTo>
                  <a:pt x="428" y="78"/>
                </a:lnTo>
                <a:lnTo>
                  <a:pt x="465" y="94"/>
                </a:lnTo>
                <a:lnTo>
                  <a:pt x="489" y="122"/>
                </a:lnTo>
                <a:lnTo>
                  <a:pt x="491" y="157"/>
                </a:lnTo>
                <a:lnTo>
                  <a:pt x="477" y="181"/>
                </a:lnTo>
                <a:lnTo>
                  <a:pt x="441" y="190"/>
                </a:lnTo>
                <a:lnTo>
                  <a:pt x="448" y="228"/>
                </a:lnTo>
                <a:lnTo>
                  <a:pt x="429" y="261"/>
                </a:lnTo>
                <a:lnTo>
                  <a:pt x="427" y="322"/>
                </a:lnTo>
                <a:lnTo>
                  <a:pt x="396" y="291"/>
                </a:lnTo>
                <a:lnTo>
                  <a:pt x="80" y="317"/>
                </a:lnTo>
                <a:lnTo>
                  <a:pt x="12" y="141"/>
                </a:lnTo>
                <a:lnTo>
                  <a:pt x="12" y="112"/>
                </a:lnTo>
                <a:lnTo>
                  <a:pt x="14" y="104"/>
                </a:lnTo>
                <a:lnTo>
                  <a:pt x="12" y="59"/>
                </a:lnTo>
                <a:lnTo>
                  <a:pt x="0" y="45"/>
                </a:lnTo>
                <a:lnTo>
                  <a:pt x="12" y="24"/>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7" name="Freeform 39" descr="Stationery"/>
          <p:cNvSpPr>
            <a:spLocks/>
          </p:cNvSpPr>
          <p:nvPr/>
        </p:nvSpPr>
        <p:spPr bwMode="invGray">
          <a:xfrm>
            <a:off x="5684838" y="2423657"/>
            <a:ext cx="534987" cy="920750"/>
          </a:xfrm>
          <a:custGeom>
            <a:avLst/>
            <a:gdLst>
              <a:gd name="T0" fmla="*/ 2147483647 w 343"/>
              <a:gd name="T1" fmla="*/ 2147483647 h 574"/>
              <a:gd name="T2" fmla="*/ 2147483647 w 343"/>
              <a:gd name="T3" fmla="*/ 0 h 574"/>
              <a:gd name="T4" fmla="*/ 2147483647 w 343"/>
              <a:gd name="T5" fmla="*/ 2147483647 h 574"/>
              <a:gd name="T6" fmla="*/ 2147483647 w 343"/>
              <a:gd name="T7" fmla="*/ 2147483647 h 574"/>
              <a:gd name="T8" fmla="*/ 2147483647 w 343"/>
              <a:gd name="T9" fmla="*/ 2147483647 h 574"/>
              <a:gd name="T10" fmla="*/ 2147483647 w 343"/>
              <a:gd name="T11" fmla="*/ 2147483647 h 574"/>
              <a:gd name="T12" fmla="*/ 2147483647 w 343"/>
              <a:gd name="T13" fmla="*/ 2147483647 h 574"/>
              <a:gd name="T14" fmla="*/ 2147483647 w 343"/>
              <a:gd name="T15" fmla="*/ 2147483647 h 574"/>
              <a:gd name="T16" fmla="*/ 2147483647 w 343"/>
              <a:gd name="T17" fmla="*/ 2147483647 h 574"/>
              <a:gd name="T18" fmla="*/ 2147483647 w 343"/>
              <a:gd name="T19" fmla="*/ 2147483647 h 574"/>
              <a:gd name="T20" fmla="*/ 2147483647 w 343"/>
              <a:gd name="T21" fmla="*/ 2147483647 h 574"/>
              <a:gd name="T22" fmla="*/ 2147483647 w 343"/>
              <a:gd name="T23" fmla="*/ 2147483647 h 574"/>
              <a:gd name="T24" fmla="*/ 2147483647 w 343"/>
              <a:gd name="T25" fmla="*/ 2147483647 h 574"/>
              <a:gd name="T26" fmla="*/ 2147483647 w 343"/>
              <a:gd name="T27" fmla="*/ 2147483647 h 574"/>
              <a:gd name="T28" fmla="*/ 2147483647 w 343"/>
              <a:gd name="T29" fmla="*/ 2147483647 h 574"/>
              <a:gd name="T30" fmla="*/ 2147483647 w 343"/>
              <a:gd name="T31" fmla="*/ 2147483647 h 574"/>
              <a:gd name="T32" fmla="*/ 2147483647 w 343"/>
              <a:gd name="T33" fmla="*/ 2147483647 h 574"/>
              <a:gd name="T34" fmla="*/ 2147483647 w 343"/>
              <a:gd name="T35" fmla="*/ 2147483647 h 574"/>
              <a:gd name="T36" fmla="*/ 2147483647 w 343"/>
              <a:gd name="T37" fmla="*/ 2147483647 h 574"/>
              <a:gd name="T38" fmla="*/ 2147483647 w 343"/>
              <a:gd name="T39" fmla="*/ 2147483647 h 574"/>
              <a:gd name="T40" fmla="*/ 2147483647 w 343"/>
              <a:gd name="T41" fmla="*/ 2147483647 h 574"/>
              <a:gd name="T42" fmla="*/ 0 w 343"/>
              <a:gd name="T43" fmla="*/ 2147483647 h 574"/>
              <a:gd name="T44" fmla="*/ 2147483647 w 343"/>
              <a:gd name="T45" fmla="*/ 2147483647 h 574"/>
              <a:gd name="T46" fmla="*/ 2147483647 w 343"/>
              <a:gd name="T47" fmla="*/ 2147483647 h 574"/>
              <a:gd name="T48" fmla="*/ 2147483647 w 343"/>
              <a:gd name="T49" fmla="*/ 2147483647 h 574"/>
              <a:gd name="T50" fmla="*/ 2147483647 w 343"/>
              <a:gd name="T51" fmla="*/ 2147483647 h 574"/>
              <a:gd name="T52" fmla="*/ 2147483647 w 343"/>
              <a:gd name="T53" fmla="*/ 2147483647 h 574"/>
              <a:gd name="T54" fmla="*/ 2147483647 w 343"/>
              <a:gd name="T55" fmla="*/ 2147483647 h 574"/>
              <a:gd name="T56" fmla="*/ 2147483647 w 343"/>
              <a:gd name="T57" fmla="*/ 2147483647 h 5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3"/>
              <a:gd name="T88" fmla="*/ 0 h 574"/>
              <a:gd name="T89" fmla="*/ 343 w 343"/>
              <a:gd name="T90" fmla="*/ 574 h 5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3" h="574">
                <a:moveTo>
                  <a:pt x="38" y="34"/>
                </a:moveTo>
                <a:lnTo>
                  <a:pt x="258" y="0"/>
                </a:lnTo>
                <a:lnTo>
                  <a:pt x="255" y="22"/>
                </a:lnTo>
                <a:lnTo>
                  <a:pt x="280" y="57"/>
                </a:lnTo>
                <a:lnTo>
                  <a:pt x="289" y="89"/>
                </a:lnTo>
                <a:lnTo>
                  <a:pt x="328" y="317"/>
                </a:lnTo>
                <a:lnTo>
                  <a:pt x="323" y="347"/>
                </a:lnTo>
                <a:lnTo>
                  <a:pt x="342" y="369"/>
                </a:lnTo>
                <a:lnTo>
                  <a:pt x="306" y="475"/>
                </a:lnTo>
                <a:lnTo>
                  <a:pt x="283" y="513"/>
                </a:lnTo>
                <a:lnTo>
                  <a:pt x="293" y="529"/>
                </a:lnTo>
                <a:lnTo>
                  <a:pt x="274" y="536"/>
                </a:lnTo>
                <a:lnTo>
                  <a:pt x="279" y="561"/>
                </a:lnTo>
                <a:lnTo>
                  <a:pt x="222" y="558"/>
                </a:lnTo>
                <a:lnTo>
                  <a:pt x="208" y="573"/>
                </a:lnTo>
                <a:lnTo>
                  <a:pt x="185" y="562"/>
                </a:lnTo>
                <a:lnTo>
                  <a:pt x="165" y="521"/>
                </a:lnTo>
                <a:lnTo>
                  <a:pt x="115" y="477"/>
                </a:lnTo>
                <a:lnTo>
                  <a:pt x="122" y="401"/>
                </a:lnTo>
                <a:lnTo>
                  <a:pt x="70" y="376"/>
                </a:lnTo>
                <a:lnTo>
                  <a:pt x="32" y="332"/>
                </a:lnTo>
                <a:lnTo>
                  <a:pt x="0" y="263"/>
                </a:lnTo>
                <a:lnTo>
                  <a:pt x="2" y="201"/>
                </a:lnTo>
                <a:lnTo>
                  <a:pt x="21" y="169"/>
                </a:lnTo>
                <a:lnTo>
                  <a:pt x="14" y="130"/>
                </a:lnTo>
                <a:lnTo>
                  <a:pt x="50" y="122"/>
                </a:lnTo>
                <a:lnTo>
                  <a:pt x="64" y="98"/>
                </a:lnTo>
                <a:lnTo>
                  <a:pt x="62" y="62"/>
                </a:lnTo>
                <a:lnTo>
                  <a:pt x="38" y="34"/>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8" name="Freeform 40" descr="Stationery"/>
          <p:cNvSpPr>
            <a:spLocks/>
          </p:cNvSpPr>
          <p:nvPr/>
        </p:nvSpPr>
        <p:spPr bwMode="invGray">
          <a:xfrm>
            <a:off x="5141913" y="2796720"/>
            <a:ext cx="911225" cy="701675"/>
          </a:xfrm>
          <a:custGeom>
            <a:avLst/>
            <a:gdLst>
              <a:gd name="T0" fmla="*/ 2147483647 w 582"/>
              <a:gd name="T1" fmla="*/ 2147483647 h 438"/>
              <a:gd name="T2" fmla="*/ 2147483647 w 582"/>
              <a:gd name="T3" fmla="*/ 2147483647 h 438"/>
              <a:gd name="T4" fmla="*/ 2147483647 w 582"/>
              <a:gd name="T5" fmla="*/ 2147483647 h 438"/>
              <a:gd name="T6" fmla="*/ 2147483647 w 582"/>
              <a:gd name="T7" fmla="*/ 2147483647 h 438"/>
              <a:gd name="T8" fmla="*/ 2147483647 w 582"/>
              <a:gd name="T9" fmla="*/ 2147483647 h 438"/>
              <a:gd name="T10" fmla="*/ 2147483647 w 582"/>
              <a:gd name="T11" fmla="*/ 2147483647 h 438"/>
              <a:gd name="T12" fmla="*/ 2147483647 w 582"/>
              <a:gd name="T13" fmla="*/ 2147483647 h 438"/>
              <a:gd name="T14" fmla="*/ 2147483647 w 582"/>
              <a:gd name="T15" fmla="*/ 2147483647 h 438"/>
              <a:gd name="T16" fmla="*/ 2147483647 w 582"/>
              <a:gd name="T17" fmla="*/ 2147483647 h 438"/>
              <a:gd name="T18" fmla="*/ 2147483647 w 582"/>
              <a:gd name="T19" fmla="*/ 2147483647 h 438"/>
              <a:gd name="T20" fmla="*/ 2147483647 w 582"/>
              <a:gd name="T21" fmla="*/ 2147483647 h 438"/>
              <a:gd name="T22" fmla="*/ 2147483647 w 582"/>
              <a:gd name="T23" fmla="*/ 2147483647 h 438"/>
              <a:gd name="T24" fmla="*/ 2147483647 w 582"/>
              <a:gd name="T25" fmla="*/ 2147483647 h 438"/>
              <a:gd name="T26" fmla="*/ 2147483647 w 582"/>
              <a:gd name="T27" fmla="*/ 2147483647 h 438"/>
              <a:gd name="T28" fmla="*/ 2147483647 w 582"/>
              <a:gd name="T29" fmla="*/ 2147483647 h 438"/>
              <a:gd name="T30" fmla="*/ 2147483647 w 582"/>
              <a:gd name="T31" fmla="*/ 2147483647 h 438"/>
              <a:gd name="T32" fmla="*/ 2147483647 w 582"/>
              <a:gd name="T33" fmla="*/ 2147483647 h 438"/>
              <a:gd name="T34" fmla="*/ 2147483647 w 582"/>
              <a:gd name="T35" fmla="*/ 0 h 438"/>
              <a:gd name="T36" fmla="*/ 0 w 582"/>
              <a:gd name="T37" fmla="*/ 2147483647 h 438"/>
              <a:gd name="T38" fmla="*/ 2147483647 w 582"/>
              <a:gd name="T39" fmla="*/ 2147483647 h 438"/>
              <a:gd name="T40" fmla="*/ 2147483647 w 582"/>
              <a:gd name="T41" fmla="*/ 2147483647 h 438"/>
              <a:gd name="T42" fmla="*/ 2147483647 w 582"/>
              <a:gd name="T43" fmla="*/ 2147483647 h 438"/>
              <a:gd name="T44" fmla="*/ 2147483647 w 582"/>
              <a:gd name="T45" fmla="*/ 2147483647 h 438"/>
              <a:gd name="T46" fmla="*/ 2147483647 w 582"/>
              <a:gd name="T47" fmla="*/ 2147483647 h 438"/>
              <a:gd name="T48" fmla="*/ 2147483647 w 582"/>
              <a:gd name="T49" fmla="*/ 2147483647 h 438"/>
              <a:gd name="T50" fmla="*/ 2147483647 w 582"/>
              <a:gd name="T51" fmla="*/ 2147483647 h 4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82"/>
              <a:gd name="T79" fmla="*/ 0 h 438"/>
              <a:gd name="T80" fmla="*/ 582 w 582"/>
              <a:gd name="T81" fmla="*/ 438 h 4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82" h="438">
                <a:moveTo>
                  <a:pt x="126" y="423"/>
                </a:moveTo>
                <a:lnTo>
                  <a:pt x="285" y="412"/>
                </a:lnTo>
                <a:lnTo>
                  <a:pt x="506" y="395"/>
                </a:lnTo>
                <a:lnTo>
                  <a:pt x="494" y="437"/>
                </a:lnTo>
                <a:lnTo>
                  <a:pt x="539" y="437"/>
                </a:lnTo>
                <a:lnTo>
                  <a:pt x="547" y="395"/>
                </a:lnTo>
                <a:lnTo>
                  <a:pt x="574" y="382"/>
                </a:lnTo>
                <a:lnTo>
                  <a:pt x="581" y="365"/>
                </a:lnTo>
                <a:lnTo>
                  <a:pt x="563" y="355"/>
                </a:lnTo>
                <a:lnTo>
                  <a:pt x="554" y="342"/>
                </a:lnTo>
                <a:lnTo>
                  <a:pt x="531" y="331"/>
                </a:lnTo>
                <a:lnTo>
                  <a:pt x="511" y="290"/>
                </a:lnTo>
                <a:lnTo>
                  <a:pt x="461" y="246"/>
                </a:lnTo>
                <a:lnTo>
                  <a:pt x="468" y="169"/>
                </a:lnTo>
                <a:lnTo>
                  <a:pt x="416" y="145"/>
                </a:lnTo>
                <a:lnTo>
                  <a:pt x="378" y="100"/>
                </a:lnTo>
                <a:lnTo>
                  <a:pt x="346" y="31"/>
                </a:lnTo>
                <a:lnTo>
                  <a:pt x="315" y="0"/>
                </a:lnTo>
                <a:lnTo>
                  <a:pt x="0" y="26"/>
                </a:lnTo>
                <a:lnTo>
                  <a:pt x="32" y="86"/>
                </a:lnTo>
                <a:lnTo>
                  <a:pt x="39" y="103"/>
                </a:lnTo>
                <a:lnTo>
                  <a:pt x="61" y="103"/>
                </a:lnTo>
                <a:lnTo>
                  <a:pt x="68" y="128"/>
                </a:lnTo>
                <a:lnTo>
                  <a:pt x="93" y="166"/>
                </a:lnTo>
                <a:lnTo>
                  <a:pt x="119" y="374"/>
                </a:lnTo>
                <a:lnTo>
                  <a:pt x="126" y="423"/>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89" name="Freeform 41" descr="Stationery"/>
          <p:cNvSpPr>
            <a:spLocks/>
          </p:cNvSpPr>
          <p:nvPr/>
        </p:nvSpPr>
        <p:spPr bwMode="invGray">
          <a:xfrm>
            <a:off x="6135688" y="2501445"/>
            <a:ext cx="420687" cy="687387"/>
          </a:xfrm>
          <a:custGeom>
            <a:avLst/>
            <a:gdLst>
              <a:gd name="T0" fmla="*/ 0 w 269"/>
              <a:gd name="T1" fmla="*/ 2147483647 h 429"/>
              <a:gd name="T2" fmla="*/ 2147483647 w 269"/>
              <a:gd name="T3" fmla="*/ 2147483647 h 429"/>
              <a:gd name="T4" fmla="*/ 2147483647 w 269"/>
              <a:gd name="T5" fmla="*/ 2147483647 h 429"/>
              <a:gd name="T6" fmla="*/ 2147483647 w 269"/>
              <a:gd name="T7" fmla="*/ 2147483647 h 429"/>
              <a:gd name="T8" fmla="*/ 2147483647 w 269"/>
              <a:gd name="T9" fmla="*/ 2147483647 h 429"/>
              <a:gd name="T10" fmla="*/ 2147483647 w 269"/>
              <a:gd name="T11" fmla="*/ 2147483647 h 429"/>
              <a:gd name="T12" fmla="*/ 2147483647 w 269"/>
              <a:gd name="T13" fmla="*/ 2147483647 h 429"/>
              <a:gd name="T14" fmla="*/ 2147483647 w 269"/>
              <a:gd name="T15" fmla="*/ 2147483647 h 429"/>
              <a:gd name="T16" fmla="*/ 2147483647 w 269"/>
              <a:gd name="T17" fmla="*/ 2147483647 h 429"/>
              <a:gd name="T18" fmla="*/ 2147483647 w 269"/>
              <a:gd name="T19" fmla="*/ 2147483647 h 429"/>
              <a:gd name="T20" fmla="*/ 2147483647 w 269"/>
              <a:gd name="T21" fmla="*/ 2147483647 h 429"/>
              <a:gd name="T22" fmla="*/ 2147483647 w 269"/>
              <a:gd name="T23" fmla="*/ 2147483647 h 429"/>
              <a:gd name="T24" fmla="*/ 2147483647 w 269"/>
              <a:gd name="T25" fmla="*/ 0 h 429"/>
              <a:gd name="T26" fmla="*/ 2147483647 w 269"/>
              <a:gd name="T27" fmla="*/ 2147483647 h 429"/>
              <a:gd name="T28" fmla="*/ 2147483647 w 269"/>
              <a:gd name="T29" fmla="*/ 2147483647 h 429"/>
              <a:gd name="T30" fmla="*/ 2147483647 w 269"/>
              <a:gd name="T31" fmla="*/ 2147483647 h 429"/>
              <a:gd name="T32" fmla="*/ 0 w 269"/>
              <a:gd name="T33" fmla="*/ 2147483647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29"/>
              <a:gd name="T53" fmla="*/ 269 w 269"/>
              <a:gd name="T54" fmla="*/ 429 h 4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29">
                <a:moveTo>
                  <a:pt x="0" y="42"/>
                </a:moveTo>
                <a:lnTo>
                  <a:pt x="39" y="270"/>
                </a:lnTo>
                <a:lnTo>
                  <a:pt x="35" y="300"/>
                </a:lnTo>
                <a:lnTo>
                  <a:pt x="54" y="322"/>
                </a:lnTo>
                <a:lnTo>
                  <a:pt x="18" y="428"/>
                </a:lnTo>
                <a:lnTo>
                  <a:pt x="47" y="411"/>
                </a:lnTo>
                <a:lnTo>
                  <a:pt x="148" y="397"/>
                </a:lnTo>
                <a:lnTo>
                  <a:pt x="156" y="371"/>
                </a:lnTo>
                <a:lnTo>
                  <a:pt x="187" y="386"/>
                </a:lnTo>
                <a:lnTo>
                  <a:pt x="206" y="345"/>
                </a:lnTo>
                <a:lnTo>
                  <a:pt x="232" y="307"/>
                </a:lnTo>
                <a:lnTo>
                  <a:pt x="268" y="278"/>
                </a:lnTo>
                <a:lnTo>
                  <a:pt x="212" y="0"/>
                </a:lnTo>
                <a:lnTo>
                  <a:pt x="73" y="16"/>
                </a:lnTo>
                <a:lnTo>
                  <a:pt x="57" y="30"/>
                </a:lnTo>
                <a:lnTo>
                  <a:pt x="26" y="40"/>
                </a:lnTo>
                <a:lnTo>
                  <a:pt x="0" y="42"/>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0" name="Freeform 42" descr="Stationery"/>
          <p:cNvSpPr>
            <a:spLocks/>
          </p:cNvSpPr>
          <p:nvPr/>
        </p:nvSpPr>
        <p:spPr bwMode="invGray">
          <a:xfrm>
            <a:off x="4152900" y="1463220"/>
            <a:ext cx="839788" cy="541337"/>
          </a:xfrm>
          <a:custGeom>
            <a:avLst/>
            <a:gdLst>
              <a:gd name="T0" fmla="*/ 2147483647 w 537"/>
              <a:gd name="T1" fmla="*/ 2147483647 h 339"/>
              <a:gd name="T2" fmla="*/ 0 w 537"/>
              <a:gd name="T3" fmla="*/ 2147483647 h 339"/>
              <a:gd name="T4" fmla="*/ 2147483647 w 537"/>
              <a:gd name="T5" fmla="*/ 2147483647 h 339"/>
              <a:gd name="T6" fmla="*/ 2147483647 w 537"/>
              <a:gd name="T7" fmla="*/ 2147483647 h 339"/>
              <a:gd name="T8" fmla="*/ 2147483647 w 537"/>
              <a:gd name="T9" fmla="*/ 2147483647 h 339"/>
              <a:gd name="T10" fmla="*/ 2147483647 w 537"/>
              <a:gd name="T11" fmla="*/ 2147483647 h 339"/>
              <a:gd name="T12" fmla="*/ 2147483647 w 537"/>
              <a:gd name="T13" fmla="*/ 0 h 339"/>
              <a:gd name="T14" fmla="*/ 2147483647 w 537"/>
              <a:gd name="T15" fmla="*/ 2147483647 h 339"/>
              <a:gd name="T16" fmla="*/ 2147483647 w 537"/>
              <a:gd name="T17" fmla="*/ 2147483647 h 339"/>
              <a:gd name="T18" fmla="*/ 2147483647 w 537"/>
              <a:gd name="T19" fmla="*/ 2147483647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339"/>
              <a:gd name="T32" fmla="*/ 537 w 537"/>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339">
                <a:moveTo>
                  <a:pt x="13" y="5"/>
                </a:moveTo>
                <a:lnTo>
                  <a:pt x="0" y="333"/>
                </a:lnTo>
                <a:lnTo>
                  <a:pt x="366" y="338"/>
                </a:lnTo>
                <a:lnTo>
                  <a:pt x="536" y="327"/>
                </a:lnTo>
                <a:lnTo>
                  <a:pt x="524" y="193"/>
                </a:lnTo>
                <a:lnTo>
                  <a:pt x="495" y="124"/>
                </a:lnTo>
                <a:lnTo>
                  <a:pt x="468" y="0"/>
                </a:lnTo>
                <a:lnTo>
                  <a:pt x="260" y="5"/>
                </a:lnTo>
                <a:lnTo>
                  <a:pt x="155" y="5"/>
                </a:lnTo>
                <a:lnTo>
                  <a:pt x="13" y="5"/>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1" name="Freeform 43" descr="Stationery"/>
          <p:cNvSpPr>
            <a:spLocks/>
          </p:cNvSpPr>
          <p:nvPr/>
        </p:nvSpPr>
        <p:spPr bwMode="invGray">
          <a:xfrm>
            <a:off x="4132263" y="1987095"/>
            <a:ext cx="908050" cy="569912"/>
          </a:xfrm>
          <a:custGeom>
            <a:avLst/>
            <a:gdLst>
              <a:gd name="T0" fmla="*/ 2147483647 w 580"/>
              <a:gd name="T1" fmla="*/ 2147483647 h 356"/>
              <a:gd name="T2" fmla="*/ 2147483647 w 580"/>
              <a:gd name="T3" fmla="*/ 2147483647 h 356"/>
              <a:gd name="T4" fmla="*/ 2147483647 w 580"/>
              <a:gd name="T5" fmla="*/ 0 h 356"/>
              <a:gd name="T6" fmla="*/ 2147483647 w 580"/>
              <a:gd name="T7" fmla="*/ 2147483647 h 356"/>
              <a:gd name="T8" fmla="*/ 2147483647 w 580"/>
              <a:gd name="T9" fmla="*/ 2147483647 h 356"/>
              <a:gd name="T10" fmla="*/ 2147483647 w 580"/>
              <a:gd name="T11" fmla="*/ 2147483647 h 356"/>
              <a:gd name="T12" fmla="*/ 2147483647 w 580"/>
              <a:gd name="T13" fmla="*/ 2147483647 h 356"/>
              <a:gd name="T14" fmla="*/ 2147483647 w 580"/>
              <a:gd name="T15" fmla="*/ 2147483647 h 356"/>
              <a:gd name="T16" fmla="*/ 2147483647 w 580"/>
              <a:gd name="T17" fmla="*/ 2147483647 h 356"/>
              <a:gd name="T18" fmla="*/ 2147483647 w 580"/>
              <a:gd name="T19" fmla="*/ 2147483647 h 356"/>
              <a:gd name="T20" fmla="*/ 2147483647 w 580"/>
              <a:gd name="T21" fmla="*/ 2147483647 h 356"/>
              <a:gd name="T22" fmla="*/ 2147483647 w 580"/>
              <a:gd name="T23" fmla="*/ 2147483647 h 356"/>
              <a:gd name="T24" fmla="*/ 2147483647 w 580"/>
              <a:gd name="T25" fmla="*/ 2147483647 h 356"/>
              <a:gd name="T26" fmla="*/ 2147483647 w 580"/>
              <a:gd name="T27" fmla="*/ 2147483647 h 356"/>
              <a:gd name="T28" fmla="*/ 2147483647 w 580"/>
              <a:gd name="T29" fmla="*/ 2147483647 h 356"/>
              <a:gd name="T30" fmla="*/ 2147483647 w 580"/>
              <a:gd name="T31" fmla="*/ 2147483647 h 356"/>
              <a:gd name="T32" fmla="*/ 2147483647 w 580"/>
              <a:gd name="T33" fmla="*/ 2147483647 h 356"/>
              <a:gd name="T34" fmla="*/ 0 w 580"/>
              <a:gd name="T35" fmla="*/ 2147483647 h 356"/>
              <a:gd name="T36" fmla="*/ 2147483647 w 580"/>
              <a:gd name="T37" fmla="*/ 2147483647 h 356"/>
              <a:gd name="T38" fmla="*/ 2147483647 w 580"/>
              <a:gd name="T39" fmla="*/ 2147483647 h 3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0"/>
              <a:gd name="T61" fmla="*/ 0 h 356"/>
              <a:gd name="T62" fmla="*/ 580 w 580"/>
              <a:gd name="T63" fmla="*/ 356 h 3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0" h="356">
                <a:moveTo>
                  <a:pt x="15" y="5"/>
                </a:moveTo>
                <a:lnTo>
                  <a:pt x="379" y="11"/>
                </a:lnTo>
                <a:lnTo>
                  <a:pt x="547" y="0"/>
                </a:lnTo>
                <a:lnTo>
                  <a:pt x="527" y="31"/>
                </a:lnTo>
                <a:lnTo>
                  <a:pt x="551" y="63"/>
                </a:lnTo>
                <a:lnTo>
                  <a:pt x="577" y="237"/>
                </a:lnTo>
                <a:lnTo>
                  <a:pt x="565" y="259"/>
                </a:lnTo>
                <a:lnTo>
                  <a:pt x="577" y="273"/>
                </a:lnTo>
                <a:lnTo>
                  <a:pt x="579" y="318"/>
                </a:lnTo>
                <a:lnTo>
                  <a:pt x="577" y="326"/>
                </a:lnTo>
                <a:lnTo>
                  <a:pt x="577" y="355"/>
                </a:lnTo>
                <a:lnTo>
                  <a:pt x="555" y="326"/>
                </a:lnTo>
                <a:lnTo>
                  <a:pt x="527" y="310"/>
                </a:lnTo>
                <a:lnTo>
                  <a:pt x="488" y="318"/>
                </a:lnTo>
                <a:lnTo>
                  <a:pt x="452" y="313"/>
                </a:lnTo>
                <a:lnTo>
                  <a:pt x="412" y="300"/>
                </a:lnTo>
                <a:lnTo>
                  <a:pt x="152" y="300"/>
                </a:lnTo>
                <a:lnTo>
                  <a:pt x="0" y="289"/>
                </a:lnTo>
                <a:lnTo>
                  <a:pt x="7" y="96"/>
                </a:lnTo>
                <a:lnTo>
                  <a:pt x="15" y="5"/>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2" name="Freeform 44" descr="Stationery"/>
          <p:cNvSpPr>
            <a:spLocks/>
          </p:cNvSpPr>
          <p:nvPr/>
        </p:nvSpPr>
        <p:spPr bwMode="invGray">
          <a:xfrm>
            <a:off x="4876800" y="1374320"/>
            <a:ext cx="904875" cy="1014412"/>
          </a:xfrm>
          <a:custGeom>
            <a:avLst/>
            <a:gdLst>
              <a:gd name="T0" fmla="*/ 2147483647 w 578"/>
              <a:gd name="T1" fmla="*/ 2147483647 h 632"/>
              <a:gd name="T2" fmla="*/ 2147483647 w 578"/>
              <a:gd name="T3" fmla="*/ 2147483647 h 632"/>
              <a:gd name="T4" fmla="*/ 2147483647 w 578"/>
              <a:gd name="T5" fmla="*/ 2147483647 h 632"/>
              <a:gd name="T6" fmla="*/ 2147483647 w 578"/>
              <a:gd name="T7" fmla="*/ 2147483647 h 632"/>
              <a:gd name="T8" fmla="*/ 2147483647 w 578"/>
              <a:gd name="T9" fmla="*/ 2147483647 h 632"/>
              <a:gd name="T10" fmla="*/ 2147483647 w 578"/>
              <a:gd name="T11" fmla="*/ 2147483647 h 632"/>
              <a:gd name="T12" fmla="*/ 2147483647 w 578"/>
              <a:gd name="T13" fmla="*/ 2147483647 h 632"/>
              <a:gd name="T14" fmla="*/ 2147483647 w 578"/>
              <a:gd name="T15" fmla="*/ 2147483647 h 632"/>
              <a:gd name="T16" fmla="*/ 2147483647 w 578"/>
              <a:gd name="T17" fmla="*/ 2147483647 h 632"/>
              <a:gd name="T18" fmla="*/ 2147483647 w 578"/>
              <a:gd name="T19" fmla="*/ 2147483647 h 632"/>
              <a:gd name="T20" fmla="*/ 2147483647 w 578"/>
              <a:gd name="T21" fmla="*/ 2147483647 h 632"/>
              <a:gd name="T22" fmla="*/ 2147483647 w 578"/>
              <a:gd name="T23" fmla="*/ 2147483647 h 632"/>
              <a:gd name="T24" fmla="*/ 2147483647 w 578"/>
              <a:gd name="T25" fmla="*/ 2147483647 h 632"/>
              <a:gd name="T26" fmla="*/ 2147483647 w 578"/>
              <a:gd name="T27" fmla="*/ 2147483647 h 632"/>
              <a:gd name="T28" fmla="*/ 2147483647 w 578"/>
              <a:gd name="T29" fmla="*/ 2147483647 h 632"/>
              <a:gd name="T30" fmla="*/ 2147483647 w 578"/>
              <a:gd name="T31" fmla="*/ 2147483647 h 632"/>
              <a:gd name="T32" fmla="*/ 2147483647 w 578"/>
              <a:gd name="T33" fmla="*/ 2147483647 h 632"/>
              <a:gd name="T34" fmla="*/ 2147483647 w 578"/>
              <a:gd name="T35" fmla="*/ 2147483647 h 632"/>
              <a:gd name="T36" fmla="*/ 2147483647 w 578"/>
              <a:gd name="T37" fmla="*/ 2147483647 h 632"/>
              <a:gd name="T38" fmla="*/ 2147483647 w 578"/>
              <a:gd name="T39" fmla="*/ 2147483647 h 632"/>
              <a:gd name="T40" fmla="*/ 2147483647 w 578"/>
              <a:gd name="T41" fmla="*/ 2147483647 h 632"/>
              <a:gd name="T42" fmla="*/ 2147483647 w 578"/>
              <a:gd name="T43" fmla="*/ 2147483647 h 632"/>
              <a:gd name="T44" fmla="*/ 2147483647 w 578"/>
              <a:gd name="T45" fmla="*/ 2147483647 h 632"/>
              <a:gd name="T46" fmla="*/ 0 w 578"/>
              <a:gd name="T47" fmla="*/ 2147483647 h 632"/>
              <a:gd name="T48" fmla="*/ 2147483647 w 578"/>
              <a:gd name="T49" fmla="*/ 2147483647 h 632"/>
              <a:gd name="T50" fmla="*/ 2147483647 w 578"/>
              <a:gd name="T51" fmla="*/ 0 h 632"/>
              <a:gd name="T52" fmla="*/ 2147483647 w 578"/>
              <a:gd name="T53" fmla="*/ 2147483647 h 632"/>
              <a:gd name="T54" fmla="*/ 2147483647 w 578"/>
              <a:gd name="T55" fmla="*/ 2147483647 h 632"/>
              <a:gd name="T56" fmla="*/ 2147483647 w 578"/>
              <a:gd name="T57" fmla="*/ 2147483647 h 632"/>
              <a:gd name="T58" fmla="*/ 2147483647 w 578"/>
              <a:gd name="T59" fmla="*/ 2147483647 h 632"/>
              <a:gd name="T60" fmla="*/ 2147483647 w 578"/>
              <a:gd name="T61" fmla="*/ 2147483647 h 632"/>
              <a:gd name="T62" fmla="*/ 2147483647 w 578"/>
              <a:gd name="T63" fmla="*/ 2147483647 h 632"/>
              <a:gd name="T64" fmla="*/ 2147483647 w 578"/>
              <a:gd name="T65" fmla="*/ 2147483647 h 632"/>
              <a:gd name="T66" fmla="*/ 2147483647 w 578"/>
              <a:gd name="T67" fmla="*/ 2147483647 h 6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8"/>
              <a:gd name="T103" fmla="*/ 0 h 632"/>
              <a:gd name="T104" fmla="*/ 578 w 578"/>
              <a:gd name="T105" fmla="*/ 632 h 6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8" h="632">
                <a:moveTo>
                  <a:pt x="577" y="142"/>
                </a:moveTo>
                <a:lnTo>
                  <a:pt x="534" y="183"/>
                </a:lnTo>
                <a:lnTo>
                  <a:pt x="476" y="212"/>
                </a:lnTo>
                <a:lnTo>
                  <a:pt x="407" y="290"/>
                </a:lnTo>
                <a:lnTo>
                  <a:pt x="385" y="318"/>
                </a:lnTo>
                <a:lnTo>
                  <a:pt x="378" y="354"/>
                </a:lnTo>
                <a:lnTo>
                  <a:pt x="354" y="372"/>
                </a:lnTo>
                <a:lnTo>
                  <a:pt x="378" y="380"/>
                </a:lnTo>
                <a:lnTo>
                  <a:pt x="347" y="380"/>
                </a:lnTo>
                <a:lnTo>
                  <a:pt x="366" y="393"/>
                </a:lnTo>
                <a:lnTo>
                  <a:pt x="356" y="415"/>
                </a:lnTo>
                <a:lnTo>
                  <a:pt x="367" y="482"/>
                </a:lnTo>
                <a:lnTo>
                  <a:pt x="352" y="509"/>
                </a:lnTo>
                <a:lnTo>
                  <a:pt x="407" y="524"/>
                </a:lnTo>
                <a:lnTo>
                  <a:pt x="443" y="555"/>
                </a:lnTo>
                <a:lnTo>
                  <a:pt x="482" y="569"/>
                </a:lnTo>
                <a:lnTo>
                  <a:pt x="490" y="607"/>
                </a:lnTo>
                <a:lnTo>
                  <a:pt x="98" y="631"/>
                </a:lnTo>
                <a:lnTo>
                  <a:pt x="72" y="456"/>
                </a:lnTo>
                <a:lnTo>
                  <a:pt x="48" y="425"/>
                </a:lnTo>
                <a:lnTo>
                  <a:pt x="68" y="393"/>
                </a:lnTo>
                <a:lnTo>
                  <a:pt x="56" y="259"/>
                </a:lnTo>
                <a:lnTo>
                  <a:pt x="27" y="190"/>
                </a:lnTo>
                <a:lnTo>
                  <a:pt x="0" y="66"/>
                </a:lnTo>
                <a:lnTo>
                  <a:pt x="154" y="55"/>
                </a:lnTo>
                <a:lnTo>
                  <a:pt x="197" y="0"/>
                </a:lnTo>
                <a:lnTo>
                  <a:pt x="225" y="17"/>
                </a:lnTo>
                <a:lnTo>
                  <a:pt x="212" y="41"/>
                </a:lnTo>
                <a:lnTo>
                  <a:pt x="238" y="55"/>
                </a:lnTo>
                <a:lnTo>
                  <a:pt x="224" y="81"/>
                </a:lnTo>
                <a:lnTo>
                  <a:pt x="272" y="102"/>
                </a:lnTo>
                <a:lnTo>
                  <a:pt x="323" y="88"/>
                </a:lnTo>
                <a:lnTo>
                  <a:pt x="470" y="142"/>
                </a:lnTo>
                <a:lnTo>
                  <a:pt x="577" y="142"/>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3" name="Freeform 45" descr="Stationery"/>
          <p:cNvSpPr>
            <a:spLocks/>
          </p:cNvSpPr>
          <p:nvPr/>
        </p:nvSpPr>
        <p:spPr bwMode="invGray">
          <a:xfrm>
            <a:off x="5421313" y="1804532"/>
            <a:ext cx="684212" cy="687388"/>
          </a:xfrm>
          <a:custGeom>
            <a:avLst/>
            <a:gdLst>
              <a:gd name="T0" fmla="*/ 2147483647 w 436"/>
              <a:gd name="T1" fmla="*/ 2147483647 h 429"/>
              <a:gd name="T2" fmla="*/ 2147483647 w 436"/>
              <a:gd name="T3" fmla="*/ 2147483647 h 429"/>
              <a:gd name="T4" fmla="*/ 2147483647 w 436"/>
              <a:gd name="T5" fmla="*/ 0 h 429"/>
              <a:gd name="T6" fmla="*/ 2147483647 w 436"/>
              <a:gd name="T7" fmla="*/ 2147483647 h 429"/>
              <a:gd name="T8" fmla="*/ 2147483647 w 436"/>
              <a:gd name="T9" fmla="*/ 2147483647 h 429"/>
              <a:gd name="T10" fmla="*/ 2147483647 w 436"/>
              <a:gd name="T11" fmla="*/ 2147483647 h 429"/>
              <a:gd name="T12" fmla="*/ 2147483647 w 436"/>
              <a:gd name="T13" fmla="*/ 2147483647 h 429"/>
              <a:gd name="T14" fmla="*/ 2147483647 w 436"/>
              <a:gd name="T15" fmla="*/ 2147483647 h 429"/>
              <a:gd name="T16" fmla="*/ 0 w 436"/>
              <a:gd name="T17" fmla="*/ 2147483647 h 429"/>
              <a:gd name="T18" fmla="*/ 2147483647 w 436"/>
              <a:gd name="T19" fmla="*/ 2147483647 h 429"/>
              <a:gd name="T20" fmla="*/ 2147483647 w 436"/>
              <a:gd name="T21" fmla="*/ 2147483647 h 429"/>
              <a:gd name="T22" fmla="*/ 2147483647 w 436"/>
              <a:gd name="T23" fmla="*/ 2147483647 h 429"/>
              <a:gd name="T24" fmla="*/ 2147483647 w 436"/>
              <a:gd name="T25" fmla="*/ 2147483647 h 429"/>
              <a:gd name="T26" fmla="*/ 2147483647 w 436"/>
              <a:gd name="T27" fmla="*/ 2147483647 h 429"/>
              <a:gd name="T28" fmla="*/ 2147483647 w 436"/>
              <a:gd name="T29" fmla="*/ 2147483647 h 429"/>
              <a:gd name="T30" fmla="*/ 2147483647 w 436"/>
              <a:gd name="T31" fmla="*/ 2147483647 h 429"/>
              <a:gd name="T32" fmla="*/ 2147483647 w 436"/>
              <a:gd name="T33" fmla="*/ 2147483647 h 429"/>
              <a:gd name="T34" fmla="*/ 2147483647 w 436"/>
              <a:gd name="T35" fmla="*/ 2147483647 h 429"/>
              <a:gd name="T36" fmla="*/ 2147483647 w 436"/>
              <a:gd name="T37" fmla="*/ 2147483647 h 429"/>
              <a:gd name="T38" fmla="*/ 2147483647 w 436"/>
              <a:gd name="T39" fmla="*/ 2147483647 h 429"/>
              <a:gd name="T40" fmla="*/ 2147483647 w 436"/>
              <a:gd name="T41" fmla="*/ 2147483647 h 429"/>
              <a:gd name="T42" fmla="*/ 2147483647 w 436"/>
              <a:gd name="T43" fmla="*/ 2147483647 h 429"/>
              <a:gd name="T44" fmla="*/ 2147483647 w 436"/>
              <a:gd name="T45" fmla="*/ 2147483647 h 429"/>
              <a:gd name="T46" fmla="*/ 2147483647 w 436"/>
              <a:gd name="T47" fmla="*/ 2147483647 h 429"/>
              <a:gd name="T48" fmla="*/ 2147483647 w 436"/>
              <a:gd name="T49" fmla="*/ 2147483647 h 429"/>
              <a:gd name="T50" fmla="*/ 2147483647 w 436"/>
              <a:gd name="T51" fmla="*/ 2147483647 h 429"/>
              <a:gd name="T52" fmla="*/ 2147483647 w 436"/>
              <a:gd name="T53" fmla="*/ 2147483647 h 429"/>
              <a:gd name="T54" fmla="*/ 2147483647 w 436"/>
              <a:gd name="T55" fmla="*/ 2147483647 h 429"/>
              <a:gd name="T56" fmla="*/ 2147483647 w 436"/>
              <a:gd name="T57" fmla="*/ 2147483647 h 429"/>
              <a:gd name="T58" fmla="*/ 2147483647 w 436"/>
              <a:gd name="T59" fmla="*/ 2147483647 h 429"/>
              <a:gd name="T60" fmla="*/ 2147483647 w 436"/>
              <a:gd name="T61" fmla="*/ 2147483647 h 429"/>
              <a:gd name="T62" fmla="*/ 2147483647 w 436"/>
              <a:gd name="T63" fmla="*/ 2147483647 h 429"/>
              <a:gd name="T64" fmla="*/ 2147483647 w 436"/>
              <a:gd name="T65" fmla="*/ 2147483647 h 429"/>
              <a:gd name="T66" fmla="*/ 2147483647 w 436"/>
              <a:gd name="T67" fmla="*/ 2147483647 h 4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6"/>
              <a:gd name="T103" fmla="*/ 0 h 429"/>
              <a:gd name="T104" fmla="*/ 436 w 436"/>
              <a:gd name="T105" fmla="*/ 429 h 4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6" h="429">
                <a:moveTo>
                  <a:pt x="175" y="31"/>
                </a:moveTo>
                <a:lnTo>
                  <a:pt x="140" y="31"/>
                </a:lnTo>
                <a:lnTo>
                  <a:pt x="145" y="0"/>
                </a:lnTo>
                <a:lnTo>
                  <a:pt x="59" y="18"/>
                </a:lnTo>
                <a:lnTo>
                  <a:pt x="38" y="46"/>
                </a:lnTo>
                <a:lnTo>
                  <a:pt x="31" y="83"/>
                </a:lnTo>
                <a:lnTo>
                  <a:pt x="7" y="100"/>
                </a:lnTo>
                <a:lnTo>
                  <a:pt x="31" y="109"/>
                </a:lnTo>
                <a:lnTo>
                  <a:pt x="0" y="109"/>
                </a:lnTo>
                <a:lnTo>
                  <a:pt x="19" y="122"/>
                </a:lnTo>
                <a:lnTo>
                  <a:pt x="9" y="143"/>
                </a:lnTo>
                <a:lnTo>
                  <a:pt x="20" y="210"/>
                </a:lnTo>
                <a:lnTo>
                  <a:pt x="5" y="237"/>
                </a:lnTo>
                <a:lnTo>
                  <a:pt x="59" y="252"/>
                </a:lnTo>
                <a:lnTo>
                  <a:pt x="96" y="283"/>
                </a:lnTo>
                <a:lnTo>
                  <a:pt x="134" y="297"/>
                </a:lnTo>
                <a:lnTo>
                  <a:pt x="142" y="334"/>
                </a:lnTo>
                <a:lnTo>
                  <a:pt x="156" y="342"/>
                </a:lnTo>
                <a:lnTo>
                  <a:pt x="151" y="387"/>
                </a:lnTo>
                <a:lnTo>
                  <a:pt x="166" y="412"/>
                </a:lnTo>
                <a:lnTo>
                  <a:pt x="203" y="428"/>
                </a:lnTo>
                <a:lnTo>
                  <a:pt x="421" y="394"/>
                </a:lnTo>
                <a:lnTo>
                  <a:pt x="409" y="338"/>
                </a:lnTo>
                <a:lnTo>
                  <a:pt x="435" y="132"/>
                </a:lnTo>
                <a:lnTo>
                  <a:pt x="383" y="208"/>
                </a:lnTo>
                <a:lnTo>
                  <a:pt x="378" y="187"/>
                </a:lnTo>
                <a:lnTo>
                  <a:pt x="395" y="145"/>
                </a:lnTo>
                <a:lnTo>
                  <a:pt x="383" y="94"/>
                </a:lnTo>
                <a:lnTo>
                  <a:pt x="363" y="94"/>
                </a:lnTo>
                <a:lnTo>
                  <a:pt x="356" y="79"/>
                </a:lnTo>
                <a:lnTo>
                  <a:pt x="308" y="75"/>
                </a:lnTo>
                <a:lnTo>
                  <a:pt x="269" y="53"/>
                </a:lnTo>
                <a:lnTo>
                  <a:pt x="207" y="49"/>
                </a:lnTo>
                <a:lnTo>
                  <a:pt x="175" y="31"/>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4" name="Freeform 46" descr="Stationery"/>
          <p:cNvSpPr>
            <a:spLocks/>
          </p:cNvSpPr>
          <p:nvPr/>
        </p:nvSpPr>
        <p:spPr bwMode="invGray">
          <a:xfrm>
            <a:off x="5702300" y="1663245"/>
            <a:ext cx="730250" cy="368300"/>
          </a:xfrm>
          <a:custGeom>
            <a:avLst/>
            <a:gdLst>
              <a:gd name="T0" fmla="*/ 2147483647 w 469"/>
              <a:gd name="T1" fmla="*/ 2147483647 h 230"/>
              <a:gd name="T2" fmla="*/ 2147483647 w 469"/>
              <a:gd name="T3" fmla="*/ 2147483647 h 230"/>
              <a:gd name="T4" fmla="*/ 2147483647 w 469"/>
              <a:gd name="T5" fmla="*/ 2147483647 h 230"/>
              <a:gd name="T6" fmla="*/ 2147483647 w 469"/>
              <a:gd name="T7" fmla="*/ 2147483647 h 230"/>
              <a:gd name="T8" fmla="*/ 2147483647 w 469"/>
              <a:gd name="T9" fmla="*/ 2147483647 h 230"/>
              <a:gd name="T10" fmla="*/ 2147483647 w 469"/>
              <a:gd name="T11" fmla="*/ 2147483647 h 230"/>
              <a:gd name="T12" fmla="*/ 2147483647 w 469"/>
              <a:gd name="T13" fmla="*/ 2147483647 h 230"/>
              <a:gd name="T14" fmla="*/ 2147483647 w 469"/>
              <a:gd name="T15" fmla="*/ 2147483647 h 230"/>
              <a:gd name="T16" fmla="*/ 2147483647 w 469"/>
              <a:gd name="T17" fmla="*/ 2147483647 h 230"/>
              <a:gd name="T18" fmla="*/ 2147483647 w 469"/>
              <a:gd name="T19" fmla="*/ 2147483647 h 230"/>
              <a:gd name="T20" fmla="*/ 2147483647 w 469"/>
              <a:gd name="T21" fmla="*/ 2147483647 h 230"/>
              <a:gd name="T22" fmla="*/ 2147483647 w 469"/>
              <a:gd name="T23" fmla="*/ 2147483647 h 230"/>
              <a:gd name="T24" fmla="*/ 2147483647 w 469"/>
              <a:gd name="T25" fmla="*/ 2147483647 h 230"/>
              <a:gd name="T26" fmla="*/ 2147483647 w 469"/>
              <a:gd name="T27" fmla="*/ 2147483647 h 230"/>
              <a:gd name="T28" fmla="*/ 2147483647 w 469"/>
              <a:gd name="T29" fmla="*/ 2147483647 h 230"/>
              <a:gd name="T30" fmla="*/ 2147483647 w 469"/>
              <a:gd name="T31" fmla="*/ 2147483647 h 230"/>
              <a:gd name="T32" fmla="*/ 2147483647 w 469"/>
              <a:gd name="T33" fmla="*/ 2147483647 h 230"/>
              <a:gd name="T34" fmla="*/ 2147483647 w 469"/>
              <a:gd name="T35" fmla="*/ 2147483647 h 230"/>
              <a:gd name="T36" fmla="*/ 2147483647 w 469"/>
              <a:gd name="T37" fmla="*/ 2147483647 h 230"/>
              <a:gd name="T38" fmla="*/ 2147483647 w 469"/>
              <a:gd name="T39" fmla="*/ 2147483647 h 230"/>
              <a:gd name="T40" fmla="*/ 2147483647 w 469"/>
              <a:gd name="T41" fmla="*/ 2147483647 h 230"/>
              <a:gd name="T42" fmla="*/ 2147483647 w 469"/>
              <a:gd name="T43" fmla="*/ 2147483647 h 230"/>
              <a:gd name="T44" fmla="*/ 2147483647 w 469"/>
              <a:gd name="T45" fmla="*/ 2147483647 h 230"/>
              <a:gd name="T46" fmla="*/ 2147483647 w 469"/>
              <a:gd name="T47" fmla="*/ 0 h 230"/>
              <a:gd name="T48" fmla="*/ 2147483647 w 469"/>
              <a:gd name="T49" fmla="*/ 2147483647 h 230"/>
              <a:gd name="T50" fmla="*/ 2147483647 w 469"/>
              <a:gd name="T51" fmla="*/ 2147483647 h 230"/>
              <a:gd name="T52" fmla="*/ 0 w 469"/>
              <a:gd name="T53" fmla="*/ 2147483647 h 230"/>
              <a:gd name="T54" fmla="*/ 2147483647 w 469"/>
              <a:gd name="T55" fmla="*/ 2147483647 h 230"/>
              <a:gd name="T56" fmla="*/ 2147483647 w 469"/>
              <a:gd name="T57" fmla="*/ 2147483647 h 230"/>
              <a:gd name="T58" fmla="*/ 2147483647 w 469"/>
              <a:gd name="T59" fmla="*/ 2147483647 h 230"/>
              <a:gd name="T60" fmla="*/ 2147483647 w 469"/>
              <a:gd name="T61" fmla="*/ 2147483647 h 230"/>
              <a:gd name="T62" fmla="*/ 2147483647 w 469"/>
              <a:gd name="T63" fmla="*/ 2147483647 h 230"/>
              <a:gd name="T64" fmla="*/ 2147483647 w 469"/>
              <a:gd name="T65" fmla="*/ 2147483647 h 230"/>
              <a:gd name="T66" fmla="*/ 2147483647 w 469"/>
              <a:gd name="T67" fmla="*/ 2147483647 h 2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9"/>
              <a:gd name="T103" fmla="*/ 0 h 230"/>
              <a:gd name="T104" fmla="*/ 469 w 469"/>
              <a:gd name="T105" fmla="*/ 230 h 2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9" h="230">
                <a:moveTo>
                  <a:pt x="220" y="229"/>
                </a:moveTo>
                <a:lnTo>
                  <a:pt x="264" y="166"/>
                </a:lnTo>
                <a:lnTo>
                  <a:pt x="283" y="166"/>
                </a:lnTo>
                <a:lnTo>
                  <a:pt x="310" y="138"/>
                </a:lnTo>
                <a:lnTo>
                  <a:pt x="333" y="138"/>
                </a:lnTo>
                <a:lnTo>
                  <a:pt x="362" y="116"/>
                </a:lnTo>
                <a:lnTo>
                  <a:pt x="401" y="124"/>
                </a:lnTo>
                <a:lnTo>
                  <a:pt x="468" y="109"/>
                </a:lnTo>
                <a:lnTo>
                  <a:pt x="435" y="60"/>
                </a:lnTo>
                <a:lnTo>
                  <a:pt x="391" y="60"/>
                </a:lnTo>
                <a:lnTo>
                  <a:pt x="377" y="34"/>
                </a:lnTo>
                <a:lnTo>
                  <a:pt x="354" y="34"/>
                </a:lnTo>
                <a:lnTo>
                  <a:pt x="317" y="55"/>
                </a:lnTo>
                <a:lnTo>
                  <a:pt x="264" y="64"/>
                </a:lnTo>
                <a:lnTo>
                  <a:pt x="258" y="80"/>
                </a:lnTo>
                <a:lnTo>
                  <a:pt x="232" y="71"/>
                </a:lnTo>
                <a:lnTo>
                  <a:pt x="206" y="88"/>
                </a:lnTo>
                <a:lnTo>
                  <a:pt x="195" y="64"/>
                </a:lnTo>
                <a:lnTo>
                  <a:pt x="171" y="50"/>
                </a:lnTo>
                <a:lnTo>
                  <a:pt x="146" y="50"/>
                </a:lnTo>
                <a:lnTo>
                  <a:pt x="133" y="64"/>
                </a:lnTo>
                <a:lnTo>
                  <a:pt x="127" y="48"/>
                </a:lnTo>
                <a:lnTo>
                  <a:pt x="136" y="24"/>
                </a:lnTo>
                <a:lnTo>
                  <a:pt x="175" y="0"/>
                </a:lnTo>
                <a:lnTo>
                  <a:pt x="125" y="12"/>
                </a:lnTo>
                <a:lnTo>
                  <a:pt x="83" y="64"/>
                </a:lnTo>
                <a:lnTo>
                  <a:pt x="0" y="114"/>
                </a:lnTo>
                <a:lnTo>
                  <a:pt x="32" y="132"/>
                </a:lnTo>
                <a:lnTo>
                  <a:pt x="94" y="136"/>
                </a:lnTo>
                <a:lnTo>
                  <a:pt x="133" y="158"/>
                </a:lnTo>
                <a:lnTo>
                  <a:pt x="181" y="162"/>
                </a:lnTo>
                <a:lnTo>
                  <a:pt x="188" y="177"/>
                </a:lnTo>
                <a:lnTo>
                  <a:pt x="208" y="177"/>
                </a:lnTo>
                <a:lnTo>
                  <a:pt x="220" y="229"/>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5" name="Freeform 47" descr="Stationery"/>
          <p:cNvSpPr>
            <a:spLocks/>
          </p:cNvSpPr>
          <p:nvPr/>
        </p:nvSpPr>
        <p:spPr bwMode="invGray">
          <a:xfrm>
            <a:off x="6199188" y="1882320"/>
            <a:ext cx="501650" cy="646112"/>
          </a:xfrm>
          <a:custGeom>
            <a:avLst/>
            <a:gdLst>
              <a:gd name="T0" fmla="*/ 2147483647 w 321"/>
              <a:gd name="T1" fmla="*/ 2147483647 h 403"/>
              <a:gd name="T2" fmla="*/ 2147483647 w 321"/>
              <a:gd name="T3" fmla="*/ 2147483647 h 403"/>
              <a:gd name="T4" fmla="*/ 2147483647 w 321"/>
              <a:gd name="T5" fmla="*/ 2147483647 h 403"/>
              <a:gd name="T6" fmla="*/ 2147483647 w 321"/>
              <a:gd name="T7" fmla="*/ 2147483647 h 403"/>
              <a:gd name="T8" fmla="*/ 2147483647 w 321"/>
              <a:gd name="T9" fmla="*/ 2147483647 h 403"/>
              <a:gd name="T10" fmla="*/ 2147483647 w 321"/>
              <a:gd name="T11" fmla="*/ 2147483647 h 403"/>
              <a:gd name="T12" fmla="*/ 2147483647 w 321"/>
              <a:gd name="T13" fmla="*/ 2147483647 h 403"/>
              <a:gd name="T14" fmla="*/ 2147483647 w 321"/>
              <a:gd name="T15" fmla="*/ 2147483647 h 403"/>
              <a:gd name="T16" fmla="*/ 2147483647 w 321"/>
              <a:gd name="T17" fmla="*/ 2147483647 h 403"/>
              <a:gd name="T18" fmla="*/ 2147483647 w 321"/>
              <a:gd name="T19" fmla="*/ 2147483647 h 403"/>
              <a:gd name="T20" fmla="*/ 2147483647 w 321"/>
              <a:gd name="T21" fmla="*/ 2147483647 h 403"/>
              <a:gd name="T22" fmla="*/ 2147483647 w 321"/>
              <a:gd name="T23" fmla="*/ 0 h 403"/>
              <a:gd name="T24" fmla="*/ 2147483647 w 321"/>
              <a:gd name="T25" fmla="*/ 2147483647 h 403"/>
              <a:gd name="T26" fmla="*/ 2147483647 w 321"/>
              <a:gd name="T27" fmla="*/ 2147483647 h 403"/>
              <a:gd name="T28" fmla="*/ 2147483647 w 321"/>
              <a:gd name="T29" fmla="*/ 2147483647 h 403"/>
              <a:gd name="T30" fmla="*/ 2147483647 w 321"/>
              <a:gd name="T31" fmla="*/ 2147483647 h 403"/>
              <a:gd name="T32" fmla="*/ 2147483647 w 321"/>
              <a:gd name="T33" fmla="*/ 2147483647 h 403"/>
              <a:gd name="T34" fmla="*/ 2147483647 w 321"/>
              <a:gd name="T35" fmla="*/ 2147483647 h 403"/>
              <a:gd name="T36" fmla="*/ 2147483647 w 321"/>
              <a:gd name="T37" fmla="*/ 2147483647 h 403"/>
              <a:gd name="T38" fmla="*/ 0 w 321"/>
              <a:gd name="T39" fmla="*/ 2147483647 h 403"/>
              <a:gd name="T40" fmla="*/ 2147483647 w 321"/>
              <a:gd name="T41" fmla="*/ 2147483647 h 403"/>
              <a:gd name="T42" fmla="*/ 2147483647 w 321"/>
              <a:gd name="T43" fmla="*/ 2147483647 h 403"/>
              <a:gd name="T44" fmla="*/ 2147483647 w 321"/>
              <a:gd name="T45" fmla="*/ 2147483647 h 403"/>
              <a:gd name="T46" fmla="*/ 2147483647 w 321"/>
              <a:gd name="T47" fmla="*/ 2147483647 h 403"/>
              <a:gd name="T48" fmla="*/ 2147483647 w 321"/>
              <a:gd name="T49" fmla="*/ 2147483647 h 403"/>
              <a:gd name="T50" fmla="*/ 2147483647 w 321"/>
              <a:gd name="T51" fmla="*/ 2147483647 h 403"/>
              <a:gd name="T52" fmla="*/ 2147483647 w 321"/>
              <a:gd name="T53" fmla="*/ 2147483647 h 403"/>
              <a:gd name="T54" fmla="*/ 2147483647 w 321"/>
              <a:gd name="T55" fmla="*/ 2147483647 h 403"/>
              <a:gd name="T56" fmla="*/ 2147483647 w 321"/>
              <a:gd name="T57" fmla="*/ 2147483647 h 403"/>
              <a:gd name="T58" fmla="*/ 2147483647 w 321"/>
              <a:gd name="T59" fmla="*/ 2147483647 h 4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1"/>
              <a:gd name="T91" fmla="*/ 0 h 403"/>
              <a:gd name="T92" fmla="*/ 321 w 321"/>
              <a:gd name="T93" fmla="*/ 403 h 4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1" h="403">
                <a:moveTo>
                  <a:pt x="319" y="244"/>
                </a:moveTo>
                <a:lnTo>
                  <a:pt x="320" y="219"/>
                </a:lnTo>
                <a:lnTo>
                  <a:pt x="273" y="130"/>
                </a:lnTo>
                <a:lnTo>
                  <a:pt x="253" y="138"/>
                </a:lnTo>
                <a:lnTo>
                  <a:pt x="245" y="169"/>
                </a:lnTo>
                <a:lnTo>
                  <a:pt x="224" y="180"/>
                </a:lnTo>
                <a:lnTo>
                  <a:pt x="204" y="178"/>
                </a:lnTo>
                <a:lnTo>
                  <a:pt x="204" y="152"/>
                </a:lnTo>
                <a:lnTo>
                  <a:pt x="234" y="130"/>
                </a:lnTo>
                <a:lnTo>
                  <a:pt x="227" y="75"/>
                </a:lnTo>
                <a:lnTo>
                  <a:pt x="201" y="18"/>
                </a:lnTo>
                <a:lnTo>
                  <a:pt x="93" y="0"/>
                </a:lnTo>
                <a:lnTo>
                  <a:pt x="70" y="18"/>
                </a:lnTo>
                <a:lnTo>
                  <a:pt x="81" y="39"/>
                </a:lnTo>
                <a:lnTo>
                  <a:pt x="70" y="66"/>
                </a:lnTo>
                <a:lnTo>
                  <a:pt x="70" y="94"/>
                </a:lnTo>
                <a:lnTo>
                  <a:pt x="53" y="86"/>
                </a:lnTo>
                <a:lnTo>
                  <a:pt x="39" y="56"/>
                </a:lnTo>
                <a:lnTo>
                  <a:pt x="13" y="113"/>
                </a:lnTo>
                <a:lnTo>
                  <a:pt x="0" y="244"/>
                </a:lnTo>
                <a:lnTo>
                  <a:pt x="33" y="286"/>
                </a:lnTo>
                <a:lnTo>
                  <a:pt x="36" y="330"/>
                </a:lnTo>
                <a:lnTo>
                  <a:pt x="42" y="365"/>
                </a:lnTo>
                <a:lnTo>
                  <a:pt x="31" y="402"/>
                </a:lnTo>
                <a:lnTo>
                  <a:pt x="170" y="386"/>
                </a:lnTo>
                <a:lnTo>
                  <a:pt x="287" y="365"/>
                </a:lnTo>
                <a:lnTo>
                  <a:pt x="273" y="344"/>
                </a:lnTo>
                <a:lnTo>
                  <a:pt x="279" y="318"/>
                </a:lnTo>
                <a:lnTo>
                  <a:pt x="294" y="305"/>
                </a:lnTo>
                <a:lnTo>
                  <a:pt x="319" y="244"/>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6" name="Freeform 48" descr="Stationery"/>
          <p:cNvSpPr>
            <a:spLocks/>
          </p:cNvSpPr>
          <p:nvPr/>
        </p:nvSpPr>
        <p:spPr bwMode="invGray">
          <a:xfrm>
            <a:off x="6464300" y="2347457"/>
            <a:ext cx="573088" cy="614363"/>
          </a:xfrm>
          <a:custGeom>
            <a:avLst/>
            <a:gdLst>
              <a:gd name="T0" fmla="*/ 2147483647 w 367"/>
              <a:gd name="T1" fmla="*/ 2147483647 h 384"/>
              <a:gd name="T2" fmla="*/ 2147483647 w 367"/>
              <a:gd name="T3" fmla="*/ 2147483647 h 384"/>
              <a:gd name="T4" fmla="*/ 2147483647 w 367"/>
              <a:gd name="T5" fmla="*/ 2147483647 h 384"/>
              <a:gd name="T6" fmla="*/ 2147483647 w 367"/>
              <a:gd name="T7" fmla="*/ 2147483647 h 384"/>
              <a:gd name="T8" fmla="*/ 2147483647 w 367"/>
              <a:gd name="T9" fmla="*/ 2147483647 h 384"/>
              <a:gd name="T10" fmla="*/ 2147483647 w 367"/>
              <a:gd name="T11" fmla="*/ 2147483647 h 384"/>
              <a:gd name="T12" fmla="*/ 2147483647 w 367"/>
              <a:gd name="T13" fmla="*/ 2147483647 h 384"/>
              <a:gd name="T14" fmla="*/ 2147483647 w 367"/>
              <a:gd name="T15" fmla="*/ 2147483647 h 384"/>
              <a:gd name="T16" fmla="*/ 2147483647 w 367"/>
              <a:gd name="T17" fmla="*/ 2147483647 h 384"/>
              <a:gd name="T18" fmla="*/ 2147483647 w 367"/>
              <a:gd name="T19" fmla="*/ 2147483647 h 384"/>
              <a:gd name="T20" fmla="*/ 2147483647 w 367"/>
              <a:gd name="T21" fmla="*/ 2147483647 h 384"/>
              <a:gd name="T22" fmla="*/ 2147483647 w 367"/>
              <a:gd name="T23" fmla="*/ 2147483647 h 384"/>
              <a:gd name="T24" fmla="*/ 2147483647 w 367"/>
              <a:gd name="T25" fmla="*/ 2147483647 h 384"/>
              <a:gd name="T26" fmla="*/ 2147483647 w 367"/>
              <a:gd name="T27" fmla="*/ 2147483647 h 384"/>
              <a:gd name="T28" fmla="*/ 2147483647 w 367"/>
              <a:gd name="T29" fmla="*/ 2147483647 h 384"/>
              <a:gd name="T30" fmla="*/ 2147483647 w 367"/>
              <a:gd name="T31" fmla="*/ 2147483647 h 384"/>
              <a:gd name="T32" fmla="*/ 2147483647 w 367"/>
              <a:gd name="T33" fmla="*/ 2147483647 h 384"/>
              <a:gd name="T34" fmla="*/ 2147483647 w 367"/>
              <a:gd name="T35" fmla="*/ 2147483647 h 384"/>
              <a:gd name="T36" fmla="*/ 2147483647 w 367"/>
              <a:gd name="T37" fmla="*/ 2147483647 h 384"/>
              <a:gd name="T38" fmla="*/ 2147483647 w 367"/>
              <a:gd name="T39" fmla="*/ 2147483647 h 384"/>
              <a:gd name="T40" fmla="*/ 2147483647 w 367"/>
              <a:gd name="T41" fmla="*/ 0 h 384"/>
              <a:gd name="T42" fmla="*/ 2147483647 w 367"/>
              <a:gd name="T43" fmla="*/ 2147483647 h 384"/>
              <a:gd name="T44" fmla="*/ 2147483647 w 367"/>
              <a:gd name="T45" fmla="*/ 2147483647 h 384"/>
              <a:gd name="T46" fmla="*/ 2147483647 w 367"/>
              <a:gd name="T47" fmla="*/ 2147483647 h 384"/>
              <a:gd name="T48" fmla="*/ 2147483647 w 367"/>
              <a:gd name="T49" fmla="*/ 2147483647 h 384"/>
              <a:gd name="T50" fmla="*/ 2147483647 w 367"/>
              <a:gd name="T51" fmla="*/ 2147483647 h 384"/>
              <a:gd name="T52" fmla="*/ 2147483647 w 367"/>
              <a:gd name="T53" fmla="*/ 2147483647 h 384"/>
              <a:gd name="T54" fmla="*/ 2147483647 w 367"/>
              <a:gd name="T55" fmla="*/ 2147483647 h 384"/>
              <a:gd name="T56" fmla="*/ 0 w 367"/>
              <a:gd name="T57" fmla="*/ 2147483647 h 384"/>
              <a:gd name="T58" fmla="*/ 2147483647 w 367"/>
              <a:gd name="T59" fmla="*/ 2147483647 h 384"/>
              <a:gd name="T60" fmla="*/ 2147483647 w 367"/>
              <a:gd name="T61" fmla="*/ 2147483647 h 3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7"/>
              <a:gd name="T94" fmla="*/ 0 h 384"/>
              <a:gd name="T95" fmla="*/ 367 w 367"/>
              <a:gd name="T96" fmla="*/ 384 h 38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7" h="384">
                <a:moveTo>
                  <a:pt x="116" y="360"/>
                </a:moveTo>
                <a:lnTo>
                  <a:pt x="149" y="377"/>
                </a:lnTo>
                <a:lnTo>
                  <a:pt x="175" y="363"/>
                </a:lnTo>
                <a:lnTo>
                  <a:pt x="196" y="373"/>
                </a:lnTo>
                <a:lnTo>
                  <a:pt x="206" y="357"/>
                </a:lnTo>
                <a:lnTo>
                  <a:pt x="220" y="357"/>
                </a:lnTo>
                <a:lnTo>
                  <a:pt x="253" y="383"/>
                </a:lnTo>
                <a:lnTo>
                  <a:pt x="272" y="374"/>
                </a:lnTo>
                <a:lnTo>
                  <a:pt x="282" y="357"/>
                </a:lnTo>
                <a:lnTo>
                  <a:pt x="279" y="340"/>
                </a:lnTo>
                <a:lnTo>
                  <a:pt x="294" y="314"/>
                </a:lnTo>
                <a:lnTo>
                  <a:pt x="308" y="310"/>
                </a:lnTo>
                <a:lnTo>
                  <a:pt x="310" y="289"/>
                </a:lnTo>
                <a:lnTo>
                  <a:pt x="318" y="271"/>
                </a:lnTo>
                <a:lnTo>
                  <a:pt x="326" y="255"/>
                </a:lnTo>
                <a:lnTo>
                  <a:pt x="330" y="264"/>
                </a:lnTo>
                <a:lnTo>
                  <a:pt x="346" y="244"/>
                </a:lnTo>
                <a:lnTo>
                  <a:pt x="356" y="211"/>
                </a:lnTo>
                <a:lnTo>
                  <a:pt x="355" y="167"/>
                </a:lnTo>
                <a:lnTo>
                  <a:pt x="366" y="143"/>
                </a:lnTo>
                <a:lnTo>
                  <a:pt x="334" y="0"/>
                </a:lnTo>
                <a:lnTo>
                  <a:pt x="273" y="45"/>
                </a:lnTo>
                <a:lnTo>
                  <a:pt x="235" y="80"/>
                </a:lnTo>
                <a:lnTo>
                  <a:pt x="206" y="91"/>
                </a:lnTo>
                <a:lnTo>
                  <a:pt x="176" y="92"/>
                </a:lnTo>
                <a:lnTo>
                  <a:pt x="163" y="78"/>
                </a:lnTo>
                <a:lnTo>
                  <a:pt x="137" y="82"/>
                </a:lnTo>
                <a:lnTo>
                  <a:pt x="116" y="76"/>
                </a:lnTo>
                <a:lnTo>
                  <a:pt x="0" y="96"/>
                </a:lnTo>
                <a:lnTo>
                  <a:pt x="56" y="374"/>
                </a:lnTo>
                <a:lnTo>
                  <a:pt x="116" y="36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7" name="Freeform 49" descr="Stationery"/>
          <p:cNvSpPr>
            <a:spLocks/>
          </p:cNvSpPr>
          <p:nvPr/>
        </p:nvSpPr>
        <p:spPr bwMode="invGray">
          <a:xfrm>
            <a:off x="7672388" y="1583870"/>
            <a:ext cx="204787" cy="428625"/>
          </a:xfrm>
          <a:custGeom>
            <a:avLst/>
            <a:gdLst>
              <a:gd name="T0" fmla="*/ 2147483647 w 130"/>
              <a:gd name="T1" fmla="*/ 2147483647 h 267"/>
              <a:gd name="T2" fmla="*/ 0 w 130"/>
              <a:gd name="T3" fmla="*/ 2147483647 h 267"/>
              <a:gd name="T4" fmla="*/ 2147483647 w 130"/>
              <a:gd name="T5" fmla="*/ 0 h 267"/>
              <a:gd name="T6" fmla="*/ 2147483647 w 130"/>
              <a:gd name="T7" fmla="*/ 2147483647 h 267"/>
              <a:gd name="T8" fmla="*/ 2147483647 w 130"/>
              <a:gd name="T9" fmla="*/ 2147483647 h 267"/>
              <a:gd name="T10" fmla="*/ 2147483647 w 130"/>
              <a:gd name="T11" fmla="*/ 2147483647 h 267"/>
              <a:gd name="T12" fmla="*/ 2147483647 w 130"/>
              <a:gd name="T13" fmla="*/ 2147483647 h 267"/>
              <a:gd name="T14" fmla="*/ 2147483647 w 130"/>
              <a:gd name="T15" fmla="*/ 2147483647 h 267"/>
              <a:gd name="T16" fmla="*/ 2147483647 w 130"/>
              <a:gd name="T17" fmla="*/ 2147483647 h 267"/>
              <a:gd name="T18" fmla="*/ 2147483647 w 130"/>
              <a:gd name="T19" fmla="*/ 2147483647 h 267"/>
              <a:gd name="T20" fmla="*/ 2147483647 w 130"/>
              <a:gd name="T21" fmla="*/ 2147483647 h 267"/>
              <a:gd name="T22" fmla="*/ 2147483647 w 130"/>
              <a:gd name="T23" fmla="*/ 2147483647 h 267"/>
              <a:gd name="T24" fmla="*/ 2147483647 w 130"/>
              <a:gd name="T25" fmla="*/ 2147483647 h 267"/>
              <a:gd name="T26" fmla="*/ 2147483647 w 130"/>
              <a:gd name="T27" fmla="*/ 2147483647 h 267"/>
              <a:gd name="T28" fmla="*/ 2147483647 w 130"/>
              <a:gd name="T29" fmla="*/ 2147483647 h 2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
              <a:gd name="T46" fmla="*/ 0 h 267"/>
              <a:gd name="T47" fmla="*/ 130 w 130"/>
              <a:gd name="T48" fmla="*/ 267 h 2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 h="267">
                <a:moveTo>
                  <a:pt x="1" y="92"/>
                </a:moveTo>
                <a:lnTo>
                  <a:pt x="0" y="38"/>
                </a:lnTo>
                <a:lnTo>
                  <a:pt x="107" y="0"/>
                </a:lnTo>
                <a:lnTo>
                  <a:pt x="129" y="49"/>
                </a:lnTo>
                <a:lnTo>
                  <a:pt x="124" y="72"/>
                </a:lnTo>
                <a:lnTo>
                  <a:pt x="111" y="99"/>
                </a:lnTo>
                <a:lnTo>
                  <a:pt x="114" y="125"/>
                </a:lnTo>
                <a:lnTo>
                  <a:pt x="103" y="163"/>
                </a:lnTo>
                <a:lnTo>
                  <a:pt x="129" y="248"/>
                </a:lnTo>
                <a:lnTo>
                  <a:pt x="75" y="266"/>
                </a:lnTo>
                <a:lnTo>
                  <a:pt x="60" y="204"/>
                </a:lnTo>
                <a:lnTo>
                  <a:pt x="56" y="196"/>
                </a:lnTo>
                <a:lnTo>
                  <a:pt x="45" y="189"/>
                </a:lnTo>
                <a:lnTo>
                  <a:pt x="32" y="137"/>
                </a:lnTo>
                <a:lnTo>
                  <a:pt x="1" y="92"/>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8" name="Freeform 50" descr="Stationery"/>
          <p:cNvSpPr>
            <a:spLocks/>
          </p:cNvSpPr>
          <p:nvPr/>
        </p:nvSpPr>
        <p:spPr bwMode="invGray">
          <a:xfrm>
            <a:off x="7835900" y="1560057"/>
            <a:ext cx="227013" cy="420688"/>
          </a:xfrm>
          <a:custGeom>
            <a:avLst/>
            <a:gdLst>
              <a:gd name="T0" fmla="*/ 2147483647 w 145"/>
              <a:gd name="T1" fmla="*/ 0 h 263"/>
              <a:gd name="T2" fmla="*/ 2147483647 w 145"/>
              <a:gd name="T3" fmla="*/ 2147483647 h 263"/>
              <a:gd name="T4" fmla="*/ 2147483647 w 145"/>
              <a:gd name="T5" fmla="*/ 2147483647 h 263"/>
              <a:gd name="T6" fmla="*/ 2147483647 w 145"/>
              <a:gd name="T7" fmla="*/ 2147483647 h 263"/>
              <a:gd name="T8" fmla="*/ 2147483647 w 145"/>
              <a:gd name="T9" fmla="*/ 2147483647 h 263"/>
              <a:gd name="T10" fmla="*/ 2147483647 w 145"/>
              <a:gd name="T11" fmla="*/ 2147483647 h 263"/>
              <a:gd name="T12" fmla="*/ 0 w 145"/>
              <a:gd name="T13" fmla="*/ 2147483647 h 263"/>
              <a:gd name="T14" fmla="*/ 2147483647 w 145"/>
              <a:gd name="T15" fmla="*/ 2147483647 h 263"/>
              <a:gd name="T16" fmla="*/ 2147483647 w 145"/>
              <a:gd name="T17" fmla="*/ 2147483647 h 263"/>
              <a:gd name="T18" fmla="*/ 2147483647 w 145"/>
              <a:gd name="T19" fmla="*/ 2147483647 h 263"/>
              <a:gd name="T20" fmla="*/ 2147483647 w 145"/>
              <a:gd name="T21" fmla="*/ 2147483647 h 263"/>
              <a:gd name="T22" fmla="*/ 2147483647 w 145"/>
              <a:gd name="T23" fmla="*/ 2147483647 h 263"/>
              <a:gd name="T24" fmla="*/ 2147483647 w 145"/>
              <a:gd name="T25" fmla="*/ 0 h 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263"/>
              <a:gd name="T41" fmla="*/ 145 w 145"/>
              <a:gd name="T42" fmla="*/ 263 h 2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263">
                <a:moveTo>
                  <a:pt x="46" y="0"/>
                </a:moveTo>
                <a:lnTo>
                  <a:pt x="4" y="15"/>
                </a:lnTo>
                <a:lnTo>
                  <a:pt x="26" y="64"/>
                </a:lnTo>
                <a:lnTo>
                  <a:pt x="21" y="87"/>
                </a:lnTo>
                <a:lnTo>
                  <a:pt x="8" y="114"/>
                </a:lnTo>
                <a:lnTo>
                  <a:pt x="11" y="140"/>
                </a:lnTo>
                <a:lnTo>
                  <a:pt x="0" y="178"/>
                </a:lnTo>
                <a:lnTo>
                  <a:pt x="26" y="262"/>
                </a:lnTo>
                <a:lnTo>
                  <a:pt x="100" y="239"/>
                </a:lnTo>
                <a:lnTo>
                  <a:pt x="119" y="219"/>
                </a:lnTo>
                <a:lnTo>
                  <a:pt x="144" y="211"/>
                </a:lnTo>
                <a:lnTo>
                  <a:pt x="144" y="190"/>
                </a:lnTo>
                <a:lnTo>
                  <a:pt x="46"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699" name="Freeform 51" descr="Stationery"/>
          <p:cNvSpPr>
            <a:spLocks/>
          </p:cNvSpPr>
          <p:nvPr/>
        </p:nvSpPr>
        <p:spPr bwMode="invGray">
          <a:xfrm>
            <a:off x="7907338" y="1115557"/>
            <a:ext cx="474662" cy="750888"/>
          </a:xfrm>
          <a:custGeom>
            <a:avLst/>
            <a:gdLst>
              <a:gd name="T0" fmla="*/ 0 w 304"/>
              <a:gd name="T1" fmla="*/ 2147483647 h 468"/>
              <a:gd name="T2" fmla="*/ 2147483647 w 304"/>
              <a:gd name="T3" fmla="*/ 2147483647 h 468"/>
              <a:gd name="T4" fmla="*/ 2147483647 w 304"/>
              <a:gd name="T5" fmla="*/ 2147483647 h 468"/>
              <a:gd name="T6" fmla="*/ 2147483647 w 304"/>
              <a:gd name="T7" fmla="*/ 2147483647 h 468"/>
              <a:gd name="T8" fmla="*/ 2147483647 w 304"/>
              <a:gd name="T9" fmla="*/ 2147483647 h 468"/>
              <a:gd name="T10" fmla="*/ 2147483647 w 304"/>
              <a:gd name="T11" fmla="*/ 2147483647 h 468"/>
              <a:gd name="T12" fmla="*/ 2147483647 w 304"/>
              <a:gd name="T13" fmla="*/ 2147483647 h 468"/>
              <a:gd name="T14" fmla="*/ 2147483647 w 304"/>
              <a:gd name="T15" fmla="*/ 2147483647 h 468"/>
              <a:gd name="T16" fmla="*/ 2147483647 w 304"/>
              <a:gd name="T17" fmla="*/ 2147483647 h 468"/>
              <a:gd name="T18" fmla="*/ 2147483647 w 304"/>
              <a:gd name="T19" fmla="*/ 2147483647 h 468"/>
              <a:gd name="T20" fmla="*/ 2147483647 w 304"/>
              <a:gd name="T21" fmla="*/ 2147483647 h 468"/>
              <a:gd name="T22" fmla="*/ 2147483647 w 304"/>
              <a:gd name="T23" fmla="*/ 2147483647 h 468"/>
              <a:gd name="T24" fmla="*/ 2147483647 w 304"/>
              <a:gd name="T25" fmla="*/ 2147483647 h 468"/>
              <a:gd name="T26" fmla="*/ 2147483647 w 304"/>
              <a:gd name="T27" fmla="*/ 2147483647 h 468"/>
              <a:gd name="T28" fmla="*/ 2147483647 w 304"/>
              <a:gd name="T29" fmla="*/ 2147483647 h 468"/>
              <a:gd name="T30" fmla="*/ 2147483647 w 304"/>
              <a:gd name="T31" fmla="*/ 2147483647 h 468"/>
              <a:gd name="T32" fmla="*/ 2147483647 w 304"/>
              <a:gd name="T33" fmla="*/ 2147483647 h 468"/>
              <a:gd name="T34" fmla="*/ 2147483647 w 304"/>
              <a:gd name="T35" fmla="*/ 2147483647 h 468"/>
              <a:gd name="T36" fmla="*/ 2147483647 w 304"/>
              <a:gd name="T37" fmla="*/ 2147483647 h 468"/>
              <a:gd name="T38" fmla="*/ 2147483647 w 304"/>
              <a:gd name="T39" fmla="*/ 2147483647 h 468"/>
              <a:gd name="T40" fmla="*/ 2147483647 w 304"/>
              <a:gd name="T41" fmla="*/ 2147483647 h 468"/>
              <a:gd name="T42" fmla="*/ 2147483647 w 304"/>
              <a:gd name="T43" fmla="*/ 2147483647 h 468"/>
              <a:gd name="T44" fmla="*/ 2147483647 w 304"/>
              <a:gd name="T45" fmla="*/ 2147483647 h 468"/>
              <a:gd name="T46" fmla="*/ 2147483647 w 304"/>
              <a:gd name="T47" fmla="*/ 2147483647 h 468"/>
              <a:gd name="T48" fmla="*/ 2147483647 w 304"/>
              <a:gd name="T49" fmla="*/ 2147483647 h 468"/>
              <a:gd name="T50" fmla="*/ 2147483647 w 304"/>
              <a:gd name="T51" fmla="*/ 2147483647 h 468"/>
              <a:gd name="T52" fmla="*/ 2147483647 w 304"/>
              <a:gd name="T53" fmla="*/ 0 h 468"/>
              <a:gd name="T54" fmla="*/ 2147483647 w 304"/>
              <a:gd name="T55" fmla="*/ 2147483647 h 468"/>
              <a:gd name="T56" fmla="*/ 2147483647 w 304"/>
              <a:gd name="T57" fmla="*/ 2147483647 h 468"/>
              <a:gd name="T58" fmla="*/ 2147483647 w 304"/>
              <a:gd name="T59" fmla="*/ 2147483647 h 468"/>
              <a:gd name="T60" fmla="*/ 2147483647 w 304"/>
              <a:gd name="T61" fmla="*/ 2147483647 h 468"/>
              <a:gd name="T62" fmla="*/ 2147483647 w 304"/>
              <a:gd name="T63" fmla="*/ 2147483647 h 468"/>
              <a:gd name="T64" fmla="*/ 2147483647 w 304"/>
              <a:gd name="T65" fmla="*/ 2147483647 h 468"/>
              <a:gd name="T66" fmla="*/ 2147483647 w 304"/>
              <a:gd name="T67" fmla="*/ 2147483647 h 468"/>
              <a:gd name="T68" fmla="*/ 2147483647 w 304"/>
              <a:gd name="T69" fmla="*/ 2147483647 h 468"/>
              <a:gd name="T70" fmla="*/ 2147483647 w 304"/>
              <a:gd name="T71" fmla="*/ 2147483647 h 468"/>
              <a:gd name="T72" fmla="*/ 2147483647 w 304"/>
              <a:gd name="T73" fmla="*/ 2147483647 h 468"/>
              <a:gd name="T74" fmla="*/ 2147483647 w 304"/>
              <a:gd name="T75" fmla="*/ 2147483647 h 468"/>
              <a:gd name="T76" fmla="*/ 0 w 304"/>
              <a:gd name="T77" fmla="*/ 2147483647 h 4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68"/>
              <a:gd name="T119" fmla="*/ 304 w 304"/>
              <a:gd name="T120" fmla="*/ 468 h 4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68">
                <a:moveTo>
                  <a:pt x="0" y="277"/>
                </a:moveTo>
                <a:lnTo>
                  <a:pt x="98" y="467"/>
                </a:lnTo>
                <a:lnTo>
                  <a:pt x="108" y="466"/>
                </a:lnTo>
                <a:lnTo>
                  <a:pt x="108" y="397"/>
                </a:lnTo>
                <a:lnTo>
                  <a:pt x="99" y="393"/>
                </a:lnTo>
                <a:lnTo>
                  <a:pt x="121" y="348"/>
                </a:lnTo>
                <a:lnTo>
                  <a:pt x="132" y="354"/>
                </a:lnTo>
                <a:lnTo>
                  <a:pt x="150" y="334"/>
                </a:lnTo>
                <a:lnTo>
                  <a:pt x="168" y="300"/>
                </a:lnTo>
                <a:lnTo>
                  <a:pt x="166" y="286"/>
                </a:lnTo>
                <a:lnTo>
                  <a:pt x="175" y="277"/>
                </a:lnTo>
                <a:lnTo>
                  <a:pt x="186" y="275"/>
                </a:lnTo>
                <a:lnTo>
                  <a:pt x="205" y="277"/>
                </a:lnTo>
                <a:lnTo>
                  <a:pt x="224" y="264"/>
                </a:lnTo>
                <a:lnTo>
                  <a:pt x="262" y="208"/>
                </a:lnTo>
                <a:lnTo>
                  <a:pt x="281" y="205"/>
                </a:lnTo>
                <a:lnTo>
                  <a:pt x="297" y="195"/>
                </a:lnTo>
                <a:lnTo>
                  <a:pt x="303" y="174"/>
                </a:lnTo>
                <a:lnTo>
                  <a:pt x="286" y="156"/>
                </a:lnTo>
                <a:lnTo>
                  <a:pt x="278" y="162"/>
                </a:lnTo>
                <a:lnTo>
                  <a:pt x="267" y="142"/>
                </a:lnTo>
                <a:lnTo>
                  <a:pt x="268" y="125"/>
                </a:lnTo>
                <a:lnTo>
                  <a:pt x="250" y="108"/>
                </a:lnTo>
                <a:lnTo>
                  <a:pt x="194" y="15"/>
                </a:lnTo>
                <a:lnTo>
                  <a:pt x="177" y="13"/>
                </a:lnTo>
                <a:lnTo>
                  <a:pt x="163" y="3"/>
                </a:lnTo>
                <a:lnTo>
                  <a:pt x="140" y="0"/>
                </a:lnTo>
                <a:lnTo>
                  <a:pt x="129" y="10"/>
                </a:lnTo>
                <a:lnTo>
                  <a:pt x="123" y="18"/>
                </a:lnTo>
                <a:lnTo>
                  <a:pt x="108" y="19"/>
                </a:lnTo>
                <a:lnTo>
                  <a:pt x="98" y="15"/>
                </a:lnTo>
                <a:lnTo>
                  <a:pt x="80" y="15"/>
                </a:lnTo>
                <a:lnTo>
                  <a:pt x="43" y="127"/>
                </a:lnTo>
                <a:lnTo>
                  <a:pt x="43" y="203"/>
                </a:lnTo>
                <a:lnTo>
                  <a:pt x="31" y="220"/>
                </a:lnTo>
                <a:lnTo>
                  <a:pt x="30" y="236"/>
                </a:lnTo>
                <a:lnTo>
                  <a:pt x="19" y="245"/>
                </a:lnTo>
                <a:lnTo>
                  <a:pt x="19" y="256"/>
                </a:lnTo>
                <a:lnTo>
                  <a:pt x="0" y="27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0" name="Freeform 52" descr="Stationery"/>
          <p:cNvSpPr>
            <a:spLocks/>
          </p:cNvSpPr>
          <p:nvPr/>
        </p:nvSpPr>
        <p:spPr bwMode="invGray">
          <a:xfrm>
            <a:off x="7793038" y="1898195"/>
            <a:ext cx="427037" cy="231775"/>
          </a:xfrm>
          <a:custGeom>
            <a:avLst/>
            <a:gdLst>
              <a:gd name="T0" fmla="*/ 2147483647 w 273"/>
              <a:gd name="T1" fmla="*/ 2147483647 h 144"/>
              <a:gd name="T2" fmla="*/ 2147483647 w 273"/>
              <a:gd name="T3" fmla="*/ 2147483647 h 144"/>
              <a:gd name="T4" fmla="*/ 2147483647 w 273"/>
              <a:gd name="T5" fmla="*/ 2147483647 h 144"/>
              <a:gd name="T6" fmla="*/ 2147483647 w 273"/>
              <a:gd name="T7" fmla="*/ 0 h 144"/>
              <a:gd name="T8" fmla="*/ 2147483647 w 273"/>
              <a:gd name="T9" fmla="*/ 2147483647 h 144"/>
              <a:gd name="T10" fmla="*/ 2147483647 w 273"/>
              <a:gd name="T11" fmla="*/ 2147483647 h 144"/>
              <a:gd name="T12" fmla="*/ 2147483647 w 273"/>
              <a:gd name="T13" fmla="*/ 2147483647 h 144"/>
              <a:gd name="T14" fmla="*/ 2147483647 w 273"/>
              <a:gd name="T15" fmla="*/ 2147483647 h 144"/>
              <a:gd name="T16" fmla="*/ 2147483647 w 273"/>
              <a:gd name="T17" fmla="*/ 2147483647 h 144"/>
              <a:gd name="T18" fmla="*/ 2147483647 w 273"/>
              <a:gd name="T19" fmla="*/ 2147483647 h 144"/>
              <a:gd name="T20" fmla="*/ 2147483647 w 273"/>
              <a:gd name="T21" fmla="*/ 2147483647 h 144"/>
              <a:gd name="T22" fmla="*/ 2147483647 w 273"/>
              <a:gd name="T23" fmla="*/ 2147483647 h 144"/>
              <a:gd name="T24" fmla="*/ 2147483647 w 273"/>
              <a:gd name="T25" fmla="*/ 2147483647 h 144"/>
              <a:gd name="T26" fmla="*/ 2147483647 w 273"/>
              <a:gd name="T27" fmla="*/ 2147483647 h 144"/>
              <a:gd name="T28" fmla="*/ 2147483647 w 273"/>
              <a:gd name="T29" fmla="*/ 2147483647 h 144"/>
              <a:gd name="T30" fmla="*/ 2147483647 w 273"/>
              <a:gd name="T31" fmla="*/ 2147483647 h 144"/>
              <a:gd name="T32" fmla="*/ 2147483647 w 273"/>
              <a:gd name="T33" fmla="*/ 2147483647 h 144"/>
              <a:gd name="T34" fmla="*/ 2147483647 w 273"/>
              <a:gd name="T35" fmla="*/ 2147483647 h 144"/>
              <a:gd name="T36" fmla="*/ 2147483647 w 273"/>
              <a:gd name="T37" fmla="*/ 2147483647 h 144"/>
              <a:gd name="T38" fmla="*/ 2147483647 w 273"/>
              <a:gd name="T39" fmla="*/ 2147483647 h 144"/>
              <a:gd name="T40" fmla="*/ 2147483647 w 273"/>
              <a:gd name="T41" fmla="*/ 2147483647 h 144"/>
              <a:gd name="T42" fmla="*/ 2147483647 w 273"/>
              <a:gd name="T43" fmla="*/ 2147483647 h 144"/>
              <a:gd name="T44" fmla="*/ 2147483647 w 273"/>
              <a:gd name="T45" fmla="*/ 2147483647 h 144"/>
              <a:gd name="T46" fmla="*/ 2147483647 w 273"/>
              <a:gd name="T47" fmla="*/ 2147483647 h 144"/>
              <a:gd name="T48" fmla="*/ 2147483647 w 273"/>
              <a:gd name="T49" fmla="*/ 2147483647 h 144"/>
              <a:gd name="T50" fmla="*/ 2147483647 w 273"/>
              <a:gd name="T51" fmla="*/ 2147483647 h 144"/>
              <a:gd name="T52" fmla="*/ 2147483647 w 273"/>
              <a:gd name="T53" fmla="*/ 2147483647 h 144"/>
              <a:gd name="T54" fmla="*/ 2147483647 w 273"/>
              <a:gd name="T55" fmla="*/ 2147483647 h 144"/>
              <a:gd name="T56" fmla="*/ 2147483647 w 273"/>
              <a:gd name="T57" fmla="*/ 2147483647 h 144"/>
              <a:gd name="T58" fmla="*/ 2147483647 w 273"/>
              <a:gd name="T59" fmla="*/ 2147483647 h 144"/>
              <a:gd name="T60" fmla="*/ 2147483647 w 273"/>
              <a:gd name="T61" fmla="*/ 2147483647 h 144"/>
              <a:gd name="T62" fmla="*/ 2147483647 w 273"/>
              <a:gd name="T63" fmla="*/ 2147483647 h 144"/>
              <a:gd name="T64" fmla="*/ 2147483647 w 273"/>
              <a:gd name="T65" fmla="*/ 2147483647 h 144"/>
              <a:gd name="T66" fmla="*/ 2147483647 w 273"/>
              <a:gd name="T67" fmla="*/ 2147483647 h 144"/>
              <a:gd name="T68" fmla="*/ 2147483647 w 273"/>
              <a:gd name="T69" fmla="*/ 2147483647 h 144"/>
              <a:gd name="T70" fmla="*/ 2147483647 w 273"/>
              <a:gd name="T71" fmla="*/ 2147483647 h 144"/>
              <a:gd name="T72" fmla="*/ 2147483647 w 273"/>
              <a:gd name="T73" fmla="*/ 2147483647 h 144"/>
              <a:gd name="T74" fmla="*/ 2147483647 w 273"/>
              <a:gd name="T75" fmla="*/ 2147483647 h 144"/>
              <a:gd name="T76" fmla="*/ 0 w 273"/>
              <a:gd name="T77" fmla="*/ 2147483647 h 144"/>
              <a:gd name="T78" fmla="*/ 2147483647 w 273"/>
              <a:gd name="T79" fmla="*/ 2147483647 h 1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3"/>
              <a:gd name="T121" fmla="*/ 0 h 144"/>
              <a:gd name="T122" fmla="*/ 273 w 273"/>
              <a:gd name="T123" fmla="*/ 144 h 1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3" h="144">
                <a:moveTo>
                  <a:pt x="55" y="51"/>
                </a:moveTo>
                <a:lnTo>
                  <a:pt x="129" y="28"/>
                </a:lnTo>
                <a:lnTo>
                  <a:pt x="148" y="8"/>
                </a:lnTo>
                <a:lnTo>
                  <a:pt x="173" y="0"/>
                </a:lnTo>
                <a:lnTo>
                  <a:pt x="171" y="10"/>
                </a:lnTo>
                <a:lnTo>
                  <a:pt x="175" y="16"/>
                </a:lnTo>
                <a:lnTo>
                  <a:pt x="185" y="24"/>
                </a:lnTo>
                <a:lnTo>
                  <a:pt x="196" y="24"/>
                </a:lnTo>
                <a:lnTo>
                  <a:pt x="186" y="34"/>
                </a:lnTo>
                <a:lnTo>
                  <a:pt x="184" y="44"/>
                </a:lnTo>
                <a:lnTo>
                  <a:pt x="185" y="53"/>
                </a:lnTo>
                <a:lnTo>
                  <a:pt x="196" y="56"/>
                </a:lnTo>
                <a:lnTo>
                  <a:pt x="206" y="56"/>
                </a:lnTo>
                <a:lnTo>
                  <a:pt x="216" y="71"/>
                </a:lnTo>
                <a:lnTo>
                  <a:pt x="222" y="90"/>
                </a:lnTo>
                <a:lnTo>
                  <a:pt x="237" y="90"/>
                </a:lnTo>
                <a:lnTo>
                  <a:pt x="253" y="88"/>
                </a:lnTo>
                <a:lnTo>
                  <a:pt x="262" y="84"/>
                </a:lnTo>
                <a:lnTo>
                  <a:pt x="260" y="74"/>
                </a:lnTo>
                <a:lnTo>
                  <a:pt x="249" y="66"/>
                </a:lnTo>
                <a:lnTo>
                  <a:pt x="246" y="66"/>
                </a:lnTo>
                <a:lnTo>
                  <a:pt x="249" y="59"/>
                </a:lnTo>
                <a:lnTo>
                  <a:pt x="264" y="69"/>
                </a:lnTo>
                <a:lnTo>
                  <a:pt x="272" y="80"/>
                </a:lnTo>
                <a:lnTo>
                  <a:pt x="272" y="91"/>
                </a:lnTo>
                <a:lnTo>
                  <a:pt x="243" y="104"/>
                </a:lnTo>
                <a:lnTo>
                  <a:pt x="234" y="115"/>
                </a:lnTo>
                <a:lnTo>
                  <a:pt x="222" y="102"/>
                </a:lnTo>
                <a:lnTo>
                  <a:pt x="217" y="117"/>
                </a:lnTo>
                <a:lnTo>
                  <a:pt x="209" y="129"/>
                </a:lnTo>
                <a:lnTo>
                  <a:pt x="198" y="127"/>
                </a:lnTo>
                <a:lnTo>
                  <a:pt x="191" y="120"/>
                </a:lnTo>
                <a:lnTo>
                  <a:pt x="186" y="116"/>
                </a:lnTo>
                <a:lnTo>
                  <a:pt x="178" y="110"/>
                </a:lnTo>
                <a:lnTo>
                  <a:pt x="167" y="109"/>
                </a:lnTo>
                <a:lnTo>
                  <a:pt x="161" y="98"/>
                </a:lnTo>
                <a:lnTo>
                  <a:pt x="126" y="109"/>
                </a:lnTo>
                <a:lnTo>
                  <a:pt x="18" y="143"/>
                </a:lnTo>
                <a:lnTo>
                  <a:pt x="0" y="69"/>
                </a:lnTo>
                <a:lnTo>
                  <a:pt x="55" y="51"/>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1" name="Freeform 53" descr="Stationery"/>
          <p:cNvSpPr>
            <a:spLocks/>
          </p:cNvSpPr>
          <p:nvPr/>
        </p:nvSpPr>
        <p:spPr bwMode="invGray">
          <a:xfrm>
            <a:off x="7816850" y="2071232"/>
            <a:ext cx="203200" cy="204788"/>
          </a:xfrm>
          <a:custGeom>
            <a:avLst/>
            <a:gdLst>
              <a:gd name="T0" fmla="*/ 2147483647 w 129"/>
              <a:gd name="T1" fmla="*/ 2147483647 h 128"/>
              <a:gd name="T2" fmla="*/ 2147483647 w 129"/>
              <a:gd name="T3" fmla="*/ 2147483647 h 128"/>
              <a:gd name="T4" fmla="*/ 2147483647 w 129"/>
              <a:gd name="T5" fmla="*/ 0 h 128"/>
              <a:gd name="T6" fmla="*/ 0 w 129"/>
              <a:gd name="T7" fmla="*/ 2147483647 h 128"/>
              <a:gd name="T8" fmla="*/ 2147483647 w 129"/>
              <a:gd name="T9" fmla="*/ 2147483647 h 128"/>
              <a:gd name="T10" fmla="*/ 2147483647 w 129"/>
              <a:gd name="T11" fmla="*/ 2147483647 h 128"/>
              <a:gd name="T12" fmla="*/ 2147483647 w 129"/>
              <a:gd name="T13" fmla="*/ 2147483647 h 128"/>
              <a:gd name="T14" fmla="*/ 2147483647 w 129"/>
              <a:gd name="T15" fmla="*/ 2147483647 h 128"/>
              <a:gd name="T16" fmla="*/ 0 60000 65536"/>
              <a:gd name="T17" fmla="*/ 0 60000 65536"/>
              <a:gd name="T18" fmla="*/ 0 60000 65536"/>
              <a:gd name="T19" fmla="*/ 0 60000 65536"/>
              <a:gd name="T20" fmla="*/ 0 60000 65536"/>
              <a:gd name="T21" fmla="*/ 0 60000 65536"/>
              <a:gd name="T22" fmla="*/ 0 60000 65536"/>
              <a:gd name="T23" fmla="*/ 0 60000 65536"/>
              <a:gd name="T24" fmla="*/ 0 w 129"/>
              <a:gd name="T25" fmla="*/ 0 h 128"/>
              <a:gd name="T26" fmla="*/ 129 w 129"/>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9" h="128">
                <a:moveTo>
                  <a:pt x="17" y="127"/>
                </a:moveTo>
                <a:lnTo>
                  <a:pt x="128" y="51"/>
                </a:lnTo>
                <a:lnTo>
                  <a:pt x="109" y="0"/>
                </a:lnTo>
                <a:lnTo>
                  <a:pt x="0" y="35"/>
                </a:lnTo>
                <a:lnTo>
                  <a:pt x="10" y="97"/>
                </a:lnTo>
                <a:lnTo>
                  <a:pt x="23" y="105"/>
                </a:lnTo>
                <a:lnTo>
                  <a:pt x="10" y="122"/>
                </a:lnTo>
                <a:lnTo>
                  <a:pt x="17" y="127"/>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2" name="Freeform 54" descr="Stationery"/>
          <p:cNvSpPr>
            <a:spLocks/>
          </p:cNvSpPr>
          <p:nvPr/>
        </p:nvSpPr>
        <p:spPr bwMode="invGray">
          <a:xfrm>
            <a:off x="7988300" y="2053770"/>
            <a:ext cx="95250" cy="103187"/>
          </a:xfrm>
          <a:custGeom>
            <a:avLst/>
            <a:gdLst>
              <a:gd name="T0" fmla="*/ 0 w 61"/>
              <a:gd name="T1" fmla="*/ 2147483647 h 64"/>
              <a:gd name="T2" fmla="*/ 2147483647 w 61"/>
              <a:gd name="T3" fmla="*/ 2147483647 h 64"/>
              <a:gd name="T4" fmla="*/ 2147483647 w 61"/>
              <a:gd name="T5" fmla="*/ 2147483647 h 64"/>
              <a:gd name="T6" fmla="*/ 2147483647 w 61"/>
              <a:gd name="T7" fmla="*/ 2147483647 h 64"/>
              <a:gd name="T8" fmla="*/ 2147483647 w 61"/>
              <a:gd name="T9" fmla="*/ 2147483647 h 64"/>
              <a:gd name="T10" fmla="*/ 2147483647 w 61"/>
              <a:gd name="T11" fmla="*/ 2147483647 h 64"/>
              <a:gd name="T12" fmla="*/ 2147483647 w 61"/>
              <a:gd name="T13" fmla="*/ 2147483647 h 64"/>
              <a:gd name="T14" fmla="*/ 2147483647 w 61"/>
              <a:gd name="T15" fmla="*/ 2147483647 h 64"/>
              <a:gd name="T16" fmla="*/ 2147483647 w 61"/>
              <a:gd name="T17" fmla="*/ 0 h 64"/>
              <a:gd name="T18" fmla="*/ 0 w 61"/>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64"/>
              <a:gd name="T32" fmla="*/ 61 w 61"/>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64">
                <a:moveTo>
                  <a:pt x="0" y="11"/>
                </a:moveTo>
                <a:lnTo>
                  <a:pt x="19" y="63"/>
                </a:lnTo>
                <a:lnTo>
                  <a:pt x="59" y="44"/>
                </a:lnTo>
                <a:lnTo>
                  <a:pt x="58" y="39"/>
                </a:lnTo>
                <a:lnTo>
                  <a:pt x="58" y="31"/>
                </a:lnTo>
                <a:lnTo>
                  <a:pt x="60" y="19"/>
                </a:lnTo>
                <a:lnTo>
                  <a:pt x="52" y="12"/>
                </a:lnTo>
                <a:lnTo>
                  <a:pt x="41" y="11"/>
                </a:lnTo>
                <a:lnTo>
                  <a:pt x="35" y="0"/>
                </a:lnTo>
                <a:lnTo>
                  <a:pt x="0" y="11"/>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3" name="Freeform 55" descr="Stationery"/>
          <p:cNvSpPr>
            <a:spLocks/>
          </p:cNvSpPr>
          <p:nvPr/>
        </p:nvSpPr>
        <p:spPr bwMode="invGray">
          <a:xfrm>
            <a:off x="6989763" y="2180770"/>
            <a:ext cx="750887" cy="528637"/>
          </a:xfrm>
          <a:custGeom>
            <a:avLst/>
            <a:gdLst>
              <a:gd name="T0" fmla="*/ 2147483647 w 481"/>
              <a:gd name="T1" fmla="*/ 2147483647 h 321"/>
              <a:gd name="T2" fmla="*/ 2147483647 w 481"/>
              <a:gd name="T3" fmla="*/ 2147483647 h 321"/>
              <a:gd name="T4" fmla="*/ 2147483647 w 481"/>
              <a:gd name="T5" fmla="*/ 2147483647 h 321"/>
              <a:gd name="T6" fmla="*/ 2147483647 w 481"/>
              <a:gd name="T7" fmla="*/ 2147483647 h 321"/>
              <a:gd name="T8" fmla="*/ 2147483647 w 481"/>
              <a:gd name="T9" fmla="*/ 2147483647 h 321"/>
              <a:gd name="T10" fmla="*/ 2147483647 w 481"/>
              <a:gd name="T11" fmla="*/ 2147483647 h 321"/>
              <a:gd name="T12" fmla="*/ 2147483647 w 481"/>
              <a:gd name="T13" fmla="*/ 2147483647 h 321"/>
              <a:gd name="T14" fmla="*/ 2147483647 w 481"/>
              <a:gd name="T15" fmla="*/ 2147483647 h 321"/>
              <a:gd name="T16" fmla="*/ 2147483647 w 481"/>
              <a:gd name="T17" fmla="*/ 2147483647 h 321"/>
              <a:gd name="T18" fmla="*/ 2147483647 w 481"/>
              <a:gd name="T19" fmla="*/ 2147483647 h 321"/>
              <a:gd name="T20" fmla="*/ 2147483647 w 481"/>
              <a:gd name="T21" fmla="*/ 2147483647 h 321"/>
              <a:gd name="T22" fmla="*/ 2147483647 w 481"/>
              <a:gd name="T23" fmla="*/ 2147483647 h 321"/>
              <a:gd name="T24" fmla="*/ 2147483647 w 481"/>
              <a:gd name="T25" fmla="*/ 2147483647 h 321"/>
              <a:gd name="T26" fmla="*/ 2147483647 w 481"/>
              <a:gd name="T27" fmla="*/ 2147483647 h 321"/>
              <a:gd name="T28" fmla="*/ 2147483647 w 481"/>
              <a:gd name="T29" fmla="*/ 2147483647 h 321"/>
              <a:gd name="T30" fmla="*/ 2147483647 w 481"/>
              <a:gd name="T31" fmla="*/ 2147483647 h 321"/>
              <a:gd name="T32" fmla="*/ 2147483647 w 481"/>
              <a:gd name="T33" fmla="*/ 2147483647 h 321"/>
              <a:gd name="T34" fmla="*/ 2147483647 w 481"/>
              <a:gd name="T35" fmla="*/ 2147483647 h 321"/>
              <a:gd name="T36" fmla="*/ 2147483647 w 481"/>
              <a:gd name="T37" fmla="*/ 2147483647 h 321"/>
              <a:gd name="T38" fmla="*/ 2147483647 w 481"/>
              <a:gd name="T39" fmla="*/ 2147483647 h 321"/>
              <a:gd name="T40" fmla="*/ 2147483647 w 481"/>
              <a:gd name="T41" fmla="*/ 0 h 321"/>
              <a:gd name="T42" fmla="*/ 2147483647 w 481"/>
              <a:gd name="T43" fmla="*/ 2147483647 h 321"/>
              <a:gd name="T44" fmla="*/ 2147483647 w 481"/>
              <a:gd name="T45" fmla="*/ 2147483647 h 321"/>
              <a:gd name="T46" fmla="*/ 0 w 481"/>
              <a:gd name="T47" fmla="*/ 2147483647 h 321"/>
              <a:gd name="T48" fmla="*/ 2147483647 w 481"/>
              <a:gd name="T49" fmla="*/ 2147483647 h 321"/>
              <a:gd name="T50" fmla="*/ 2147483647 w 481"/>
              <a:gd name="T51" fmla="*/ 2147483647 h 3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1"/>
              <a:gd name="T79" fmla="*/ 0 h 321"/>
              <a:gd name="T80" fmla="*/ 481 w 481"/>
              <a:gd name="T81" fmla="*/ 321 h 3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1" h="321">
                <a:moveTo>
                  <a:pt x="48" y="320"/>
                </a:moveTo>
                <a:lnTo>
                  <a:pt x="136" y="301"/>
                </a:lnTo>
                <a:lnTo>
                  <a:pt x="417" y="238"/>
                </a:lnTo>
                <a:lnTo>
                  <a:pt x="429" y="215"/>
                </a:lnTo>
                <a:lnTo>
                  <a:pt x="454" y="221"/>
                </a:lnTo>
                <a:lnTo>
                  <a:pt x="460" y="200"/>
                </a:lnTo>
                <a:lnTo>
                  <a:pt x="460" y="187"/>
                </a:lnTo>
                <a:lnTo>
                  <a:pt x="480" y="169"/>
                </a:lnTo>
                <a:lnTo>
                  <a:pt x="472" y="159"/>
                </a:lnTo>
                <a:lnTo>
                  <a:pt x="460" y="159"/>
                </a:lnTo>
                <a:lnTo>
                  <a:pt x="448" y="148"/>
                </a:lnTo>
                <a:lnTo>
                  <a:pt x="456" y="127"/>
                </a:lnTo>
                <a:lnTo>
                  <a:pt x="443" y="118"/>
                </a:lnTo>
                <a:lnTo>
                  <a:pt x="451" y="100"/>
                </a:lnTo>
                <a:lnTo>
                  <a:pt x="451" y="81"/>
                </a:lnTo>
                <a:lnTo>
                  <a:pt x="460" y="64"/>
                </a:lnTo>
                <a:lnTo>
                  <a:pt x="447" y="55"/>
                </a:lnTo>
                <a:lnTo>
                  <a:pt x="437" y="33"/>
                </a:lnTo>
                <a:lnTo>
                  <a:pt x="422" y="22"/>
                </a:lnTo>
                <a:lnTo>
                  <a:pt x="405" y="14"/>
                </a:lnTo>
                <a:lnTo>
                  <a:pt x="392" y="0"/>
                </a:lnTo>
                <a:lnTo>
                  <a:pt x="55" y="83"/>
                </a:lnTo>
                <a:lnTo>
                  <a:pt x="49" y="66"/>
                </a:lnTo>
                <a:lnTo>
                  <a:pt x="0" y="99"/>
                </a:lnTo>
                <a:lnTo>
                  <a:pt x="32" y="246"/>
                </a:lnTo>
                <a:lnTo>
                  <a:pt x="48" y="32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4" name="Freeform 56" descr="Stationery"/>
          <p:cNvSpPr>
            <a:spLocks/>
          </p:cNvSpPr>
          <p:nvPr/>
        </p:nvSpPr>
        <p:spPr bwMode="invGray">
          <a:xfrm>
            <a:off x="7683500" y="2295070"/>
            <a:ext cx="163513" cy="361950"/>
          </a:xfrm>
          <a:custGeom>
            <a:avLst/>
            <a:gdLst>
              <a:gd name="T0" fmla="*/ 2147483647 w 104"/>
              <a:gd name="T1" fmla="*/ 0 h 225"/>
              <a:gd name="T2" fmla="*/ 2147483647 w 104"/>
              <a:gd name="T3" fmla="*/ 2147483647 h 225"/>
              <a:gd name="T4" fmla="*/ 2147483647 w 104"/>
              <a:gd name="T5" fmla="*/ 2147483647 h 225"/>
              <a:gd name="T6" fmla="*/ 2147483647 w 104"/>
              <a:gd name="T7" fmla="*/ 2147483647 h 225"/>
              <a:gd name="T8" fmla="*/ 2147483647 w 104"/>
              <a:gd name="T9" fmla="*/ 2147483647 h 225"/>
              <a:gd name="T10" fmla="*/ 2147483647 w 104"/>
              <a:gd name="T11" fmla="*/ 2147483647 h 225"/>
              <a:gd name="T12" fmla="*/ 2147483647 w 104"/>
              <a:gd name="T13" fmla="*/ 2147483647 h 225"/>
              <a:gd name="T14" fmla="*/ 2147483647 w 104"/>
              <a:gd name="T15" fmla="*/ 2147483647 h 225"/>
              <a:gd name="T16" fmla="*/ 2147483647 w 104"/>
              <a:gd name="T17" fmla="*/ 2147483647 h 225"/>
              <a:gd name="T18" fmla="*/ 2147483647 w 104"/>
              <a:gd name="T19" fmla="*/ 2147483647 h 225"/>
              <a:gd name="T20" fmla="*/ 2147483647 w 104"/>
              <a:gd name="T21" fmla="*/ 2147483647 h 225"/>
              <a:gd name="T22" fmla="*/ 2147483647 w 104"/>
              <a:gd name="T23" fmla="*/ 2147483647 h 225"/>
              <a:gd name="T24" fmla="*/ 2147483647 w 104"/>
              <a:gd name="T25" fmla="*/ 2147483647 h 225"/>
              <a:gd name="T26" fmla="*/ 2147483647 w 104"/>
              <a:gd name="T27" fmla="*/ 2147483647 h 225"/>
              <a:gd name="T28" fmla="*/ 2147483647 w 104"/>
              <a:gd name="T29" fmla="*/ 2147483647 h 225"/>
              <a:gd name="T30" fmla="*/ 2147483647 w 104"/>
              <a:gd name="T31" fmla="*/ 2147483647 h 225"/>
              <a:gd name="T32" fmla="*/ 2147483647 w 104"/>
              <a:gd name="T33" fmla="*/ 2147483647 h 225"/>
              <a:gd name="T34" fmla="*/ 2147483647 w 104"/>
              <a:gd name="T35" fmla="*/ 2147483647 h 225"/>
              <a:gd name="T36" fmla="*/ 2147483647 w 104"/>
              <a:gd name="T37" fmla="*/ 2147483647 h 225"/>
              <a:gd name="T38" fmla="*/ 2147483647 w 104"/>
              <a:gd name="T39" fmla="*/ 2147483647 h 225"/>
              <a:gd name="T40" fmla="*/ 2147483647 w 104"/>
              <a:gd name="T41" fmla="*/ 2147483647 h 225"/>
              <a:gd name="T42" fmla="*/ 2147483647 w 104"/>
              <a:gd name="T43" fmla="*/ 2147483647 h 225"/>
              <a:gd name="T44" fmla="*/ 2147483647 w 104"/>
              <a:gd name="T45" fmla="*/ 2147483647 h 225"/>
              <a:gd name="T46" fmla="*/ 2147483647 w 104"/>
              <a:gd name="T47" fmla="*/ 2147483647 h 225"/>
              <a:gd name="T48" fmla="*/ 0 w 104"/>
              <a:gd name="T49" fmla="*/ 2147483647 h 225"/>
              <a:gd name="T50" fmla="*/ 2147483647 w 104"/>
              <a:gd name="T51" fmla="*/ 2147483647 h 225"/>
              <a:gd name="T52" fmla="*/ 2147483647 w 104"/>
              <a:gd name="T53" fmla="*/ 2147483647 h 225"/>
              <a:gd name="T54" fmla="*/ 2147483647 w 104"/>
              <a:gd name="T55" fmla="*/ 0 h 2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
              <a:gd name="T85" fmla="*/ 0 h 225"/>
              <a:gd name="T86" fmla="*/ 104 w 104"/>
              <a:gd name="T87" fmla="*/ 225 h 2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 h="225">
                <a:moveTo>
                  <a:pt x="17" y="0"/>
                </a:moveTo>
                <a:lnTo>
                  <a:pt x="90" y="13"/>
                </a:lnTo>
                <a:lnTo>
                  <a:pt x="90" y="37"/>
                </a:lnTo>
                <a:lnTo>
                  <a:pt x="77" y="76"/>
                </a:lnTo>
                <a:lnTo>
                  <a:pt x="85" y="84"/>
                </a:lnTo>
                <a:lnTo>
                  <a:pt x="98" y="81"/>
                </a:lnTo>
                <a:lnTo>
                  <a:pt x="103" y="93"/>
                </a:lnTo>
                <a:lnTo>
                  <a:pt x="103" y="129"/>
                </a:lnTo>
                <a:lnTo>
                  <a:pt x="89" y="180"/>
                </a:lnTo>
                <a:lnTo>
                  <a:pt x="75" y="218"/>
                </a:lnTo>
                <a:lnTo>
                  <a:pt x="62" y="224"/>
                </a:lnTo>
                <a:lnTo>
                  <a:pt x="62" y="213"/>
                </a:lnTo>
                <a:lnTo>
                  <a:pt x="50" y="211"/>
                </a:lnTo>
                <a:lnTo>
                  <a:pt x="39" y="209"/>
                </a:lnTo>
                <a:lnTo>
                  <a:pt x="18" y="194"/>
                </a:lnTo>
                <a:lnTo>
                  <a:pt x="5" y="174"/>
                </a:lnTo>
                <a:lnTo>
                  <a:pt x="11" y="153"/>
                </a:lnTo>
                <a:lnTo>
                  <a:pt x="17" y="132"/>
                </a:lnTo>
                <a:lnTo>
                  <a:pt x="17" y="120"/>
                </a:lnTo>
                <a:lnTo>
                  <a:pt x="37" y="102"/>
                </a:lnTo>
                <a:lnTo>
                  <a:pt x="28" y="93"/>
                </a:lnTo>
                <a:lnTo>
                  <a:pt x="17" y="93"/>
                </a:lnTo>
                <a:lnTo>
                  <a:pt x="5" y="82"/>
                </a:lnTo>
                <a:lnTo>
                  <a:pt x="13" y="61"/>
                </a:lnTo>
                <a:lnTo>
                  <a:pt x="0" y="53"/>
                </a:lnTo>
                <a:lnTo>
                  <a:pt x="8" y="34"/>
                </a:lnTo>
                <a:lnTo>
                  <a:pt x="8" y="16"/>
                </a:lnTo>
                <a:lnTo>
                  <a:pt x="17" y="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5" name="Freeform 57" descr="Stationery"/>
          <p:cNvSpPr>
            <a:spLocks/>
          </p:cNvSpPr>
          <p:nvPr/>
        </p:nvSpPr>
        <p:spPr bwMode="invGray">
          <a:xfrm>
            <a:off x="7718425" y="2841170"/>
            <a:ext cx="57150" cy="147637"/>
          </a:xfrm>
          <a:custGeom>
            <a:avLst/>
            <a:gdLst>
              <a:gd name="T0" fmla="*/ 0 w 36"/>
              <a:gd name="T1" fmla="*/ 2147483647 h 92"/>
              <a:gd name="T2" fmla="*/ 2147483647 w 36"/>
              <a:gd name="T3" fmla="*/ 2147483647 h 92"/>
              <a:gd name="T4" fmla="*/ 2147483647 w 36"/>
              <a:gd name="T5" fmla="*/ 2147483647 h 92"/>
              <a:gd name="T6" fmla="*/ 2147483647 w 36"/>
              <a:gd name="T7" fmla="*/ 2147483647 h 92"/>
              <a:gd name="T8" fmla="*/ 2147483647 w 36"/>
              <a:gd name="T9" fmla="*/ 2147483647 h 92"/>
              <a:gd name="T10" fmla="*/ 2147483647 w 36"/>
              <a:gd name="T11" fmla="*/ 0 h 92"/>
              <a:gd name="T12" fmla="*/ 2147483647 w 36"/>
              <a:gd name="T13" fmla="*/ 2147483647 h 92"/>
              <a:gd name="T14" fmla="*/ 0 w 36"/>
              <a:gd name="T15" fmla="*/ 2147483647 h 92"/>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92"/>
              <a:gd name="T26" fmla="*/ 36 w 36"/>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92">
                <a:moveTo>
                  <a:pt x="0" y="46"/>
                </a:moveTo>
                <a:lnTo>
                  <a:pt x="19" y="91"/>
                </a:lnTo>
                <a:lnTo>
                  <a:pt x="25" y="76"/>
                </a:lnTo>
                <a:lnTo>
                  <a:pt x="24" y="43"/>
                </a:lnTo>
                <a:lnTo>
                  <a:pt x="33" y="45"/>
                </a:lnTo>
                <a:lnTo>
                  <a:pt x="35" y="0"/>
                </a:lnTo>
                <a:lnTo>
                  <a:pt x="4" y="7"/>
                </a:lnTo>
                <a:lnTo>
                  <a:pt x="0" y="46"/>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6" name="Freeform 58" descr="Stationery"/>
          <p:cNvSpPr>
            <a:spLocks/>
          </p:cNvSpPr>
          <p:nvPr/>
        </p:nvSpPr>
        <p:spPr bwMode="invGray">
          <a:xfrm>
            <a:off x="6791325" y="2680832"/>
            <a:ext cx="979488" cy="609600"/>
          </a:xfrm>
          <a:custGeom>
            <a:avLst/>
            <a:gdLst>
              <a:gd name="T0" fmla="*/ 2147483647 w 626"/>
              <a:gd name="T1" fmla="*/ 2147483647 h 380"/>
              <a:gd name="T2" fmla="*/ 2147483647 w 626"/>
              <a:gd name="T3" fmla="*/ 0 h 380"/>
              <a:gd name="T4" fmla="*/ 2147483647 w 626"/>
              <a:gd name="T5" fmla="*/ 2147483647 h 380"/>
              <a:gd name="T6" fmla="*/ 2147483647 w 626"/>
              <a:gd name="T7" fmla="*/ 2147483647 h 380"/>
              <a:gd name="T8" fmla="*/ 2147483647 w 626"/>
              <a:gd name="T9" fmla="*/ 2147483647 h 380"/>
              <a:gd name="T10" fmla="*/ 2147483647 w 626"/>
              <a:gd name="T11" fmla="*/ 2147483647 h 380"/>
              <a:gd name="T12" fmla="*/ 2147483647 w 626"/>
              <a:gd name="T13" fmla="*/ 2147483647 h 380"/>
              <a:gd name="T14" fmla="*/ 2147483647 w 626"/>
              <a:gd name="T15" fmla="*/ 2147483647 h 380"/>
              <a:gd name="T16" fmla="*/ 2147483647 w 626"/>
              <a:gd name="T17" fmla="*/ 2147483647 h 380"/>
              <a:gd name="T18" fmla="*/ 2147483647 w 626"/>
              <a:gd name="T19" fmla="*/ 2147483647 h 380"/>
              <a:gd name="T20" fmla="*/ 2147483647 w 626"/>
              <a:gd name="T21" fmla="*/ 2147483647 h 380"/>
              <a:gd name="T22" fmla="*/ 2147483647 w 626"/>
              <a:gd name="T23" fmla="*/ 2147483647 h 380"/>
              <a:gd name="T24" fmla="*/ 2147483647 w 626"/>
              <a:gd name="T25" fmla="*/ 2147483647 h 380"/>
              <a:gd name="T26" fmla="*/ 2147483647 w 626"/>
              <a:gd name="T27" fmla="*/ 2147483647 h 380"/>
              <a:gd name="T28" fmla="*/ 2147483647 w 626"/>
              <a:gd name="T29" fmla="*/ 2147483647 h 380"/>
              <a:gd name="T30" fmla="*/ 2147483647 w 626"/>
              <a:gd name="T31" fmla="*/ 2147483647 h 380"/>
              <a:gd name="T32" fmla="*/ 2147483647 w 626"/>
              <a:gd name="T33" fmla="*/ 2147483647 h 380"/>
              <a:gd name="T34" fmla="*/ 2147483647 w 626"/>
              <a:gd name="T35" fmla="*/ 2147483647 h 380"/>
              <a:gd name="T36" fmla="*/ 2147483647 w 626"/>
              <a:gd name="T37" fmla="*/ 2147483647 h 380"/>
              <a:gd name="T38" fmla="*/ 2147483647 w 626"/>
              <a:gd name="T39" fmla="*/ 2147483647 h 380"/>
              <a:gd name="T40" fmla="*/ 0 w 626"/>
              <a:gd name="T41" fmla="*/ 2147483647 h 380"/>
              <a:gd name="T42" fmla="*/ 2147483647 w 626"/>
              <a:gd name="T43" fmla="*/ 2147483647 h 380"/>
              <a:gd name="T44" fmla="*/ 2147483647 w 626"/>
              <a:gd name="T45" fmla="*/ 2147483647 h 380"/>
              <a:gd name="T46" fmla="*/ 2147483647 w 626"/>
              <a:gd name="T47" fmla="*/ 2147483647 h 380"/>
              <a:gd name="T48" fmla="*/ 2147483647 w 626"/>
              <a:gd name="T49" fmla="*/ 2147483647 h 380"/>
              <a:gd name="T50" fmla="*/ 2147483647 w 626"/>
              <a:gd name="T51" fmla="*/ 2147483647 h 380"/>
              <a:gd name="T52" fmla="*/ 2147483647 w 626"/>
              <a:gd name="T53" fmla="*/ 2147483647 h 380"/>
              <a:gd name="T54" fmla="*/ 2147483647 w 626"/>
              <a:gd name="T55" fmla="*/ 2147483647 h 380"/>
              <a:gd name="T56" fmla="*/ 2147483647 w 626"/>
              <a:gd name="T57" fmla="*/ 2147483647 h 380"/>
              <a:gd name="T58" fmla="*/ 2147483647 w 626"/>
              <a:gd name="T59" fmla="*/ 2147483647 h 380"/>
              <a:gd name="T60" fmla="*/ 2147483647 w 626"/>
              <a:gd name="T61" fmla="*/ 2147483647 h 380"/>
              <a:gd name="T62" fmla="*/ 2147483647 w 626"/>
              <a:gd name="T63" fmla="*/ 2147483647 h 380"/>
              <a:gd name="T64" fmla="*/ 2147483647 w 626"/>
              <a:gd name="T65" fmla="*/ 2147483647 h 380"/>
              <a:gd name="T66" fmla="*/ 2147483647 w 626"/>
              <a:gd name="T67" fmla="*/ 2147483647 h 380"/>
              <a:gd name="T68" fmla="*/ 2147483647 w 626"/>
              <a:gd name="T69" fmla="*/ 2147483647 h 380"/>
              <a:gd name="T70" fmla="*/ 2147483647 w 626"/>
              <a:gd name="T71" fmla="*/ 2147483647 h 380"/>
              <a:gd name="T72" fmla="*/ 2147483647 w 626"/>
              <a:gd name="T73" fmla="*/ 2147483647 h 380"/>
              <a:gd name="T74" fmla="*/ 2147483647 w 626"/>
              <a:gd name="T75" fmla="*/ 2147483647 h 380"/>
              <a:gd name="T76" fmla="*/ 2147483647 w 626"/>
              <a:gd name="T77" fmla="*/ 2147483647 h 380"/>
              <a:gd name="T78" fmla="*/ 2147483647 w 626"/>
              <a:gd name="T79" fmla="*/ 2147483647 h 380"/>
              <a:gd name="T80" fmla="*/ 2147483647 w 626"/>
              <a:gd name="T81" fmla="*/ 2147483647 h 380"/>
              <a:gd name="T82" fmla="*/ 2147483647 w 626"/>
              <a:gd name="T83" fmla="*/ 2147483647 h 3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6"/>
              <a:gd name="T127" fmla="*/ 0 h 380"/>
              <a:gd name="T128" fmla="*/ 626 w 626"/>
              <a:gd name="T129" fmla="*/ 380 h 3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6" h="380">
                <a:moveTo>
                  <a:pt x="414" y="10"/>
                </a:moveTo>
                <a:lnTo>
                  <a:pt x="374" y="0"/>
                </a:lnTo>
                <a:lnTo>
                  <a:pt x="355" y="55"/>
                </a:lnTo>
                <a:lnTo>
                  <a:pt x="331" y="75"/>
                </a:lnTo>
                <a:lnTo>
                  <a:pt x="324" y="108"/>
                </a:lnTo>
                <a:lnTo>
                  <a:pt x="296" y="125"/>
                </a:lnTo>
                <a:lnTo>
                  <a:pt x="283" y="118"/>
                </a:lnTo>
                <a:lnTo>
                  <a:pt x="261" y="132"/>
                </a:lnTo>
                <a:lnTo>
                  <a:pt x="265" y="146"/>
                </a:lnTo>
                <a:lnTo>
                  <a:pt x="250" y="198"/>
                </a:lnTo>
                <a:lnTo>
                  <a:pt x="252" y="222"/>
                </a:lnTo>
                <a:lnTo>
                  <a:pt x="192" y="265"/>
                </a:lnTo>
                <a:lnTo>
                  <a:pt x="180" y="260"/>
                </a:lnTo>
                <a:lnTo>
                  <a:pt x="165" y="289"/>
                </a:lnTo>
                <a:lnTo>
                  <a:pt x="129" y="296"/>
                </a:lnTo>
                <a:lnTo>
                  <a:pt x="111" y="269"/>
                </a:lnTo>
                <a:lnTo>
                  <a:pt x="101" y="269"/>
                </a:lnTo>
                <a:lnTo>
                  <a:pt x="80" y="301"/>
                </a:lnTo>
                <a:lnTo>
                  <a:pt x="55" y="317"/>
                </a:lnTo>
                <a:lnTo>
                  <a:pt x="49" y="347"/>
                </a:lnTo>
                <a:lnTo>
                  <a:pt x="0" y="379"/>
                </a:lnTo>
                <a:lnTo>
                  <a:pt x="156" y="351"/>
                </a:lnTo>
                <a:lnTo>
                  <a:pt x="625" y="251"/>
                </a:lnTo>
                <a:lnTo>
                  <a:pt x="611" y="212"/>
                </a:lnTo>
                <a:lnTo>
                  <a:pt x="582" y="209"/>
                </a:lnTo>
                <a:lnTo>
                  <a:pt x="574" y="225"/>
                </a:lnTo>
                <a:lnTo>
                  <a:pt x="560" y="218"/>
                </a:lnTo>
                <a:lnTo>
                  <a:pt x="570" y="205"/>
                </a:lnTo>
                <a:lnTo>
                  <a:pt x="570" y="191"/>
                </a:lnTo>
                <a:lnTo>
                  <a:pt x="556" y="181"/>
                </a:lnTo>
                <a:lnTo>
                  <a:pt x="574" y="171"/>
                </a:lnTo>
                <a:lnTo>
                  <a:pt x="560" y="153"/>
                </a:lnTo>
                <a:lnTo>
                  <a:pt x="527" y="133"/>
                </a:lnTo>
                <a:lnTo>
                  <a:pt x="557" y="133"/>
                </a:lnTo>
                <a:lnTo>
                  <a:pt x="548" y="114"/>
                </a:lnTo>
                <a:lnTo>
                  <a:pt x="523" y="100"/>
                </a:lnTo>
                <a:lnTo>
                  <a:pt x="490" y="80"/>
                </a:lnTo>
                <a:lnTo>
                  <a:pt x="469" y="77"/>
                </a:lnTo>
                <a:lnTo>
                  <a:pt x="474" y="52"/>
                </a:lnTo>
                <a:lnTo>
                  <a:pt x="486" y="37"/>
                </a:lnTo>
                <a:lnTo>
                  <a:pt x="431" y="9"/>
                </a:lnTo>
                <a:lnTo>
                  <a:pt x="414" y="1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7" name="Freeform 59" descr="Stationery"/>
          <p:cNvSpPr>
            <a:spLocks/>
          </p:cNvSpPr>
          <p:nvPr/>
        </p:nvSpPr>
        <p:spPr bwMode="invGray">
          <a:xfrm>
            <a:off x="7067550" y="1644195"/>
            <a:ext cx="790575" cy="681037"/>
          </a:xfrm>
          <a:custGeom>
            <a:avLst/>
            <a:gdLst>
              <a:gd name="T0" fmla="*/ 2147483647 w 505"/>
              <a:gd name="T1" fmla="*/ 2147483647 h 425"/>
              <a:gd name="T2" fmla="*/ 2147483647 w 505"/>
              <a:gd name="T3" fmla="*/ 2147483647 h 425"/>
              <a:gd name="T4" fmla="*/ 2147483647 w 505"/>
              <a:gd name="T5" fmla="*/ 2147483647 h 425"/>
              <a:gd name="T6" fmla="*/ 2147483647 w 505"/>
              <a:gd name="T7" fmla="*/ 2147483647 h 425"/>
              <a:gd name="T8" fmla="*/ 2147483647 w 505"/>
              <a:gd name="T9" fmla="*/ 2147483647 h 425"/>
              <a:gd name="T10" fmla="*/ 2147483647 w 505"/>
              <a:gd name="T11" fmla="*/ 2147483647 h 425"/>
              <a:gd name="T12" fmla="*/ 2147483647 w 505"/>
              <a:gd name="T13" fmla="*/ 2147483647 h 425"/>
              <a:gd name="T14" fmla="*/ 2147483647 w 505"/>
              <a:gd name="T15" fmla="*/ 2147483647 h 425"/>
              <a:gd name="T16" fmla="*/ 2147483647 w 505"/>
              <a:gd name="T17" fmla="*/ 2147483647 h 425"/>
              <a:gd name="T18" fmla="*/ 2147483647 w 505"/>
              <a:gd name="T19" fmla="*/ 2147483647 h 425"/>
              <a:gd name="T20" fmla="*/ 2147483647 w 505"/>
              <a:gd name="T21" fmla="*/ 2147483647 h 425"/>
              <a:gd name="T22" fmla="*/ 2147483647 w 505"/>
              <a:gd name="T23" fmla="*/ 2147483647 h 425"/>
              <a:gd name="T24" fmla="*/ 2147483647 w 505"/>
              <a:gd name="T25" fmla="*/ 2147483647 h 425"/>
              <a:gd name="T26" fmla="*/ 2147483647 w 505"/>
              <a:gd name="T27" fmla="*/ 2147483647 h 425"/>
              <a:gd name="T28" fmla="*/ 2147483647 w 505"/>
              <a:gd name="T29" fmla="*/ 2147483647 h 425"/>
              <a:gd name="T30" fmla="*/ 2147483647 w 505"/>
              <a:gd name="T31" fmla="*/ 2147483647 h 425"/>
              <a:gd name="T32" fmla="*/ 2147483647 w 505"/>
              <a:gd name="T33" fmla="*/ 2147483647 h 425"/>
              <a:gd name="T34" fmla="*/ 0 w 505"/>
              <a:gd name="T35" fmla="*/ 2147483647 h 425"/>
              <a:gd name="T36" fmla="*/ 2147483647 w 505"/>
              <a:gd name="T37" fmla="*/ 2147483647 h 425"/>
              <a:gd name="T38" fmla="*/ 2147483647 w 505"/>
              <a:gd name="T39" fmla="*/ 2147483647 h 425"/>
              <a:gd name="T40" fmla="*/ 2147483647 w 505"/>
              <a:gd name="T41" fmla="*/ 2147483647 h 425"/>
              <a:gd name="T42" fmla="*/ 2147483647 w 505"/>
              <a:gd name="T43" fmla="*/ 2147483647 h 425"/>
              <a:gd name="T44" fmla="*/ 2147483647 w 505"/>
              <a:gd name="T45" fmla="*/ 2147483647 h 425"/>
              <a:gd name="T46" fmla="*/ 2147483647 w 505"/>
              <a:gd name="T47" fmla="*/ 2147483647 h 425"/>
              <a:gd name="T48" fmla="*/ 2147483647 w 505"/>
              <a:gd name="T49" fmla="*/ 2147483647 h 425"/>
              <a:gd name="T50" fmla="*/ 2147483647 w 505"/>
              <a:gd name="T51" fmla="*/ 2147483647 h 425"/>
              <a:gd name="T52" fmla="*/ 2147483647 w 505"/>
              <a:gd name="T53" fmla="*/ 2147483647 h 425"/>
              <a:gd name="T54" fmla="*/ 2147483647 w 505"/>
              <a:gd name="T55" fmla="*/ 2147483647 h 425"/>
              <a:gd name="T56" fmla="*/ 2147483647 w 505"/>
              <a:gd name="T57" fmla="*/ 2147483647 h 425"/>
              <a:gd name="T58" fmla="*/ 2147483647 w 505"/>
              <a:gd name="T59" fmla="*/ 2147483647 h 425"/>
              <a:gd name="T60" fmla="*/ 2147483647 w 505"/>
              <a:gd name="T61" fmla="*/ 2147483647 h 425"/>
              <a:gd name="T62" fmla="*/ 2147483647 w 505"/>
              <a:gd name="T63" fmla="*/ 2147483647 h 425"/>
              <a:gd name="T64" fmla="*/ 2147483647 w 505"/>
              <a:gd name="T65" fmla="*/ 2147483647 h 425"/>
              <a:gd name="T66" fmla="*/ 2147483647 w 505"/>
              <a:gd name="T67" fmla="*/ 2147483647 h 425"/>
              <a:gd name="T68" fmla="*/ 2147483647 w 505"/>
              <a:gd name="T69" fmla="*/ 2147483647 h 425"/>
              <a:gd name="T70" fmla="*/ 2147483647 w 505"/>
              <a:gd name="T71" fmla="*/ 2147483647 h 425"/>
              <a:gd name="T72" fmla="*/ 2147483647 w 505"/>
              <a:gd name="T73" fmla="*/ 2147483647 h 425"/>
              <a:gd name="T74" fmla="*/ 2147483647 w 505"/>
              <a:gd name="T75" fmla="*/ 0 h 425"/>
              <a:gd name="T76" fmla="*/ 2147483647 w 505"/>
              <a:gd name="T77" fmla="*/ 2147483647 h 4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5"/>
              <a:gd name="T118" fmla="*/ 0 h 425"/>
              <a:gd name="T119" fmla="*/ 505 w 505"/>
              <a:gd name="T120" fmla="*/ 425 h 4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5" h="425">
                <a:moveTo>
                  <a:pt x="298" y="24"/>
                </a:moveTo>
                <a:lnTo>
                  <a:pt x="256" y="45"/>
                </a:lnTo>
                <a:lnTo>
                  <a:pt x="225" y="87"/>
                </a:lnTo>
                <a:lnTo>
                  <a:pt x="213" y="126"/>
                </a:lnTo>
                <a:lnTo>
                  <a:pt x="183" y="162"/>
                </a:lnTo>
                <a:lnTo>
                  <a:pt x="201" y="186"/>
                </a:lnTo>
                <a:lnTo>
                  <a:pt x="201" y="208"/>
                </a:lnTo>
                <a:lnTo>
                  <a:pt x="183" y="234"/>
                </a:lnTo>
                <a:lnTo>
                  <a:pt x="148" y="250"/>
                </a:lnTo>
                <a:lnTo>
                  <a:pt x="112" y="257"/>
                </a:lnTo>
                <a:lnTo>
                  <a:pt x="61" y="264"/>
                </a:lnTo>
                <a:lnTo>
                  <a:pt x="30" y="281"/>
                </a:lnTo>
                <a:lnTo>
                  <a:pt x="11" y="306"/>
                </a:lnTo>
                <a:lnTo>
                  <a:pt x="21" y="322"/>
                </a:lnTo>
                <a:lnTo>
                  <a:pt x="33" y="325"/>
                </a:lnTo>
                <a:lnTo>
                  <a:pt x="35" y="348"/>
                </a:lnTo>
                <a:lnTo>
                  <a:pt x="23" y="375"/>
                </a:lnTo>
                <a:lnTo>
                  <a:pt x="0" y="408"/>
                </a:lnTo>
                <a:lnTo>
                  <a:pt x="6" y="424"/>
                </a:lnTo>
                <a:lnTo>
                  <a:pt x="343" y="343"/>
                </a:lnTo>
                <a:lnTo>
                  <a:pt x="356" y="357"/>
                </a:lnTo>
                <a:lnTo>
                  <a:pt x="373" y="365"/>
                </a:lnTo>
                <a:lnTo>
                  <a:pt x="388" y="375"/>
                </a:lnTo>
                <a:lnTo>
                  <a:pt x="398" y="397"/>
                </a:lnTo>
                <a:lnTo>
                  <a:pt x="411" y="406"/>
                </a:lnTo>
                <a:lnTo>
                  <a:pt x="485" y="418"/>
                </a:lnTo>
                <a:lnTo>
                  <a:pt x="498" y="394"/>
                </a:lnTo>
                <a:lnTo>
                  <a:pt x="491" y="388"/>
                </a:lnTo>
                <a:lnTo>
                  <a:pt x="504" y="372"/>
                </a:lnTo>
                <a:lnTo>
                  <a:pt x="491" y="364"/>
                </a:lnTo>
                <a:lnTo>
                  <a:pt x="481" y="302"/>
                </a:lnTo>
                <a:lnTo>
                  <a:pt x="463" y="228"/>
                </a:lnTo>
                <a:lnTo>
                  <a:pt x="449" y="166"/>
                </a:lnTo>
                <a:lnTo>
                  <a:pt x="444" y="158"/>
                </a:lnTo>
                <a:lnTo>
                  <a:pt x="434" y="151"/>
                </a:lnTo>
                <a:lnTo>
                  <a:pt x="421" y="99"/>
                </a:lnTo>
                <a:lnTo>
                  <a:pt x="390" y="54"/>
                </a:lnTo>
                <a:lnTo>
                  <a:pt x="388" y="0"/>
                </a:lnTo>
                <a:lnTo>
                  <a:pt x="298" y="24"/>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8" name="Freeform 60" descr="Stationery"/>
          <p:cNvSpPr>
            <a:spLocks/>
          </p:cNvSpPr>
          <p:nvPr/>
        </p:nvSpPr>
        <p:spPr bwMode="invGray">
          <a:xfrm>
            <a:off x="7842250" y="2215695"/>
            <a:ext cx="204788" cy="112712"/>
          </a:xfrm>
          <a:custGeom>
            <a:avLst/>
            <a:gdLst>
              <a:gd name="T0" fmla="*/ 2147483647 w 131"/>
              <a:gd name="T1" fmla="*/ 2147483647 h 70"/>
              <a:gd name="T2" fmla="*/ 2147483647 w 131"/>
              <a:gd name="T3" fmla="*/ 2147483647 h 70"/>
              <a:gd name="T4" fmla="*/ 2147483647 w 131"/>
              <a:gd name="T5" fmla="*/ 0 h 70"/>
              <a:gd name="T6" fmla="*/ 2147483647 w 131"/>
              <a:gd name="T7" fmla="*/ 2147483647 h 70"/>
              <a:gd name="T8" fmla="*/ 2147483647 w 131"/>
              <a:gd name="T9" fmla="*/ 2147483647 h 70"/>
              <a:gd name="T10" fmla="*/ 2147483647 w 131"/>
              <a:gd name="T11" fmla="*/ 2147483647 h 70"/>
              <a:gd name="T12" fmla="*/ 2147483647 w 131"/>
              <a:gd name="T13" fmla="*/ 2147483647 h 70"/>
              <a:gd name="T14" fmla="*/ 2147483647 w 131"/>
              <a:gd name="T15" fmla="*/ 2147483647 h 70"/>
              <a:gd name="T16" fmla="*/ 0 w 131"/>
              <a:gd name="T17" fmla="*/ 2147483647 h 70"/>
              <a:gd name="T18" fmla="*/ 2147483647 w 131"/>
              <a:gd name="T19" fmla="*/ 2147483647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1"/>
              <a:gd name="T31" fmla="*/ 0 h 70"/>
              <a:gd name="T32" fmla="*/ 131 w 131"/>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1" h="70">
                <a:moveTo>
                  <a:pt x="20" y="38"/>
                </a:moveTo>
                <a:lnTo>
                  <a:pt x="67" y="21"/>
                </a:lnTo>
                <a:lnTo>
                  <a:pt x="97" y="0"/>
                </a:lnTo>
                <a:lnTo>
                  <a:pt x="103" y="11"/>
                </a:lnTo>
                <a:lnTo>
                  <a:pt x="130" y="2"/>
                </a:lnTo>
                <a:lnTo>
                  <a:pt x="92" y="34"/>
                </a:lnTo>
                <a:lnTo>
                  <a:pt x="48" y="54"/>
                </a:lnTo>
                <a:lnTo>
                  <a:pt x="17" y="69"/>
                </a:lnTo>
                <a:lnTo>
                  <a:pt x="0" y="69"/>
                </a:lnTo>
                <a:lnTo>
                  <a:pt x="20" y="38"/>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09" name="Freeform 61" descr="Stationery"/>
          <p:cNvSpPr>
            <a:spLocks/>
          </p:cNvSpPr>
          <p:nvPr/>
        </p:nvSpPr>
        <p:spPr bwMode="invGray">
          <a:xfrm>
            <a:off x="4213225" y="3396795"/>
            <a:ext cx="1155700" cy="533400"/>
          </a:xfrm>
          <a:custGeom>
            <a:avLst/>
            <a:gdLst>
              <a:gd name="T0" fmla="*/ 2147483647 w 739"/>
              <a:gd name="T1" fmla="*/ 2147483647 h 332"/>
              <a:gd name="T2" fmla="*/ 0 w 739"/>
              <a:gd name="T3" fmla="*/ 2147483647 h 332"/>
              <a:gd name="T4" fmla="*/ 0 w 739"/>
              <a:gd name="T5" fmla="*/ 2147483647 h 332"/>
              <a:gd name="T6" fmla="*/ 2147483647 w 739"/>
              <a:gd name="T7" fmla="*/ 2147483647 h 332"/>
              <a:gd name="T8" fmla="*/ 2147483647 w 739"/>
              <a:gd name="T9" fmla="*/ 2147483647 h 332"/>
              <a:gd name="T10" fmla="*/ 2147483647 w 739"/>
              <a:gd name="T11" fmla="*/ 2147483647 h 332"/>
              <a:gd name="T12" fmla="*/ 2147483647 w 739"/>
              <a:gd name="T13" fmla="*/ 2147483647 h 332"/>
              <a:gd name="T14" fmla="*/ 2147483647 w 739"/>
              <a:gd name="T15" fmla="*/ 2147483647 h 332"/>
              <a:gd name="T16" fmla="*/ 2147483647 w 739"/>
              <a:gd name="T17" fmla="*/ 2147483647 h 332"/>
              <a:gd name="T18" fmla="*/ 2147483647 w 739"/>
              <a:gd name="T19" fmla="*/ 2147483647 h 332"/>
              <a:gd name="T20" fmla="*/ 2147483647 w 739"/>
              <a:gd name="T21" fmla="*/ 2147483647 h 332"/>
              <a:gd name="T22" fmla="*/ 2147483647 w 739"/>
              <a:gd name="T23" fmla="*/ 2147483647 h 332"/>
              <a:gd name="T24" fmla="*/ 2147483647 w 739"/>
              <a:gd name="T25" fmla="*/ 2147483647 h 332"/>
              <a:gd name="T26" fmla="*/ 2147483647 w 739"/>
              <a:gd name="T27" fmla="*/ 2147483647 h 332"/>
              <a:gd name="T28" fmla="*/ 2147483647 w 739"/>
              <a:gd name="T29" fmla="*/ 2147483647 h 332"/>
              <a:gd name="T30" fmla="*/ 2147483647 w 739"/>
              <a:gd name="T31" fmla="*/ 2147483647 h 332"/>
              <a:gd name="T32" fmla="*/ 2147483647 w 739"/>
              <a:gd name="T33" fmla="*/ 2147483647 h 332"/>
              <a:gd name="T34" fmla="*/ 2147483647 w 739"/>
              <a:gd name="T35" fmla="*/ 2147483647 h 332"/>
              <a:gd name="T36" fmla="*/ 2147483647 w 739"/>
              <a:gd name="T37" fmla="*/ 2147483647 h 332"/>
              <a:gd name="T38" fmla="*/ 2147483647 w 739"/>
              <a:gd name="T39" fmla="*/ 2147483647 h 332"/>
              <a:gd name="T40" fmla="*/ 2147483647 w 739"/>
              <a:gd name="T41" fmla="*/ 2147483647 h 332"/>
              <a:gd name="T42" fmla="*/ 2147483647 w 739"/>
              <a:gd name="T43" fmla="*/ 0 h 332"/>
              <a:gd name="T44" fmla="*/ 2147483647 w 739"/>
              <a:gd name="T45" fmla="*/ 2147483647 h 332"/>
              <a:gd name="T46" fmla="*/ 2147483647 w 739"/>
              <a:gd name="T47" fmla="*/ 2147483647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9"/>
              <a:gd name="T73" fmla="*/ 0 h 332"/>
              <a:gd name="T74" fmla="*/ 739 w 739"/>
              <a:gd name="T75" fmla="*/ 332 h 3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9" h="332">
                <a:moveTo>
                  <a:pt x="83" y="20"/>
                </a:moveTo>
                <a:lnTo>
                  <a:pt x="0" y="23"/>
                </a:lnTo>
                <a:lnTo>
                  <a:pt x="0" y="64"/>
                </a:lnTo>
                <a:lnTo>
                  <a:pt x="259" y="72"/>
                </a:lnTo>
                <a:lnTo>
                  <a:pt x="263" y="272"/>
                </a:lnTo>
                <a:lnTo>
                  <a:pt x="282" y="284"/>
                </a:lnTo>
                <a:lnTo>
                  <a:pt x="304" y="277"/>
                </a:lnTo>
                <a:lnTo>
                  <a:pt x="330" y="291"/>
                </a:lnTo>
                <a:lnTo>
                  <a:pt x="412" y="308"/>
                </a:lnTo>
                <a:lnTo>
                  <a:pt x="437" y="301"/>
                </a:lnTo>
                <a:lnTo>
                  <a:pt x="477" y="322"/>
                </a:lnTo>
                <a:lnTo>
                  <a:pt x="513" y="317"/>
                </a:lnTo>
                <a:lnTo>
                  <a:pt x="542" y="328"/>
                </a:lnTo>
                <a:lnTo>
                  <a:pt x="570" y="317"/>
                </a:lnTo>
                <a:lnTo>
                  <a:pt x="589" y="331"/>
                </a:lnTo>
                <a:lnTo>
                  <a:pt x="618" y="314"/>
                </a:lnTo>
                <a:lnTo>
                  <a:pt x="700" y="312"/>
                </a:lnTo>
                <a:lnTo>
                  <a:pt x="713" y="326"/>
                </a:lnTo>
                <a:lnTo>
                  <a:pt x="737" y="329"/>
                </a:lnTo>
                <a:lnTo>
                  <a:pt x="738" y="157"/>
                </a:lnTo>
                <a:lnTo>
                  <a:pt x="720" y="49"/>
                </a:lnTo>
                <a:lnTo>
                  <a:pt x="713" y="0"/>
                </a:lnTo>
                <a:lnTo>
                  <a:pt x="505" y="17"/>
                </a:lnTo>
                <a:lnTo>
                  <a:pt x="83" y="20"/>
                </a:lnTo>
              </a:path>
            </a:pathLst>
          </a:custGeom>
          <a:blipFill dpi="0" rotWithShape="0">
            <a:blip r:embed="rId3" cstate="print"/>
            <a:srcRect/>
            <a:tile tx="0" ty="0" sx="100000" sy="100000" flip="none" algn="tl"/>
          </a:blipFill>
          <a:ln w="12700" cap="rnd">
            <a:solidFill>
              <a:srgbClr val="000000"/>
            </a:solidFill>
            <a:round/>
            <a:headEnd/>
            <a:tailEnd/>
          </a:ln>
        </p:spPr>
        <p:txBody>
          <a:bodyPr/>
          <a:lstStyle/>
          <a:p>
            <a:endParaRPr lang="en-US"/>
          </a:p>
        </p:txBody>
      </p:sp>
      <p:sp>
        <p:nvSpPr>
          <p:cNvPr id="27710" name="Freeform 62" descr="Stationery"/>
          <p:cNvSpPr>
            <a:spLocks/>
          </p:cNvSpPr>
          <p:nvPr/>
        </p:nvSpPr>
        <p:spPr bwMode="auto">
          <a:xfrm>
            <a:off x="304800" y="1366382"/>
            <a:ext cx="1211263" cy="1106488"/>
          </a:xfrm>
          <a:custGeom>
            <a:avLst/>
            <a:gdLst>
              <a:gd name="T0" fmla="*/ 2147483647 w 3372"/>
              <a:gd name="T1" fmla="*/ 2147483647 h 3282"/>
              <a:gd name="T2" fmla="*/ 2147483647 w 3372"/>
              <a:gd name="T3" fmla="*/ 0 h 3282"/>
              <a:gd name="T4" fmla="*/ 2147483647 w 3372"/>
              <a:gd name="T5" fmla="*/ 2147483647 h 3282"/>
              <a:gd name="T6" fmla="*/ 2147483647 w 3372"/>
              <a:gd name="T7" fmla="*/ 2147483647 h 3282"/>
              <a:gd name="T8" fmla="*/ 2147483647 w 3372"/>
              <a:gd name="T9" fmla="*/ 2147483647 h 3282"/>
              <a:gd name="T10" fmla="*/ 2147483647 w 3372"/>
              <a:gd name="T11" fmla="*/ 2147483647 h 3282"/>
              <a:gd name="T12" fmla="*/ 2147483647 w 3372"/>
              <a:gd name="T13" fmla="*/ 2147483647 h 3282"/>
              <a:gd name="T14" fmla="*/ 2147483647 w 3372"/>
              <a:gd name="T15" fmla="*/ 2147483647 h 3282"/>
              <a:gd name="T16" fmla="*/ 2147483647 w 3372"/>
              <a:gd name="T17" fmla="*/ 2147483647 h 3282"/>
              <a:gd name="T18" fmla="*/ 2147483647 w 3372"/>
              <a:gd name="T19" fmla="*/ 2147483647 h 3282"/>
              <a:gd name="T20" fmla="*/ 2147483647 w 3372"/>
              <a:gd name="T21" fmla="*/ 2147483647 h 3282"/>
              <a:gd name="T22" fmla="*/ 2147483647 w 3372"/>
              <a:gd name="T23" fmla="*/ 2147483647 h 3282"/>
              <a:gd name="T24" fmla="*/ 2147483647 w 3372"/>
              <a:gd name="T25" fmla="*/ 2147483647 h 3282"/>
              <a:gd name="T26" fmla="*/ 2147483647 w 3372"/>
              <a:gd name="T27" fmla="*/ 2147483647 h 3282"/>
              <a:gd name="T28" fmla="*/ 2147483647 w 3372"/>
              <a:gd name="T29" fmla="*/ 2147483647 h 3282"/>
              <a:gd name="T30" fmla="*/ 2147483647 w 3372"/>
              <a:gd name="T31" fmla="*/ 2147483647 h 3282"/>
              <a:gd name="T32" fmla="*/ 2147483647 w 3372"/>
              <a:gd name="T33" fmla="*/ 2147483647 h 3282"/>
              <a:gd name="T34" fmla="*/ 2147483647 w 3372"/>
              <a:gd name="T35" fmla="*/ 2147483647 h 3282"/>
              <a:gd name="T36" fmla="*/ 2147483647 w 3372"/>
              <a:gd name="T37" fmla="*/ 2147483647 h 3282"/>
              <a:gd name="T38" fmla="*/ 2147483647 w 3372"/>
              <a:gd name="T39" fmla="*/ 2147483647 h 3282"/>
              <a:gd name="T40" fmla="*/ 2147483647 w 3372"/>
              <a:gd name="T41" fmla="*/ 2147483647 h 3282"/>
              <a:gd name="T42" fmla="*/ 2147483647 w 3372"/>
              <a:gd name="T43" fmla="*/ 2147483647 h 3282"/>
              <a:gd name="T44" fmla="*/ 0 w 3372"/>
              <a:gd name="T45" fmla="*/ 2147483647 h 3282"/>
              <a:gd name="T46" fmla="*/ 2147483647 w 3372"/>
              <a:gd name="T47" fmla="*/ 2147483647 h 3282"/>
              <a:gd name="T48" fmla="*/ 2147483647 w 3372"/>
              <a:gd name="T49" fmla="*/ 2147483647 h 3282"/>
              <a:gd name="T50" fmla="*/ 2147483647 w 3372"/>
              <a:gd name="T51" fmla="*/ 2147483647 h 3282"/>
              <a:gd name="T52" fmla="*/ 2147483647 w 3372"/>
              <a:gd name="T53" fmla="*/ 2147483647 h 3282"/>
              <a:gd name="T54" fmla="*/ 2147483647 w 3372"/>
              <a:gd name="T55" fmla="*/ 2147483647 h 3282"/>
              <a:gd name="T56" fmla="*/ 2147483647 w 3372"/>
              <a:gd name="T57" fmla="*/ 2147483647 h 3282"/>
              <a:gd name="T58" fmla="*/ 2147483647 w 3372"/>
              <a:gd name="T59" fmla="*/ 2147483647 h 3282"/>
              <a:gd name="T60" fmla="*/ 2147483647 w 3372"/>
              <a:gd name="T61" fmla="*/ 2147483647 h 3282"/>
              <a:gd name="T62" fmla="*/ 2147483647 w 3372"/>
              <a:gd name="T63" fmla="*/ 2147483647 h 3282"/>
              <a:gd name="T64" fmla="*/ 2147483647 w 3372"/>
              <a:gd name="T65" fmla="*/ 2147483647 h 3282"/>
              <a:gd name="T66" fmla="*/ 2147483647 w 3372"/>
              <a:gd name="T67" fmla="*/ 2147483647 h 3282"/>
              <a:gd name="T68" fmla="*/ 2147483647 w 3372"/>
              <a:gd name="T69" fmla="*/ 2147483647 h 3282"/>
              <a:gd name="T70" fmla="*/ 2147483647 w 3372"/>
              <a:gd name="T71" fmla="*/ 2147483647 h 3282"/>
              <a:gd name="T72" fmla="*/ 2147483647 w 3372"/>
              <a:gd name="T73" fmla="*/ 2147483647 h 3282"/>
              <a:gd name="T74" fmla="*/ 2147483647 w 3372"/>
              <a:gd name="T75" fmla="*/ 2147483647 h 3282"/>
              <a:gd name="T76" fmla="*/ 2147483647 w 3372"/>
              <a:gd name="T77" fmla="*/ 2147483647 h 3282"/>
              <a:gd name="T78" fmla="*/ 2147483647 w 3372"/>
              <a:gd name="T79" fmla="*/ 2147483647 h 3282"/>
              <a:gd name="T80" fmla="*/ 2147483647 w 3372"/>
              <a:gd name="T81" fmla="*/ 2147483647 h 3282"/>
              <a:gd name="T82" fmla="*/ 2147483647 w 3372"/>
              <a:gd name="T83" fmla="*/ 2147483647 h 32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72"/>
              <a:gd name="T127" fmla="*/ 0 h 3282"/>
              <a:gd name="T128" fmla="*/ 3372 w 3372"/>
              <a:gd name="T129" fmla="*/ 3282 h 328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72" h="3282">
                <a:moveTo>
                  <a:pt x="536" y="489"/>
                </a:moveTo>
                <a:lnTo>
                  <a:pt x="1215" y="0"/>
                </a:lnTo>
                <a:lnTo>
                  <a:pt x="1538" y="90"/>
                </a:lnTo>
                <a:lnTo>
                  <a:pt x="1696" y="239"/>
                </a:lnTo>
                <a:lnTo>
                  <a:pt x="2332" y="304"/>
                </a:lnTo>
                <a:lnTo>
                  <a:pt x="2355" y="1927"/>
                </a:lnTo>
                <a:lnTo>
                  <a:pt x="2559" y="1974"/>
                </a:lnTo>
                <a:lnTo>
                  <a:pt x="2651" y="2169"/>
                </a:lnTo>
                <a:lnTo>
                  <a:pt x="2801" y="2105"/>
                </a:lnTo>
                <a:lnTo>
                  <a:pt x="3106" y="2545"/>
                </a:lnTo>
                <a:lnTo>
                  <a:pt x="3372" y="2745"/>
                </a:lnTo>
                <a:lnTo>
                  <a:pt x="3360" y="2926"/>
                </a:lnTo>
                <a:lnTo>
                  <a:pt x="3029" y="2944"/>
                </a:lnTo>
                <a:lnTo>
                  <a:pt x="2886" y="2407"/>
                </a:lnTo>
                <a:lnTo>
                  <a:pt x="1827" y="1873"/>
                </a:lnTo>
                <a:lnTo>
                  <a:pt x="1857" y="2042"/>
                </a:lnTo>
                <a:lnTo>
                  <a:pt x="1623" y="2258"/>
                </a:lnTo>
                <a:lnTo>
                  <a:pt x="1585" y="2177"/>
                </a:lnTo>
                <a:lnTo>
                  <a:pt x="1518" y="2177"/>
                </a:lnTo>
                <a:lnTo>
                  <a:pt x="1330" y="2630"/>
                </a:lnTo>
                <a:lnTo>
                  <a:pt x="744" y="3075"/>
                </a:lnTo>
                <a:lnTo>
                  <a:pt x="163" y="3282"/>
                </a:lnTo>
                <a:lnTo>
                  <a:pt x="0" y="3255"/>
                </a:lnTo>
                <a:lnTo>
                  <a:pt x="663" y="2879"/>
                </a:lnTo>
                <a:lnTo>
                  <a:pt x="744" y="2879"/>
                </a:lnTo>
                <a:lnTo>
                  <a:pt x="987" y="2583"/>
                </a:lnTo>
                <a:lnTo>
                  <a:pt x="1090" y="2568"/>
                </a:lnTo>
                <a:lnTo>
                  <a:pt x="1260" y="2346"/>
                </a:lnTo>
                <a:lnTo>
                  <a:pt x="1202" y="2250"/>
                </a:lnTo>
                <a:lnTo>
                  <a:pt x="848" y="2296"/>
                </a:lnTo>
                <a:lnTo>
                  <a:pt x="601" y="1740"/>
                </a:lnTo>
                <a:lnTo>
                  <a:pt x="744" y="1486"/>
                </a:lnTo>
                <a:lnTo>
                  <a:pt x="968" y="1398"/>
                </a:lnTo>
                <a:lnTo>
                  <a:pt x="883" y="1176"/>
                </a:lnTo>
                <a:lnTo>
                  <a:pt x="652" y="1278"/>
                </a:lnTo>
                <a:lnTo>
                  <a:pt x="478" y="956"/>
                </a:lnTo>
                <a:lnTo>
                  <a:pt x="675" y="879"/>
                </a:lnTo>
                <a:lnTo>
                  <a:pt x="848" y="969"/>
                </a:lnTo>
                <a:lnTo>
                  <a:pt x="929" y="918"/>
                </a:lnTo>
                <a:lnTo>
                  <a:pt x="778" y="646"/>
                </a:lnTo>
                <a:lnTo>
                  <a:pt x="520" y="626"/>
                </a:lnTo>
                <a:lnTo>
                  <a:pt x="536" y="489"/>
                </a:lnTo>
                <a:close/>
              </a:path>
            </a:pathLst>
          </a:custGeom>
          <a:blipFill dpi="0" rotWithShape="1">
            <a:blip r:embed="rId3" cstate="print"/>
            <a:srcRect/>
            <a:tile tx="0" ty="0" sx="100000" sy="100000" flip="none" algn="tl"/>
          </a:blipFill>
          <a:ln w="9525">
            <a:solidFill>
              <a:schemeClr val="tx2"/>
            </a:solidFill>
            <a:round/>
            <a:headEnd/>
            <a:tailEnd/>
          </a:ln>
        </p:spPr>
        <p:txBody>
          <a:bodyPr/>
          <a:lstStyle/>
          <a:p>
            <a:endParaRPr lang="en-US"/>
          </a:p>
        </p:txBody>
      </p:sp>
      <p:sp>
        <p:nvSpPr>
          <p:cNvPr id="27711" name="Freeform 63" descr="Stationery"/>
          <p:cNvSpPr>
            <a:spLocks/>
          </p:cNvSpPr>
          <p:nvPr/>
        </p:nvSpPr>
        <p:spPr bwMode="auto">
          <a:xfrm>
            <a:off x="685800" y="3652382"/>
            <a:ext cx="219075" cy="219075"/>
          </a:xfrm>
          <a:custGeom>
            <a:avLst/>
            <a:gdLst>
              <a:gd name="T0" fmla="*/ 2147483647 w 608"/>
              <a:gd name="T1" fmla="*/ 0 h 652"/>
              <a:gd name="T2" fmla="*/ 0 w 608"/>
              <a:gd name="T3" fmla="*/ 2147483647 h 652"/>
              <a:gd name="T4" fmla="*/ 2147483647 w 608"/>
              <a:gd name="T5" fmla="*/ 2147483647 h 652"/>
              <a:gd name="T6" fmla="*/ 2147483647 w 608"/>
              <a:gd name="T7" fmla="*/ 2147483647 h 652"/>
              <a:gd name="T8" fmla="*/ 2147483647 w 608"/>
              <a:gd name="T9" fmla="*/ 2147483647 h 652"/>
              <a:gd name="T10" fmla="*/ 2147483647 w 608"/>
              <a:gd name="T11" fmla="*/ 2147483647 h 652"/>
              <a:gd name="T12" fmla="*/ 2147483647 w 608"/>
              <a:gd name="T13" fmla="*/ 2147483647 h 652"/>
              <a:gd name="T14" fmla="*/ 2147483647 w 608"/>
              <a:gd name="T15" fmla="*/ 2147483647 h 652"/>
              <a:gd name="T16" fmla="*/ 2147483647 w 608"/>
              <a:gd name="T17" fmla="*/ 2147483647 h 652"/>
              <a:gd name="T18" fmla="*/ 2147483647 w 608"/>
              <a:gd name="T19" fmla="*/ 0 h 6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8"/>
              <a:gd name="T31" fmla="*/ 0 h 652"/>
              <a:gd name="T32" fmla="*/ 608 w 608"/>
              <a:gd name="T33" fmla="*/ 652 h 6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8" h="652">
                <a:moveTo>
                  <a:pt x="101" y="0"/>
                </a:moveTo>
                <a:lnTo>
                  <a:pt x="0" y="249"/>
                </a:lnTo>
                <a:lnTo>
                  <a:pt x="74" y="372"/>
                </a:lnTo>
                <a:lnTo>
                  <a:pt x="74" y="590"/>
                </a:lnTo>
                <a:lnTo>
                  <a:pt x="220" y="652"/>
                </a:lnTo>
                <a:lnTo>
                  <a:pt x="281" y="522"/>
                </a:lnTo>
                <a:lnTo>
                  <a:pt x="469" y="491"/>
                </a:lnTo>
                <a:lnTo>
                  <a:pt x="608" y="349"/>
                </a:lnTo>
                <a:lnTo>
                  <a:pt x="458" y="133"/>
                </a:lnTo>
                <a:lnTo>
                  <a:pt x="101" y="0"/>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grpSp>
        <p:nvGrpSpPr>
          <p:cNvPr id="27712" name="Group 64"/>
          <p:cNvGrpSpPr>
            <a:grpSpLocks/>
          </p:cNvGrpSpPr>
          <p:nvPr/>
        </p:nvGrpSpPr>
        <p:grpSpPr bwMode="auto">
          <a:xfrm>
            <a:off x="784225" y="4528682"/>
            <a:ext cx="739775" cy="531813"/>
            <a:chOff x="948" y="3432"/>
            <a:chExt cx="515" cy="394"/>
          </a:xfrm>
        </p:grpSpPr>
        <p:sp>
          <p:nvSpPr>
            <p:cNvPr id="27817" name="Freeform 65" descr="Stationery"/>
            <p:cNvSpPr>
              <a:spLocks/>
            </p:cNvSpPr>
            <p:nvPr/>
          </p:nvSpPr>
          <p:spPr bwMode="auto">
            <a:xfrm>
              <a:off x="1005" y="3432"/>
              <a:ext cx="73" cy="71"/>
            </a:xfrm>
            <a:custGeom>
              <a:avLst/>
              <a:gdLst>
                <a:gd name="T0" fmla="*/ 0 w 292"/>
                <a:gd name="T1" fmla="*/ 0 h 284"/>
                <a:gd name="T2" fmla="*/ 0 w 292"/>
                <a:gd name="T3" fmla="*/ 0 h 284"/>
                <a:gd name="T4" fmla="*/ 0 w 292"/>
                <a:gd name="T5" fmla="*/ 0 h 284"/>
                <a:gd name="T6" fmla="*/ 0 w 292"/>
                <a:gd name="T7" fmla="*/ 0 h 284"/>
                <a:gd name="T8" fmla="*/ 0 w 292"/>
                <a:gd name="T9" fmla="*/ 0 h 284"/>
                <a:gd name="T10" fmla="*/ 0 w 292"/>
                <a:gd name="T11" fmla="*/ 0 h 284"/>
                <a:gd name="T12" fmla="*/ 0 w 292"/>
                <a:gd name="T13" fmla="*/ 0 h 284"/>
                <a:gd name="T14" fmla="*/ 0 60000 65536"/>
                <a:gd name="T15" fmla="*/ 0 60000 65536"/>
                <a:gd name="T16" fmla="*/ 0 60000 65536"/>
                <a:gd name="T17" fmla="*/ 0 60000 65536"/>
                <a:gd name="T18" fmla="*/ 0 60000 65536"/>
                <a:gd name="T19" fmla="*/ 0 60000 65536"/>
                <a:gd name="T20" fmla="*/ 0 60000 65536"/>
                <a:gd name="T21" fmla="*/ 0 w 292"/>
                <a:gd name="T22" fmla="*/ 0 h 284"/>
                <a:gd name="T23" fmla="*/ 292 w 292"/>
                <a:gd name="T24" fmla="*/ 284 h 2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284">
                  <a:moveTo>
                    <a:pt x="61" y="26"/>
                  </a:moveTo>
                  <a:lnTo>
                    <a:pt x="0" y="164"/>
                  </a:lnTo>
                  <a:lnTo>
                    <a:pt x="107" y="257"/>
                  </a:lnTo>
                  <a:lnTo>
                    <a:pt x="242" y="284"/>
                  </a:lnTo>
                  <a:lnTo>
                    <a:pt x="292" y="168"/>
                  </a:lnTo>
                  <a:lnTo>
                    <a:pt x="262" y="0"/>
                  </a:lnTo>
                  <a:lnTo>
                    <a:pt x="61" y="26"/>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18" name="Freeform 66" descr="Stationery"/>
            <p:cNvSpPr>
              <a:spLocks/>
            </p:cNvSpPr>
            <p:nvPr/>
          </p:nvSpPr>
          <p:spPr bwMode="auto">
            <a:xfrm>
              <a:off x="948" y="3480"/>
              <a:ext cx="39" cy="57"/>
            </a:xfrm>
            <a:custGeom>
              <a:avLst/>
              <a:gdLst>
                <a:gd name="T0" fmla="*/ 0 w 154"/>
                <a:gd name="T1" fmla="*/ 0 h 226"/>
                <a:gd name="T2" fmla="*/ 0 w 154"/>
                <a:gd name="T3" fmla="*/ 0 h 226"/>
                <a:gd name="T4" fmla="*/ 0 w 154"/>
                <a:gd name="T5" fmla="*/ 0 h 226"/>
                <a:gd name="T6" fmla="*/ 0 w 154"/>
                <a:gd name="T7" fmla="*/ 0 h 226"/>
                <a:gd name="T8" fmla="*/ 0 w 154"/>
                <a:gd name="T9" fmla="*/ 0 h 226"/>
                <a:gd name="T10" fmla="*/ 0 w 154"/>
                <a:gd name="T11" fmla="*/ 0 h 226"/>
                <a:gd name="T12" fmla="*/ 0 60000 65536"/>
                <a:gd name="T13" fmla="*/ 0 60000 65536"/>
                <a:gd name="T14" fmla="*/ 0 60000 65536"/>
                <a:gd name="T15" fmla="*/ 0 60000 65536"/>
                <a:gd name="T16" fmla="*/ 0 60000 65536"/>
                <a:gd name="T17" fmla="*/ 0 60000 65536"/>
                <a:gd name="T18" fmla="*/ 0 w 154"/>
                <a:gd name="T19" fmla="*/ 0 h 226"/>
                <a:gd name="T20" fmla="*/ 154 w 154"/>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154" h="226">
                  <a:moveTo>
                    <a:pt x="0" y="226"/>
                  </a:moveTo>
                  <a:lnTo>
                    <a:pt x="0" y="158"/>
                  </a:lnTo>
                  <a:lnTo>
                    <a:pt x="85" y="0"/>
                  </a:lnTo>
                  <a:lnTo>
                    <a:pt x="154" y="46"/>
                  </a:lnTo>
                  <a:lnTo>
                    <a:pt x="73" y="226"/>
                  </a:lnTo>
                  <a:lnTo>
                    <a:pt x="0" y="226"/>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19" name="Freeform 67" descr="Stationery"/>
            <p:cNvSpPr>
              <a:spLocks/>
            </p:cNvSpPr>
            <p:nvPr/>
          </p:nvSpPr>
          <p:spPr bwMode="auto">
            <a:xfrm>
              <a:off x="1074" y="3480"/>
              <a:ext cx="109" cy="81"/>
            </a:xfrm>
            <a:custGeom>
              <a:avLst/>
              <a:gdLst>
                <a:gd name="T0" fmla="*/ 0 w 437"/>
                <a:gd name="T1" fmla="*/ 0 h 323"/>
                <a:gd name="T2" fmla="*/ 0 w 437"/>
                <a:gd name="T3" fmla="*/ 0 h 323"/>
                <a:gd name="T4" fmla="*/ 0 w 437"/>
                <a:gd name="T5" fmla="*/ 0 h 323"/>
                <a:gd name="T6" fmla="*/ 0 w 437"/>
                <a:gd name="T7" fmla="*/ 0 h 323"/>
                <a:gd name="T8" fmla="*/ 0 w 437"/>
                <a:gd name="T9" fmla="*/ 0 h 323"/>
                <a:gd name="T10" fmla="*/ 0 w 437"/>
                <a:gd name="T11" fmla="*/ 0 h 323"/>
                <a:gd name="T12" fmla="*/ 0 w 437"/>
                <a:gd name="T13" fmla="*/ 0 h 323"/>
                <a:gd name="T14" fmla="*/ 0 w 437"/>
                <a:gd name="T15" fmla="*/ 0 h 323"/>
                <a:gd name="T16" fmla="*/ 0 60000 65536"/>
                <a:gd name="T17" fmla="*/ 0 60000 65536"/>
                <a:gd name="T18" fmla="*/ 0 60000 65536"/>
                <a:gd name="T19" fmla="*/ 0 60000 65536"/>
                <a:gd name="T20" fmla="*/ 0 60000 65536"/>
                <a:gd name="T21" fmla="*/ 0 60000 65536"/>
                <a:gd name="T22" fmla="*/ 0 60000 65536"/>
                <a:gd name="T23" fmla="*/ 0 60000 65536"/>
                <a:gd name="T24" fmla="*/ 0 w 437"/>
                <a:gd name="T25" fmla="*/ 0 h 323"/>
                <a:gd name="T26" fmla="*/ 437 w 437"/>
                <a:gd name="T27" fmla="*/ 323 h 3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7" h="323">
                  <a:moveTo>
                    <a:pt x="0" y="115"/>
                  </a:moveTo>
                  <a:lnTo>
                    <a:pt x="294" y="0"/>
                  </a:lnTo>
                  <a:lnTo>
                    <a:pt x="352" y="138"/>
                  </a:lnTo>
                  <a:lnTo>
                    <a:pt x="410" y="169"/>
                  </a:lnTo>
                  <a:lnTo>
                    <a:pt x="437" y="289"/>
                  </a:lnTo>
                  <a:lnTo>
                    <a:pt x="285" y="300"/>
                  </a:lnTo>
                  <a:lnTo>
                    <a:pt x="177" y="323"/>
                  </a:lnTo>
                  <a:lnTo>
                    <a:pt x="0" y="115"/>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20" name="Freeform 68" descr="Stationery"/>
            <p:cNvSpPr>
              <a:spLocks/>
            </p:cNvSpPr>
            <p:nvPr/>
          </p:nvSpPr>
          <p:spPr bwMode="auto">
            <a:xfrm>
              <a:off x="1188" y="3541"/>
              <a:ext cx="87" cy="44"/>
            </a:xfrm>
            <a:custGeom>
              <a:avLst/>
              <a:gdLst>
                <a:gd name="T0" fmla="*/ 0 w 347"/>
                <a:gd name="T1" fmla="*/ 0 h 176"/>
                <a:gd name="T2" fmla="*/ 0 w 347"/>
                <a:gd name="T3" fmla="*/ 0 h 176"/>
                <a:gd name="T4" fmla="*/ 0 w 347"/>
                <a:gd name="T5" fmla="*/ 0 h 176"/>
                <a:gd name="T6" fmla="*/ 0 w 347"/>
                <a:gd name="T7" fmla="*/ 0 h 176"/>
                <a:gd name="T8" fmla="*/ 0 w 347"/>
                <a:gd name="T9" fmla="*/ 0 h 176"/>
                <a:gd name="T10" fmla="*/ 0 w 347"/>
                <a:gd name="T11" fmla="*/ 0 h 176"/>
                <a:gd name="T12" fmla="*/ 0 w 347"/>
                <a:gd name="T13" fmla="*/ 0 h 176"/>
                <a:gd name="T14" fmla="*/ 0 w 347"/>
                <a:gd name="T15" fmla="*/ 0 h 176"/>
                <a:gd name="T16" fmla="*/ 0 w 347"/>
                <a:gd name="T17" fmla="*/ 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7"/>
                <a:gd name="T28" fmla="*/ 0 h 176"/>
                <a:gd name="T29" fmla="*/ 347 w 347"/>
                <a:gd name="T30" fmla="*/ 176 h 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7" h="176">
                  <a:moveTo>
                    <a:pt x="47" y="7"/>
                  </a:moveTo>
                  <a:lnTo>
                    <a:pt x="0" y="165"/>
                  </a:lnTo>
                  <a:lnTo>
                    <a:pt x="88" y="176"/>
                  </a:lnTo>
                  <a:lnTo>
                    <a:pt x="146" y="138"/>
                  </a:lnTo>
                  <a:lnTo>
                    <a:pt x="254" y="142"/>
                  </a:lnTo>
                  <a:lnTo>
                    <a:pt x="347" y="74"/>
                  </a:lnTo>
                  <a:lnTo>
                    <a:pt x="285" y="50"/>
                  </a:lnTo>
                  <a:lnTo>
                    <a:pt x="235" y="0"/>
                  </a:lnTo>
                  <a:lnTo>
                    <a:pt x="47" y="7"/>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21" name="Freeform 69" descr="Stationery"/>
            <p:cNvSpPr>
              <a:spLocks/>
            </p:cNvSpPr>
            <p:nvPr/>
          </p:nvSpPr>
          <p:spPr bwMode="auto">
            <a:xfrm>
              <a:off x="1214" y="3601"/>
              <a:ext cx="34" cy="32"/>
            </a:xfrm>
            <a:custGeom>
              <a:avLst/>
              <a:gdLst>
                <a:gd name="T0" fmla="*/ 0 w 136"/>
                <a:gd name="T1" fmla="*/ 0 h 128"/>
                <a:gd name="T2" fmla="*/ 0 w 136"/>
                <a:gd name="T3" fmla="*/ 0 h 128"/>
                <a:gd name="T4" fmla="*/ 0 w 136"/>
                <a:gd name="T5" fmla="*/ 0 h 128"/>
                <a:gd name="T6" fmla="*/ 0 w 136"/>
                <a:gd name="T7" fmla="*/ 0 h 128"/>
                <a:gd name="T8" fmla="*/ 0 w 136"/>
                <a:gd name="T9" fmla="*/ 0 h 128"/>
                <a:gd name="T10" fmla="*/ 0 60000 65536"/>
                <a:gd name="T11" fmla="*/ 0 60000 65536"/>
                <a:gd name="T12" fmla="*/ 0 60000 65536"/>
                <a:gd name="T13" fmla="*/ 0 60000 65536"/>
                <a:gd name="T14" fmla="*/ 0 60000 65536"/>
                <a:gd name="T15" fmla="*/ 0 w 136"/>
                <a:gd name="T16" fmla="*/ 0 h 128"/>
                <a:gd name="T17" fmla="*/ 136 w 136"/>
                <a:gd name="T18" fmla="*/ 128 h 128"/>
              </a:gdLst>
              <a:ahLst/>
              <a:cxnLst>
                <a:cxn ang="T10">
                  <a:pos x="T0" y="T1"/>
                </a:cxn>
                <a:cxn ang="T11">
                  <a:pos x="T2" y="T3"/>
                </a:cxn>
                <a:cxn ang="T12">
                  <a:pos x="T4" y="T5"/>
                </a:cxn>
                <a:cxn ang="T13">
                  <a:pos x="T6" y="T7"/>
                </a:cxn>
                <a:cxn ang="T14">
                  <a:pos x="T8" y="T9"/>
                </a:cxn>
              </a:cxnLst>
              <a:rect l="T15" t="T16" r="T17" b="T18"/>
              <a:pathLst>
                <a:path w="136" h="128">
                  <a:moveTo>
                    <a:pt x="112" y="0"/>
                  </a:moveTo>
                  <a:lnTo>
                    <a:pt x="0" y="12"/>
                  </a:lnTo>
                  <a:lnTo>
                    <a:pt x="20" y="128"/>
                  </a:lnTo>
                  <a:lnTo>
                    <a:pt x="136" y="101"/>
                  </a:lnTo>
                  <a:lnTo>
                    <a:pt x="112" y="0"/>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22" name="Freeform 70" descr="Stationery"/>
            <p:cNvSpPr>
              <a:spLocks/>
            </p:cNvSpPr>
            <p:nvPr/>
          </p:nvSpPr>
          <p:spPr bwMode="auto">
            <a:xfrm>
              <a:off x="1314" y="3649"/>
              <a:ext cx="149" cy="177"/>
            </a:xfrm>
            <a:custGeom>
              <a:avLst/>
              <a:gdLst>
                <a:gd name="T0" fmla="*/ 0 w 594"/>
                <a:gd name="T1" fmla="*/ 0 h 707"/>
                <a:gd name="T2" fmla="*/ 0 w 594"/>
                <a:gd name="T3" fmla="*/ 0 h 707"/>
                <a:gd name="T4" fmla="*/ 0 w 594"/>
                <a:gd name="T5" fmla="*/ 0 h 707"/>
                <a:gd name="T6" fmla="*/ 0 w 594"/>
                <a:gd name="T7" fmla="*/ 0 h 707"/>
                <a:gd name="T8" fmla="*/ 0 w 594"/>
                <a:gd name="T9" fmla="*/ 0 h 707"/>
                <a:gd name="T10" fmla="*/ 0 w 594"/>
                <a:gd name="T11" fmla="*/ 0 h 707"/>
                <a:gd name="T12" fmla="*/ 0 w 594"/>
                <a:gd name="T13" fmla="*/ 0 h 707"/>
                <a:gd name="T14" fmla="*/ 0 w 594"/>
                <a:gd name="T15" fmla="*/ 0 h 707"/>
                <a:gd name="T16" fmla="*/ 0 w 594"/>
                <a:gd name="T17" fmla="*/ 0 h 707"/>
                <a:gd name="T18" fmla="*/ 0 w 594"/>
                <a:gd name="T19" fmla="*/ 0 h 7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4"/>
                <a:gd name="T31" fmla="*/ 0 h 707"/>
                <a:gd name="T32" fmla="*/ 594 w 594"/>
                <a:gd name="T33" fmla="*/ 707 h 7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4" h="707">
                  <a:moveTo>
                    <a:pt x="96" y="0"/>
                  </a:moveTo>
                  <a:lnTo>
                    <a:pt x="0" y="273"/>
                  </a:lnTo>
                  <a:lnTo>
                    <a:pt x="69" y="403"/>
                  </a:lnTo>
                  <a:lnTo>
                    <a:pt x="69" y="642"/>
                  </a:lnTo>
                  <a:lnTo>
                    <a:pt x="215" y="707"/>
                  </a:lnTo>
                  <a:lnTo>
                    <a:pt x="278" y="568"/>
                  </a:lnTo>
                  <a:lnTo>
                    <a:pt x="455" y="534"/>
                  </a:lnTo>
                  <a:lnTo>
                    <a:pt x="594" y="381"/>
                  </a:lnTo>
                  <a:lnTo>
                    <a:pt x="451" y="139"/>
                  </a:lnTo>
                  <a:lnTo>
                    <a:pt x="96" y="0"/>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sp>
          <p:nvSpPr>
            <p:cNvPr id="27823" name="Freeform 71" descr="Stationery"/>
            <p:cNvSpPr>
              <a:spLocks/>
            </p:cNvSpPr>
            <p:nvPr/>
          </p:nvSpPr>
          <p:spPr bwMode="auto">
            <a:xfrm>
              <a:off x="1262" y="3569"/>
              <a:ext cx="81" cy="68"/>
            </a:xfrm>
            <a:custGeom>
              <a:avLst/>
              <a:gdLst>
                <a:gd name="T0" fmla="*/ 0 w 324"/>
                <a:gd name="T1" fmla="*/ 0 h 272"/>
                <a:gd name="T2" fmla="*/ 0 w 324"/>
                <a:gd name="T3" fmla="*/ 0 h 272"/>
                <a:gd name="T4" fmla="*/ 0 w 324"/>
                <a:gd name="T5" fmla="*/ 0 h 272"/>
                <a:gd name="T6" fmla="*/ 0 w 324"/>
                <a:gd name="T7" fmla="*/ 0 h 272"/>
                <a:gd name="T8" fmla="*/ 0 w 324"/>
                <a:gd name="T9" fmla="*/ 0 h 272"/>
                <a:gd name="T10" fmla="*/ 0 w 324"/>
                <a:gd name="T11" fmla="*/ 0 h 272"/>
                <a:gd name="T12" fmla="*/ 0 w 324"/>
                <a:gd name="T13" fmla="*/ 0 h 272"/>
                <a:gd name="T14" fmla="*/ 0 w 324"/>
                <a:gd name="T15" fmla="*/ 0 h 272"/>
                <a:gd name="T16" fmla="*/ 0 w 324"/>
                <a:gd name="T17" fmla="*/ 0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272"/>
                <a:gd name="T29" fmla="*/ 324 w 324"/>
                <a:gd name="T30" fmla="*/ 272 h 2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272">
                  <a:moveTo>
                    <a:pt x="66" y="0"/>
                  </a:moveTo>
                  <a:lnTo>
                    <a:pt x="0" y="81"/>
                  </a:lnTo>
                  <a:lnTo>
                    <a:pt x="23" y="146"/>
                  </a:lnTo>
                  <a:lnTo>
                    <a:pt x="85" y="169"/>
                  </a:lnTo>
                  <a:lnTo>
                    <a:pt x="150" y="272"/>
                  </a:lnTo>
                  <a:lnTo>
                    <a:pt x="324" y="234"/>
                  </a:lnTo>
                  <a:lnTo>
                    <a:pt x="324" y="119"/>
                  </a:lnTo>
                  <a:lnTo>
                    <a:pt x="201" y="24"/>
                  </a:lnTo>
                  <a:lnTo>
                    <a:pt x="66" y="0"/>
                  </a:lnTo>
                  <a:close/>
                </a:path>
              </a:pathLst>
            </a:custGeom>
            <a:blipFill dpi="0" rotWithShape="1">
              <a:blip r:embed="rId3" cstate="print"/>
              <a:srcRect/>
              <a:tile tx="0" ty="0" sx="100000" sy="100000" flip="none" algn="tl"/>
            </a:blipFill>
            <a:ln w="12700">
              <a:solidFill>
                <a:schemeClr val="tx2"/>
              </a:solidFill>
              <a:round/>
              <a:headEnd/>
              <a:tailEnd/>
            </a:ln>
          </p:spPr>
          <p:txBody>
            <a:bodyPr/>
            <a:lstStyle/>
            <a:p>
              <a:endParaRPr lang="en-US"/>
            </a:p>
          </p:txBody>
        </p:sp>
      </p:grpSp>
      <p:sp>
        <p:nvSpPr>
          <p:cNvPr id="734280" name="Rectangle 72"/>
          <p:cNvSpPr>
            <a:spLocks noChangeArrowheads="1"/>
          </p:cNvSpPr>
          <p:nvPr/>
        </p:nvSpPr>
        <p:spPr bwMode="auto">
          <a:xfrm>
            <a:off x="342900" y="1025070"/>
            <a:ext cx="782638" cy="336550"/>
          </a:xfrm>
          <a:prstGeom prst="rect">
            <a:avLst/>
          </a:prstGeom>
          <a:noFill/>
          <a:ln w="9525" algn="ctr">
            <a:noFill/>
            <a:miter lim="800000"/>
            <a:headEnd/>
            <a:tailEnd/>
          </a:ln>
          <a:effectLst/>
        </p:spPr>
        <p:txBody>
          <a:bodyPr wrap="none">
            <a:spAutoFit/>
          </a:bodyPr>
          <a:lstStyle/>
          <a:p>
            <a:pPr algn="ctr" eaLnBrk="0" hangingPunct="0">
              <a:defRPr/>
            </a:pPr>
            <a:r>
              <a:rPr lang="en-US" sz="1600" dirty="0">
                <a:effectLst>
                  <a:outerShdw blurRad="38100" dist="38100" dir="2700000" algn="tl">
                    <a:srgbClr val="C0C0C0"/>
                  </a:outerShdw>
                </a:effectLst>
                <a:latin typeface="Times New Roman" pitchFamily="18" charset="0"/>
                <a:cs typeface="+mn-cs"/>
              </a:rPr>
              <a:t>Alaska</a:t>
            </a:r>
          </a:p>
        </p:txBody>
      </p:sp>
      <p:sp>
        <p:nvSpPr>
          <p:cNvPr id="734281" name="Rectangle 73"/>
          <p:cNvSpPr>
            <a:spLocks noChangeArrowheads="1"/>
          </p:cNvSpPr>
          <p:nvPr/>
        </p:nvSpPr>
        <p:spPr bwMode="auto">
          <a:xfrm>
            <a:off x="590550" y="4168320"/>
            <a:ext cx="806450" cy="336550"/>
          </a:xfrm>
          <a:prstGeom prst="rect">
            <a:avLst/>
          </a:prstGeom>
          <a:noFill/>
          <a:ln w="9525" algn="ctr">
            <a:noFill/>
            <a:miter lim="800000"/>
            <a:headEnd/>
            <a:tailEnd/>
          </a:ln>
          <a:effectLst/>
        </p:spPr>
        <p:txBody>
          <a:bodyPr wrap="none">
            <a:spAutoFit/>
          </a:bodyPr>
          <a:lstStyle/>
          <a:p>
            <a:pPr algn="ctr" eaLnBrk="0" hangingPunct="0">
              <a:defRPr/>
            </a:pPr>
            <a:r>
              <a:rPr lang="en-US" sz="1600" dirty="0">
                <a:effectLst>
                  <a:outerShdw blurRad="38100" dist="38100" dir="2700000" algn="tl">
                    <a:srgbClr val="C0C0C0"/>
                  </a:outerShdw>
                </a:effectLst>
                <a:latin typeface="Times New Roman" pitchFamily="18" charset="0"/>
                <a:cs typeface="+mn-cs"/>
              </a:rPr>
              <a:t>Hawaii</a:t>
            </a:r>
          </a:p>
        </p:txBody>
      </p:sp>
      <p:sp>
        <p:nvSpPr>
          <p:cNvPr id="734282" name="Rectangle 74"/>
          <p:cNvSpPr>
            <a:spLocks noChangeArrowheads="1"/>
          </p:cNvSpPr>
          <p:nvPr/>
        </p:nvSpPr>
        <p:spPr bwMode="auto">
          <a:xfrm>
            <a:off x="381000" y="3347582"/>
            <a:ext cx="685800" cy="338138"/>
          </a:xfrm>
          <a:prstGeom prst="rect">
            <a:avLst/>
          </a:prstGeom>
          <a:noFill/>
          <a:ln w="9525" algn="ctr">
            <a:noFill/>
            <a:miter lim="800000"/>
            <a:headEnd/>
            <a:tailEnd/>
          </a:ln>
          <a:effectLst/>
        </p:spPr>
        <p:txBody>
          <a:bodyPr wrap="none">
            <a:spAutoFit/>
          </a:bodyPr>
          <a:lstStyle/>
          <a:p>
            <a:pPr algn="ctr" eaLnBrk="0" hangingPunct="0">
              <a:defRPr/>
            </a:pPr>
            <a:r>
              <a:rPr lang="en-US" sz="1600" dirty="0">
                <a:effectLst>
                  <a:outerShdw blurRad="38100" dist="38100" dir="2700000" algn="tl">
                    <a:srgbClr val="C0C0C0"/>
                  </a:outerShdw>
                </a:effectLst>
                <a:latin typeface="Times New Roman" pitchFamily="18" charset="0"/>
                <a:cs typeface="+mn-cs"/>
              </a:rPr>
              <a:t>Guam</a:t>
            </a:r>
          </a:p>
        </p:txBody>
      </p:sp>
      <p:sp>
        <p:nvSpPr>
          <p:cNvPr id="23618" name="Freeform 75"/>
          <p:cNvSpPr>
            <a:spLocks/>
          </p:cNvSpPr>
          <p:nvPr/>
        </p:nvSpPr>
        <p:spPr bwMode="auto">
          <a:xfrm>
            <a:off x="6596063" y="3565070"/>
            <a:ext cx="261937" cy="246062"/>
          </a:xfrm>
          <a:custGeom>
            <a:avLst/>
            <a:gdLst>
              <a:gd name="T0" fmla="*/ 2147483647 w 1049"/>
              <a:gd name="T1" fmla="*/ 0 h 923"/>
              <a:gd name="T2" fmla="*/ 2147483647 w 1049"/>
              <a:gd name="T3" fmla="*/ 2147483647 h 923"/>
              <a:gd name="T4" fmla="*/ 2147483647 w 1049"/>
              <a:gd name="T5" fmla="*/ 2147483647 h 923"/>
              <a:gd name="T6" fmla="*/ 2147483647 w 1049"/>
              <a:gd name="T7" fmla="*/ 2147483647 h 923"/>
              <a:gd name="T8" fmla="*/ 2147483647 w 1049"/>
              <a:gd name="T9" fmla="*/ 2147483647 h 923"/>
              <a:gd name="T10" fmla="*/ 2147483647 w 1049"/>
              <a:gd name="T11" fmla="*/ 2147483647 h 923"/>
              <a:gd name="T12" fmla="*/ 2147483647 w 1049"/>
              <a:gd name="T13" fmla="*/ 2147483647 h 923"/>
              <a:gd name="T14" fmla="*/ 2147483647 w 1049"/>
              <a:gd name="T15" fmla="*/ 2147483647 h 923"/>
              <a:gd name="T16" fmla="*/ 0 w 1049"/>
              <a:gd name="T17" fmla="*/ 2147483647 h 923"/>
              <a:gd name="T18" fmla="*/ 2147483647 w 1049"/>
              <a:gd name="T19" fmla="*/ 2147483647 h 923"/>
              <a:gd name="T20" fmla="*/ 2147483647 w 1049"/>
              <a:gd name="T21" fmla="*/ 0 h 9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9"/>
              <a:gd name="T34" fmla="*/ 0 h 923"/>
              <a:gd name="T35" fmla="*/ 1049 w 1049"/>
              <a:gd name="T36" fmla="*/ 923 h 9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9" h="923">
                <a:moveTo>
                  <a:pt x="525" y="0"/>
                </a:moveTo>
                <a:lnTo>
                  <a:pt x="648" y="352"/>
                </a:lnTo>
                <a:lnTo>
                  <a:pt x="1049" y="352"/>
                </a:lnTo>
                <a:lnTo>
                  <a:pt x="724" y="570"/>
                </a:lnTo>
                <a:lnTo>
                  <a:pt x="848" y="923"/>
                </a:lnTo>
                <a:lnTo>
                  <a:pt x="525" y="705"/>
                </a:lnTo>
                <a:lnTo>
                  <a:pt x="201" y="923"/>
                </a:lnTo>
                <a:lnTo>
                  <a:pt x="325" y="570"/>
                </a:lnTo>
                <a:lnTo>
                  <a:pt x="0" y="352"/>
                </a:lnTo>
                <a:lnTo>
                  <a:pt x="401" y="352"/>
                </a:lnTo>
                <a:lnTo>
                  <a:pt x="525" y="0"/>
                </a:lnTo>
                <a:close/>
              </a:path>
            </a:pathLst>
          </a:custGeom>
          <a:solidFill>
            <a:schemeClr val="tx1"/>
          </a:solidFill>
          <a:ln w="6350">
            <a:solidFill>
              <a:schemeClr val="bg2"/>
            </a:solidFill>
            <a:round/>
            <a:headEnd/>
            <a:tailEnd/>
          </a:ln>
          <a:effectLst>
            <a:glow rad="63500">
              <a:schemeClr val="accent2">
                <a:lumMod val="50000"/>
                <a:alpha val="40000"/>
              </a:schemeClr>
            </a:glow>
          </a:effectLst>
          <a:scene3d>
            <a:camera prst="orthographicFront"/>
            <a:lightRig rig="threePt" dir="t"/>
          </a:scene3d>
          <a:sp3d>
            <a:bevelT prst="angle"/>
          </a:sp3d>
        </p:spPr>
        <p:txBody>
          <a:bodyPr/>
          <a:lstStyle/>
          <a:p>
            <a:pPr algn="ctr" eaLnBrk="0" hangingPunct="0">
              <a:defRPr/>
            </a:pPr>
            <a:endParaRPr lang="en-US">
              <a:cs typeface="+mn-cs"/>
            </a:endParaRPr>
          </a:p>
        </p:txBody>
      </p:sp>
      <p:sp>
        <p:nvSpPr>
          <p:cNvPr id="734284" name="Oval 76"/>
          <p:cNvSpPr>
            <a:spLocks noChangeArrowheads="1"/>
          </p:cNvSpPr>
          <p:nvPr/>
        </p:nvSpPr>
        <p:spPr bwMode="invGray">
          <a:xfrm>
            <a:off x="1952625" y="169023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sz="100">
              <a:cs typeface="+mn-cs"/>
            </a:endParaRPr>
          </a:p>
          <a:p>
            <a:pPr algn="ctr" eaLnBrk="0" hangingPunct="0">
              <a:defRPr/>
            </a:pPr>
            <a:endParaRPr lang="en-US" sz="100">
              <a:cs typeface="+mn-cs"/>
            </a:endParaRPr>
          </a:p>
        </p:txBody>
      </p:sp>
      <p:sp>
        <p:nvSpPr>
          <p:cNvPr id="734285" name="Oval 77"/>
          <p:cNvSpPr>
            <a:spLocks noChangeArrowheads="1"/>
          </p:cNvSpPr>
          <p:nvPr/>
        </p:nvSpPr>
        <p:spPr bwMode="invGray">
          <a:xfrm>
            <a:off x="1774825" y="26109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86" name="Oval 78"/>
          <p:cNvSpPr>
            <a:spLocks noChangeArrowheads="1"/>
          </p:cNvSpPr>
          <p:nvPr/>
        </p:nvSpPr>
        <p:spPr bwMode="invGray">
          <a:xfrm>
            <a:off x="4673600" y="448740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87" name="Oval 79"/>
          <p:cNvSpPr>
            <a:spLocks noChangeArrowheads="1"/>
          </p:cNvSpPr>
          <p:nvPr/>
        </p:nvSpPr>
        <p:spPr bwMode="invGray">
          <a:xfrm>
            <a:off x="3861454" y="312161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88" name="Oval 80"/>
          <p:cNvSpPr>
            <a:spLocks noChangeArrowheads="1"/>
          </p:cNvSpPr>
          <p:nvPr/>
        </p:nvSpPr>
        <p:spPr bwMode="invGray">
          <a:xfrm>
            <a:off x="3084513" y="40349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89" name="Oval 81"/>
          <p:cNvSpPr>
            <a:spLocks noChangeArrowheads="1"/>
          </p:cNvSpPr>
          <p:nvPr/>
        </p:nvSpPr>
        <p:spPr bwMode="invGray">
          <a:xfrm>
            <a:off x="3073400" y="4836576"/>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0" name="Oval 82"/>
          <p:cNvSpPr>
            <a:spLocks noChangeArrowheads="1"/>
          </p:cNvSpPr>
          <p:nvPr/>
        </p:nvSpPr>
        <p:spPr bwMode="invGray">
          <a:xfrm>
            <a:off x="5451475" y="40476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3" name="Oval 85"/>
          <p:cNvSpPr>
            <a:spLocks noChangeArrowheads="1"/>
          </p:cNvSpPr>
          <p:nvPr/>
        </p:nvSpPr>
        <p:spPr bwMode="invGray">
          <a:xfrm>
            <a:off x="6480175" y="42254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4" name="Oval 86"/>
          <p:cNvSpPr>
            <a:spLocks noChangeArrowheads="1"/>
          </p:cNvSpPr>
          <p:nvPr/>
        </p:nvSpPr>
        <p:spPr bwMode="invGray">
          <a:xfrm>
            <a:off x="4702175" y="37047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5" name="Oval 87"/>
          <p:cNvSpPr>
            <a:spLocks noChangeArrowheads="1"/>
          </p:cNvSpPr>
          <p:nvPr/>
        </p:nvSpPr>
        <p:spPr bwMode="invGray">
          <a:xfrm>
            <a:off x="6411913" y="39063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6" name="Oval 88"/>
          <p:cNvSpPr>
            <a:spLocks noChangeArrowheads="1"/>
          </p:cNvSpPr>
          <p:nvPr/>
        </p:nvSpPr>
        <p:spPr bwMode="invGray">
          <a:xfrm>
            <a:off x="7307263" y="442390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7" name="Oval 89"/>
          <p:cNvSpPr>
            <a:spLocks noChangeArrowheads="1"/>
          </p:cNvSpPr>
          <p:nvPr/>
        </p:nvSpPr>
        <p:spPr bwMode="invGray">
          <a:xfrm>
            <a:off x="7445375" y="4876345"/>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734298" name="Oval 90"/>
          <p:cNvSpPr>
            <a:spLocks noChangeArrowheads="1"/>
          </p:cNvSpPr>
          <p:nvPr/>
        </p:nvSpPr>
        <p:spPr bwMode="invGray">
          <a:xfrm>
            <a:off x="5511800" y="306024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299" name="Oval 91"/>
          <p:cNvSpPr>
            <a:spLocks noChangeArrowheads="1"/>
          </p:cNvSpPr>
          <p:nvPr/>
        </p:nvSpPr>
        <p:spPr bwMode="invGray">
          <a:xfrm>
            <a:off x="7427913" y="331900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00" name="Oval 92"/>
          <p:cNvSpPr>
            <a:spLocks noChangeArrowheads="1"/>
          </p:cNvSpPr>
          <p:nvPr/>
        </p:nvSpPr>
        <p:spPr bwMode="invGray">
          <a:xfrm>
            <a:off x="7427913" y="267130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01" name="Oval 93"/>
          <p:cNvSpPr>
            <a:spLocks noChangeArrowheads="1"/>
          </p:cNvSpPr>
          <p:nvPr/>
        </p:nvSpPr>
        <p:spPr bwMode="invGray">
          <a:xfrm>
            <a:off x="6686550" y="27379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02" name="Oval 94"/>
          <p:cNvSpPr>
            <a:spLocks noChangeArrowheads="1"/>
          </p:cNvSpPr>
          <p:nvPr/>
        </p:nvSpPr>
        <p:spPr bwMode="invGray">
          <a:xfrm>
            <a:off x="6256338" y="2736395"/>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734303" name="Oval 95"/>
          <p:cNvSpPr>
            <a:spLocks noChangeArrowheads="1"/>
          </p:cNvSpPr>
          <p:nvPr/>
        </p:nvSpPr>
        <p:spPr bwMode="invGray">
          <a:xfrm>
            <a:off x="5859463" y="2998332"/>
            <a:ext cx="120650" cy="125413"/>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04" name="Oval 96"/>
          <p:cNvSpPr>
            <a:spLocks noChangeArrowheads="1"/>
          </p:cNvSpPr>
          <p:nvPr/>
        </p:nvSpPr>
        <p:spPr bwMode="invGray">
          <a:xfrm>
            <a:off x="7083425" y="2544307"/>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734306" name="Oval 98"/>
          <p:cNvSpPr>
            <a:spLocks noChangeArrowheads="1"/>
          </p:cNvSpPr>
          <p:nvPr/>
        </p:nvSpPr>
        <p:spPr bwMode="invGray">
          <a:xfrm>
            <a:off x="7080250" y="2128382"/>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734307" name="Oval 99"/>
          <p:cNvSpPr>
            <a:spLocks noChangeArrowheads="1"/>
          </p:cNvSpPr>
          <p:nvPr/>
        </p:nvSpPr>
        <p:spPr bwMode="invGray">
          <a:xfrm>
            <a:off x="7842250" y="1975982"/>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734311" name="Oval 103"/>
          <p:cNvSpPr>
            <a:spLocks noChangeArrowheads="1"/>
          </p:cNvSpPr>
          <p:nvPr/>
        </p:nvSpPr>
        <p:spPr bwMode="invGray">
          <a:xfrm>
            <a:off x="6824663" y="2476045"/>
            <a:ext cx="120650" cy="1270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p:spPr>
        <p:txBody>
          <a:bodyPr wrap="none" anchor="ctr"/>
          <a:lstStyle/>
          <a:p>
            <a:pPr algn="ctr" eaLnBrk="0" hangingPunct="0">
              <a:defRPr/>
            </a:pPr>
            <a:endParaRPr lang="en-US">
              <a:cs typeface="+mn-cs"/>
            </a:endParaRPr>
          </a:p>
        </p:txBody>
      </p:sp>
      <p:sp>
        <p:nvSpPr>
          <p:cNvPr id="23643" name="Freeform 104"/>
          <p:cNvSpPr>
            <a:spLocks/>
          </p:cNvSpPr>
          <p:nvPr/>
        </p:nvSpPr>
        <p:spPr bwMode="auto">
          <a:xfrm>
            <a:off x="3803650" y="2814182"/>
            <a:ext cx="261938" cy="223838"/>
          </a:xfrm>
          <a:custGeom>
            <a:avLst/>
            <a:gdLst>
              <a:gd name="T0" fmla="*/ 2147483647 w 1049"/>
              <a:gd name="T1" fmla="*/ 0 h 923"/>
              <a:gd name="T2" fmla="*/ 2147483647 w 1049"/>
              <a:gd name="T3" fmla="*/ 2147483647 h 923"/>
              <a:gd name="T4" fmla="*/ 2147483647 w 1049"/>
              <a:gd name="T5" fmla="*/ 2147483647 h 923"/>
              <a:gd name="T6" fmla="*/ 2147483647 w 1049"/>
              <a:gd name="T7" fmla="*/ 2147483647 h 923"/>
              <a:gd name="T8" fmla="*/ 2147483647 w 1049"/>
              <a:gd name="T9" fmla="*/ 2147483647 h 923"/>
              <a:gd name="T10" fmla="*/ 2147483647 w 1049"/>
              <a:gd name="T11" fmla="*/ 2147483647 h 923"/>
              <a:gd name="T12" fmla="*/ 2147483647 w 1049"/>
              <a:gd name="T13" fmla="*/ 2147483647 h 923"/>
              <a:gd name="T14" fmla="*/ 2147483647 w 1049"/>
              <a:gd name="T15" fmla="*/ 2147483647 h 923"/>
              <a:gd name="T16" fmla="*/ 0 w 1049"/>
              <a:gd name="T17" fmla="*/ 2147483647 h 923"/>
              <a:gd name="T18" fmla="*/ 2147483647 w 1049"/>
              <a:gd name="T19" fmla="*/ 2147483647 h 923"/>
              <a:gd name="T20" fmla="*/ 2147483647 w 1049"/>
              <a:gd name="T21" fmla="*/ 0 h 9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9"/>
              <a:gd name="T34" fmla="*/ 0 h 923"/>
              <a:gd name="T35" fmla="*/ 1049 w 1049"/>
              <a:gd name="T36" fmla="*/ 923 h 9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9" h="923">
                <a:moveTo>
                  <a:pt x="525" y="0"/>
                </a:moveTo>
                <a:lnTo>
                  <a:pt x="648" y="352"/>
                </a:lnTo>
                <a:lnTo>
                  <a:pt x="1049" y="352"/>
                </a:lnTo>
                <a:lnTo>
                  <a:pt x="724" y="570"/>
                </a:lnTo>
                <a:lnTo>
                  <a:pt x="848" y="923"/>
                </a:lnTo>
                <a:lnTo>
                  <a:pt x="525" y="705"/>
                </a:lnTo>
                <a:lnTo>
                  <a:pt x="201" y="923"/>
                </a:lnTo>
                <a:lnTo>
                  <a:pt x="325" y="570"/>
                </a:lnTo>
                <a:lnTo>
                  <a:pt x="0" y="352"/>
                </a:lnTo>
                <a:lnTo>
                  <a:pt x="401" y="352"/>
                </a:lnTo>
                <a:lnTo>
                  <a:pt x="525" y="0"/>
                </a:lnTo>
                <a:close/>
              </a:path>
            </a:pathLst>
          </a:custGeom>
          <a:solidFill>
            <a:srgbClr val="FF0000"/>
          </a:solidFill>
          <a:ln w="9525">
            <a:solidFill>
              <a:schemeClr val="bg2"/>
            </a:solidFill>
            <a:round/>
            <a:headEnd/>
            <a:tailEnd/>
          </a:ln>
          <a:scene3d>
            <a:camera prst="orthographicFront"/>
            <a:lightRig rig="threePt" dir="t"/>
          </a:scene3d>
          <a:sp3d>
            <a:bevelT prst="angle"/>
          </a:sp3d>
        </p:spPr>
        <p:txBody>
          <a:bodyPr/>
          <a:lstStyle/>
          <a:p>
            <a:pPr algn="ctr" eaLnBrk="0" hangingPunct="0">
              <a:defRPr/>
            </a:pPr>
            <a:endParaRPr lang="en-US">
              <a:cs typeface="+mn-cs"/>
            </a:endParaRPr>
          </a:p>
        </p:txBody>
      </p:sp>
      <p:sp>
        <p:nvSpPr>
          <p:cNvPr id="23644" name="Freeform 105"/>
          <p:cNvSpPr>
            <a:spLocks/>
          </p:cNvSpPr>
          <p:nvPr/>
        </p:nvSpPr>
        <p:spPr bwMode="auto">
          <a:xfrm>
            <a:off x="2208213" y="3693657"/>
            <a:ext cx="260350" cy="246063"/>
          </a:xfrm>
          <a:custGeom>
            <a:avLst/>
            <a:gdLst>
              <a:gd name="T0" fmla="*/ 2147483647 w 1049"/>
              <a:gd name="T1" fmla="*/ 0 h 923"/>
              <a:gd name="T2" fmla="*/ 2147483647 w 1049"/>
              <a:gd name="T3" fmla="*/ 2147483647 h 923"/>
              <a:gd name="T4" fmla="*/ 2147483647 w 1049"/>
              <a:gd name="T5" fmla="*/ 2147483647 h 923"/>
              <a:gd name="T6" fmla="*/ 2147483647 w 1049"/>
              <a:gd name="T7" fmla="*/ 2147483647 h 923"/>
              <a:gd name="T8" fmla="*/ 2147483647 w 1049"/>
              <a:gd name="T9" fmla="*/ 2147483647 h 923"/>
              <a:gd name="T10" fmla="*/ 2147483647 w 1049"/>
              <a:gd name="T11" fmla="*/ 2147483647 h 923"/>
              <a:gd name="T12" fmla="*/ 2147483647 w 1049"/>
              <a:gd name="T13" fmla="*/ 2147483647 h 923"/>
              <a:gd name="T14" fmla="*/ 2147483647 w 1049"/>
              <a:gd name="T15" fmla="*/ 2147483647 h 923"/>
              <a:gd name="T16" fmla="*/ 0 w 1049"/>
              <a:gd name="T17" fmla="*/ 2147483647 h 923"/>
              <a:gd name="T18" fmla="*/ 2147483647 w 1049"/>
              <a:gd name="T19" fmla="*/ 2147483647 h 923"/>
              <a:gd name="T20" fmla="*/ 2147483647 w 1049"/>
              <a:gd name="T21" fmla="*/ 0 h 9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9"/>
              <a:gd name="T34" fmla="*/ 0 h 923"/>
              <a:gd name="T35" fmla="*/ 1049 w 1049"/>
              <a:gd name="T36" fmla="*/ 923 h 9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9" h="923">
                <a:moveTo>
                  <a:pt x="525" y="0"/>
                </a:moveTo>
                <a:lnTo>
                  <a:pt x="648" y="352"/>
                </a:lnTo>
                <a:lnTo>
                  <a:pt x="1049" y="352"/>
                </a:lnTo>
                <a:lnTo>
                  <a:pt x="724" y="570"/>
                </a:lnTo>
                <a:lnTo>
                  <a:pt x="848" y="923"/>
                </a:lnTo>
                <a:lnTo>
                  <a:pt x="525" y="705"/>
                </a:lnTo>
                <a:lnTo>
                  <a:pt x="201" y="923"/>
                </a:lnTo>
                <a:lnTo>
                  <a:pt x="325" y="570"/>
                </a:lnTo>
                <a:lnTo>
                  <a:pt x="0" y="352"/>
                </a:lnTo>
                <a:lnTo>
                  <a:pt x="401" y="352"/>
                </a:lnTo>
                <a:lnTo>
                  <a:pt x="525" y="0"/>
                </a:lnTo>
                <a:close/>
              </a:path>
            </a:pathLst>
          </a:custGeom>
          <a:solidFill>
            <a:schemeClr val="tx1"/>
          </a:solidFill>
          <a:ln w="6350">
            <a:solidFill>
              <a:schemeClr val="bg2"/>
            </a:solidFill>
            <a:round/>
            <a:headEnd/>
            <a:tailEnd/>
          </a:ln>
          <a:effectLst>
            <a:glow rad="63500">
              <a:schemeClr val="accent2">
                <a:lumMod val="50000"/>
                <a:alpha val="40000"/>
              </a:schemeClr>
            </a:glow>
            <a:innerShdw blurRad="63500" dist="50800" dir="13500000">
              <a:schemeClr val="tx1">
                <a:alpha val="50000"/>
              </a:schemeClr>
            </a:innerShdw>
          </a:effectLst>
          <a:scene3d>
            <a:camera prst="orthographicFront"/>
            <a:lightRig rig="threePt" dir="t"/>
          </a:scene3d>
          <a:sp3d>
            <a:bevelT prst="angle"/>
          </a:sp3d>
        </p:spPr>
        <p:txBody>
          <a:bodyPr/>
          <a:lstStyle/>
          <a:p>
            <a:pPr algn="ctr" eaLnBrk="0" hangingPunct="0">
              <a:defRPr/>
            </a:pPr>
            <a:endParaRPr lang="en-US">
              <a:cs typeface="+mn-cs"/>
            </a:endParaRPr>
          </a:p>
        </p:txBody>
      </p:sp>
      <p:sp>
        <p:nvSpPr>
          <p:cNvPr id="23645" name="Rectangle 106"/>
          <p:cNvSpPr>
            <a:spLocks noChangeArrowheads="1"/>
          </p:cNvSpPr>
          <p:nvPr/>
        </p:nvSpPr>
        <p:spPr bwMode="auto">
          <a:xfrm>
            <a:off x="2058988" y="3423782"/>
            <a:ext cx="642937" cy="320675"/>
          </a:xfrm>
          <a:prstGeom prst="rect">
            <a:avLst/>
          </a:prstGeom>
          <a:noFill/>
          <a:ln w="9525">
            <a:noFill/>
            <a:miter lim="800000"/>
            <a:headEnd/>
            <a:tailEnd/>
          </a:ln>
        </p:spPr>
        <p:txBody>
          <a:bodyPr lIns="90488" tIns="44450" rIns="90488" bIns="44450">
            <a:spAutoFit/>
          </a:bodyPr>
          <a:lstStyle/>
          <a:p>
            <a:pPr eaLnBrk="0" hangingPunct="0">
              <a:defRPr/>
            </a:pPr>
            <a:r>
              <a:rPr lang="en-US" sz="1500" dirty="0">
                <a:solidFill>
                  <a:schemeClr val="accent2">
                    <a:lumMod val="50000"/>
                  </a:schemeClr>
                </a:solidFill>
                <a:effectLst>
                  <a:outerShdw blurRad="38100" dist="38100" dir="2700000" algn="tl">
                    <a:srgbClr val="000000">
                      <a:alpha val="43137"/>
                    </a:srgbClr>
                  </a:outerShdw>
                </a:effectLst>
                <a:cs typeface="+mn-cs"/>
              </a:rPr>
              <a:t>4AF</a:t>
            </a:r>
          </a:p>
        </p:txBody>
      </p:sp>
      <p:sp>
        <p:nvSpPr>
          <p:cNvPr id="734315" name="Rectangle 107"/>
          <p:cNvSpPr>
            <a:spLocks noChangeArrowheads="1"/>
          </p:cNvSpPr>
          <p:nvPr/>
        </p:nvSpPr>
        <p:spPr bwMode="auto">
          <a:xfrm>
            <a:off x="3124200" y="2814182"/>
            <a:ext cx="762000" cy="336550"/>
          </a:xfrm>
          <a:prstGeom prst="rect">
            <a:avLst/>
          </a:prstGeom>
          <a:noFill/>
          <a:ln w="9525">
            <a:noFill/>
            <a:miter lim="800000"/>
            <a:headEnd/>
            <a:tailEnd/>
          </a:ln>
          <a:effectLst/>
        </p:spPr>
        <p:txBody>
          <a:bodyPr lIns="90488" tIns="44450" rIns="90488" bIns="44450">
            <a:spAutoFit/>
          </a:bodyPr>
          <a:lstStyle/>
          <a:p>
            <a:pPr eaLnBrk="0" hangingPunct="0">
              <a:defRPr/>
            </a:pPr>
            <a:r>
              <a:rPr lang="en-US" sz="1600" dirty="0">
                <a:solidFill>
                  <a:srgbClr val="FF0000"/>
                </a:solidFill>
                <a:effectLst>
                  <a:outerShdw blurRad="38100" dist="38100" dir="2700000" algn="tl">
                    <a:srgbClr val="C0C0C0"/>
                  </a:outerShdw>
                </a:effectLst>
                <a:cs typeface="+mn-cs"/>
              </a:rPr>
              <a:t>ARPC</a:t>
            </a:r>
          </a:p>
        </p:txBody>
      </p:sp>
      <p:sp>
        <p:nvSpPr>
          <p:cNvPr id="734316" name="Rectangle 108"/>
          <p:cNvSpPr>
            <a:spLocks noChangeArrowheads="1"/>
          </p:cNvSpPr>
          <p:nvPr/>
        </p:nvSpPr>
        <p:spPr bwMode="auto">
          <a:xfrm>
            <a:off x="6207125" y="3358695"/>
            <a:ext cx="941388" cy="320675"/>
          </a:xfrm>
          <a:prstGeom prst="rect">
            <a:avLst/>
          </a:prstGeom>
          <a:noFill/>
          <a:ln w="9525">
            <a:noFill/>
            <a:miter lim="800000"/>
            <a:headEnd/>
            <a:tailEnd/>
          </a:ln>
          <a:effectLst/>
        </p:spPr>
        <p:txBody>
          <a:bodyPr lIns="90488" tIns="44450" rIns="90488" bIns="44450">
            <a:spAutoFit/>
          </a:bodyPr>
          <a:lstStyle/>
          <a:p>
            <a:pPr eaLnBrk="0" hangingPunct="0">
              <a:defRPr/>
            </a:pPr>
            <a:r>
              <a:rPr lang="en-US" sz="1500" dirty="0">
                <a:solidFill>
                  <a:schemeClr val="accent2">
                    <a:lumMod val="50000"/>
                  </a:schemeClr>
                </a:solidFill>
                <a:effectLst>
                  <a:outerShdw blurRad="38100" dist="38100" dir="2700000" algn="tl">
                    <a:srgbClr val="000000">
                      <a:alpha val="43137"/>
                    </a:srgbClr>
                  </a:outerShdw>
                </a:effectLst>
                <a:cs typeface="+mn-cs"/>
              </a:rPr>
              <a:t>22AF</a:t>
            </a:r>
          </a:p>
        </p:txBody>
      </p:sp>
      <p:sp>
        <p:nvSpPr>
          <p:cNvPr id="734317" name="Oval 109"/>
          <p:cNvSpPr>
            <a:spLocks noChangeArrowheads="1"/>
          </p:cNvSpPr>
          <p:nvPr/>
        </p:nvSpPr>
        <p:spPr bwMode="invGray">
          <a:xfrm>
            <a:off x="728663" y="371112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18" name="Oval 110"/>
          <p:cNvSpPr>
            <a:spLocks noChangeArrowheads="1"/>
          </p:cNvSpPr>
          <p:nvPr/>
        </p:nvSpPr>
        <p:spPr bwMode="invGray">
          <a:xfrm>
            <a:off x="990600" y="459059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19" name="Oval 111"/>
          <p:cNvSpPr>
            <a:spLocks noChangeArrowheads="1"/>
          </p:cNvSpPr>
          <p:nvPr/>
        </p:nvSpPr>
        <p:spPr bwMode="invGray">
          <a:xfrm>
            <a:off x="830263" y="19394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0" name="Oval 112"/>
          <p:cNvSpPr>
            <a:spLocks noChangeArrowheads="1"/>
          </p:cNvSpPr>
          <p:nvPr/>
        </p:nvSpPr>
        <p:spPr bwMode="invGray">
          <a:xfrm>
            <a:off x="1952625" y="14425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2" name="Oval 114"/>
          <p:cNvSpPr>
            <a:spLocks noChangeArrowheads="1"/>
          </p:cNvSpPr>
          <p:nvPr/>
        </p:nvSpPr>
        <p:spPr bwMode="invGray">
          <a:xfrm>
            <a:off x="1746250" y="279830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3" name="Oval 115"/>
          <p:cNvSpPr>
            <a:spLocks noChangeArrowheads="1"/>
          </p:cNvSpPr>
          <p:nvPr/>
        </p:nvSpPr>
        <p:spPr bwMode="invGray">
          <a:xfrm>
            <a:off x="1816100" y="338409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4" name="Oval 116"/>
          <p:cNvSpPr>
            <a:spLocks noChangeArrowheads="1"/>
          </p:cNvSpPr>
          <p:nvPr/>
        </p:nvSpPr>
        <p:spPr bwMode="invGray">
          <a:xfrm>
            <a:off x="2435225" y="318883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5" name="Oval 117"/>
          <p:cNvSpPr>
            <a:spLocks noChangeArrowheads="1"/>
          </p:cNvSpPr>
          <p:nvPr/>
        </p:nvSpPr>
        <p:spPr bwMode="invGray">
          <a:xfrm>
            <a:off x="2997200" y="26871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6" name="Oval 118"/>
          <p:cNvSpPr>
            <a:spLocks noChangeArrowheads="1"/>
          </p:cNvSpPr>
          <p:nvPr/>
        </p:nvSpPr>
        <p:spPr bwMode="invGray">
          <a:xfrm>
            <a:off x="3041650" y="36777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7" name="Oval 119"/>
          <p:cNvSpPr>
            <a:spLocks noChangeArrowheads="1"/>
          </p:cNvSpPr>
          <p:nvPr/>
        </p:nvSpPr>
        <p:spPr bwMode="invGray">
          <a:xfrm>
            <a:off x="4568498" y="388361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8" name="Oval 120"/>
          <p:cNvSpPr>
            <a:spLocks noChangeArrowheads="1"/>
          </p:cNvSpPr>
          <p:nvPr/>
        </p:nvSpPr>
        <p:spPr bwMode="invGray">
          <a:xfrm>
            <a:off x="4694408" y="484794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29" name="Oval 121"/>
          <p:cNvSpPr>
            <a:spLocks noChangeArrowheads="1"/>
          </p:cNvSpPr>
          <p:nvPr/>
        </p:nvSpPr>
        <p:spPr bwMode="invGray">
          <a:xfrm>
            <a:off x="7527042" y="2446304"/>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0" name="Oval 122"/>
          <p:cNvSpPr>
            <a:spLocks noChangeArrowheads="1"/>
          </p:cNvSpPr>
          <p:nvPr/>
        </p:nvSpPr>
        <p:spPr bwMode="invGray">
          <a:xfrm>
            <a:off x="3982322" y="31189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1" name="Oval 123"/>
          <p:cNvSpPr>
            <a:spLocks noChangeArrowheads="1"/>
          </p:cNvSpPr>
          <p:nvPr/>
        </p:nvSpPr>
        <p:spPr bwMode="invGray">
          <a:xfrm>
            <a:off x="7611132" y="3016510"/>
            <a:ext cx="120650" cy="125413"/>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2" name="Oval 124"/>
          <p:cNvSpPr>
            <a:spLocks noChangeArrowheads="1"/>
          </p:cNvSpPr>
          <p:nvPr/>
        </p:nvSpPr>
        <p:spPr bwMode="invGray">
          <a:xfrm>
            <a:off x="4953000" y="318883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3" name="Oval 125"/>
          <p:cNvSpPr>
            <a:spLocks noChangeArrowheads="1"/>
          </p:cNvSpPr>
          <p:nvPr/>
        </p:nvSpPr>
        <p:spPr bwMode="invGray">
          <a:xfrm>
            <a:off x="4768196" y="455249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4" name="Oval 126"/>
          <p:cNvSpPr>
            <a:spLocks noChangeArrowheads="1"/>
          </p:cNvSpPr>
          <p:nvPr/>
        </p:nvSpPr>
        <p:spPr bwMode="invGray">
          <a:xfrm>
            <a:off x="4623672" y="4238326"/>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5" name="Oval 127"/>
          <p:cNvSpPr>
            <a:spLocks noChangeArrowheads="1"/>
          </p:cNvSpPr>
          <p:nvPr/>
        </p:nvSpPr>
        <p:spPr bwMode="invGray">
          <a:xfrm>
            <a:off x="6045200" y="37285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36" name="Oval 128"/>
          <p:cNvSpPr>
            <a:spLocks noChangeArrowheads="1"/>
          </p:cNvSpPr>
          <p:nvPr/>
        </p:nvSpPr>
        <p:spPr bwMode="invGray">
          <a:xfrm>
            <a:off x="4953000" y="369015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40" name="Oval 132"/>
          <p:cNvSpPr>
            <a:spLocks noChangeArrowheads="1"/>
          </p:cNvSpPr>
          <p:nvPr/>
        </p:nvSpPr>
        <p:spPr bwMode="invGray">
          <a:xfrm>
            <a:off x="7340600" y="371112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42" name="Oval 134"/>
          <p:cNvSpPr>
            <a:spLocks noChangeArrowheads="1"/>
          </p:cNvSpPr>
          <p:nvPr/>
        </p:nvSpPr>
        <p:spPr bwMode="invGray">
          <a:xfrm>
            <a:off x="7693025" y="267289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43" name="Oval 135"/>
          <p:cNvSpPr>
            <a:spLocks noChangeArrowheads="1"/>
          </p:cNvSpPr>
          <p:nvPr/>
        </p:nvSpPr>
        <p:spPr bwMode="invGray">
          <a:xfrm>
            <a:off x="7721600" y="24331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44" name="Oval 136"/>
          <p:cNvSpPr>
            <a:spLocks noChangeArrowheads="1"/>
          </p:cNvSpPr>
          <p:nvPr/>
        </p:nvSpPr>
        <p:spPr bwMode="invGray">
          <a:xfrm>
            <a:off x="7569200" y="29157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734345" name="Oval 137"/>
          <p:cNvSpPr>
            <a:spLocks noChangeArrowheads="1"/>
          </p:cNvSpPr>
          <p:nvPr/>
        </p:nvSpPr>
        <p:spPr bwMode="invGray">
          <a:xfrm>
            <a:off x="3835400" y="39063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23676" name="Freeform 138"/>
          <p:cNvSpPr>
            <a:spLocks/>
          </p:cNvSpPr>
          <p:nvPr/>
        </p:nvSpPr>
        <p:spPr bwMode="auto">
          <a:xfrm>
            <a:off x="6781800" y="3728582"/>
            <a:ext cx="260350" cy="257175"/>
          </a:xfrm>
          <a:custGeom>
            <a:avLst/>
            <a:gdLst>
              <a:gd name="T0" fmla="*/ 2147483647 w 1049"/>
              <a:gd name="T1" fmla="*/ 0 h 923"/>
              <a:gd name="T2" fmla="*/ 2147483647 w 1049"/>
              <a:gd name="T3" fmla="*/ 2147483647 h 923"/>
              <a:gd name="T4" fmla="*/ 2147483647 w 1049"/>
              <a:gd name="T5" fmla="*/ 2147483647 h 923"/>
              <a:gd name="T6" fmla="*/ 2147483647 w 1049"/>
              <a:gd name="T7" fmla="*/ 2147483647 h 923"/>
              <a:gd name="T8" fmla="*/ 2147483647 w 1049"/>
              <a:gd name="T9" fmla="*/ 2147483647 h 923"/>
              <a:gd name="T10" fmla="*/ 2147483647 w 1049"/>
              <a:gd name="T11" fmla="*/ 2147483647 h 923"/>
              <a:gd name="T12" fmla="*/ 2147483647 w 1049"/>
              <a:gd name="T13" fmla="*/ 2147483647 h 923"/>
              <a:gd name="T14" fmla="*/ 2147483647 w 1049"/>
              <a:gd name="T15" fmla="*/ 2147483647 h 923"/>
              <a:gd name="T16" fmla="*/ 0 w 1049"/>
              <a:gd name="T17" fmla="*/ 2147483647 h 923"/>
              <a:gd name="T18" fmla="*/ 2147483647 w 1049"/>
              <a:gd name="T19" fmla="*/ 2147483647 h 923"/>
              <a:gd name="T20" fmla="*/ 2147483647 w 1049"/>
              <a:gd name="T21" fmla="*/ 0 h 9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9"/>
              <a:gd name="T34" fmla="*/ 0 h 923"/>
              <a:gd name="T35" fmla="*/ 1049 w 1049"/>
              <a:gd name="T36" fmla="*/ 923 h 9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9" h="923">
                <a:moveTo>
                  <a:pt x="525" y="0"/>
                </a:moveTo>
                <a:lnTo>
                  <a:pt x="648" y="352"/>
                </a:lnTo>
                <a:lnTo>
                  <a:pt x="1049" y="352"/>
                </a:lnTo>
                <a:lnTo>
                  <a:pt x="724" y="570"/>
                </a:lnTo>
                <a:lnTo>
                  <a:pt x="848" y="923"/>
                </a:lnTo>
                <a:lnTo>
                  <a:pt x="525" y="705"/>
                </a:lnTo>
                <a:lnTo>
                  <a:pt x="201" y="923"/>
                </a:lnTo>
                <a:lnTo>
                  <a:pt x="325" y="570"/>
                </a:lnTo>
                <a:lnTo>
                  <a:pt x="0" y="352"/>
                </a:lnTo>
                <a:lnTo>
                  <a:pt x="401" y="352"/>
                </a:lnTo>
                <a:lnTo>
                  <a:pt x="525" y="0"/>
                </a:lnTo>
                <a:close/>
              </a:path>
            </a:pathLst>
          </a:custGeom>
          <a:solidFill>
            <a:srgbClr val="FF0000"/>
          </a:solidFill>
          <a:ln w="9525">
            <a:solidFill>
              <a:schemeClr val="tx1"/>
            </a:solidFill>
            <a:round/>
            <a:headEnd/>
            <a:tailEnd/>
          </a:ln>
          <a:scene3d>
            <a:camera prst="orthographicFront"/>
            <a:lightRig rig="threePt" dir="t"/>
          </a:scene3d>
          <a:sp3d>
            <a:bevelT prst="angle"/>
          </a:sp3d>
        </p:spPr>
        <p:txBody>
          <a:bodyPr/>
          <a:lstStyle/>
          <a:p>
            <a:pPr algn="ctr" eaLnBrk="0" hangingPunct="0">
              <a:defRPr/>
            </a:pPr>
            <a:endParaRPr lang="en-US">
              <a:cs typeface="+mn-cs"/>
            </a:endParaRPr>
          </a:p>
        </p:txBody>
      </p:sp>
      <p:sp>
        <p:nvSpPr>
          <p:cNvPr id="734350" name="Rectangle 142"/>
          <p:cNvSpPr>
            <a:spLocks noChangeArrowheads="1"/>
          </p:cNvSpPr>
          <p:nvPr/>
        </p:nvSpPr>
        <p:spPr bwMode="auto">
          <a:xfrm>
            <a:off x="6956097" y="3819180"/>
            <a:ext cx="1319213" cy="333375"/>
          </a:xfrm>
          <a:prstGeom prst="rect">
            <a:avLst/>
          </a:prstGeom>
          <a:noFill/>
          <a:ln w="9525">
            <a:noFill/>
            <a:miter lim="800000"/>
            <a:headEnd/>
            <a:tailEnd/>
          </a:ln>
          <a:effectLst/>
        </p:spPr>
        <p:txBody>
          <a:bodyPr lIns="90488" tIns="44450" rIns="90488" bIns="44450">
            <a:spAutoFit/>
          </a:bodyPr>
          <a:lstStyle/>
          <a:p>
            <a:pPr eaLnBrk="0" hangingPunct="0">
              <a:defRPr/>
            </a:pPr>
            <a:r>
              <a:rPr lang="en-US" sz="1600" dirty="0">
                <a:solidFill>
                  <a:srgbClr val="FF0000"/>
                </a:solidFill>
                <a:effectLst>
                  <a:outerShdw blurRad="38100" dist="38100" dir="2700000" algn="tl">
                    <a:srgbClr val="C0C0C0"/>
                  </a:outerShdw>
                </a:effectLst>
                <a:cs typeface="+mn-cs"/>
              </a:rPr>
              <a:t>HQ AFRC</a:t>
            </a:r>
          </a:p>
        </p:txBody>
      </p:sp>
      <p:sp>
        <p:nvSpPr>
          <p:cNvPr id="734352" name="Rectangle 144"/>
          <p:cNvSpPr>
            <a:spLocks noChangeArrowheads="1"/>
          </p:cNvSpPr>
          <p:nvPr/>
        </p:nvSpPr>
        <p:spPr bwMode="auto">
          <a:xfrm>
            <a:off x="4718050" y="4185782"/>
            <a:ext cx="939800" cy="333375"/>
          </a:xfrm>
          <a:prstGeom prst="rect">
            <a:avLst/>
          </a:prstGeom>
          <a:noFill/>
          <a:ln w="9525">
            <a:noFill/>
            <a:miter lim="800000"/>
            <a:headEnd/>
            <a:tailEnd/>
          </a:ln>
          <a:effectLst/>
        </p:spPr>
        <p:txBody>
          <a:bodyPr lIns="90488" tIns="44450" rIns="90488" bIns="44450">
            <a:spAutoFit/>
          </a:bodyPr>
          <a:lstStyle/>
          <a:p>
            <a:pPr eaLnBrk="0" hangingPunct="0">
              <a:defRPr/>
            </a:pPr>
            <a:r>
              <a:rPr lang="en-US" sz="1500" dirty="0">
                <a:solidFill>
                  <a:schemeClr val="accent2">
                    <a:lumMod val="50000"/>
                  </a:schemeClr>
                </a:solidFill>
                <a:effectLst>
                  <a:outerShdw blurRad="38100" dist="38100" dir="2700000" algn="tl">
                    <a:srgbClr val="000000">
                      <a:alpha val="43137"/>
                    </a:srgbClr>
                  </a:outerShdw>
                </a:effectLst>
                <a:cs typeface="+mn-cs"/>
              </a:rPr>
              <a:t>10AF</a:t>
            </a:r>
          </a:p>
        </p:txBody>
      </p:sp>
      <p:sp>
        <p:nvSpPr>
          <p:cNvPr id="149" name="Oval 88"/>
          <p:cNvSpPr>
            <a:spLocks noChangeArrowheads="1"/>
          </p:cNvSpPr>
          <p:nvPr/>
        </p:nvSpPr>
        <p:spPr bwMode="invGray">
          <a:xfrm>
            <a:off x="7080250" y="45921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0" name="Oval 115"/>
          <p:cNvSpPr>
            <a:spLocks noChangeArrowheads="1"/>
          </p:cNvSpPr>
          <p:nvPr/>
        </p:nvSpPr>
        <p:spPr bwMode="invGray">
          <a:xfrm>
            <a:off x="2006600" y="33475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1" name="Oval 116"/>
          <p:cNvSpPr>
            <a:spLocks noChangeArrowheads="1"/>
          </p:cNvSpPr>
          <p:nvPr/>
        </p:nvSpPr>
        <p:spPr bwMode="invGray">
          <a:xfrm>
            <a:off x="2540000" y="334123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2" name="Oval 124"/>
          <p:cNvSpPr>
            <a:spLocks noChangeArrowheads="1"/>
          </p:cNvSpPr>
          <p:nvPr/>
        </p:nvSpPr>
        <p:spPr bwMode="invGray">
          <a:xfrm>
            <a:off x="4870450" y="27379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3" name="Oval 90"/>
          <p:cNvSpPr>
            <a:spLocks noChangeArrowheads="1"/>
          </p:cNvSpPr>
          <p:nvPr/>
        </p:nvSpPr>
        <p:spPr bwMode="invGray">
          <a:xfrm>
            <a:off x="5281613" y="289355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4" name="Oval 82"/>
          <p:cNvSpPr>
            <a:spLocks noChangeArrowheads="1"/>
          </p:cNvSpPr>
          <p:nvPr/>
        </p:nvSpPr>
        <p:spPr bwMode="invGray">
          <a:xfrm>
            <a:off x="5556250" y="37285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5" name="Oval 91"/>
          <p:cNvSpPr>
            <a:spLocks noChangeArrowheads="1"/>
          </p:cNvSpPr>
          <p:nvPr/>
        </p:nvSpPr>
        <p:spPr bwMode="invGray">
          <a:xfrm>
            <a:off x="7537450" y="31951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23688" name="Freeform 105"/>
          <p:cNvSpPr>
            <a:spLocks/>
          </p:cNvSpPr>
          <p:nvPr/>
        </p:nvSpPr>
        <p:spPr bwMode="auto">
          <a:xfrm>
            <a:off x="4641850" y="4033382"/>
            <a:ext cx="260350" cy="246063"/>
          </a:xfrm>
          <a:custGeom>
            <a:avLst/>
            <a:gdLst>
              <a:gd name="T0" fmla="*/ 2147483647 w 1049"/>
              <a:gd name="T1" fmla="*/ 0 h 923"/>
              <a:gd name="T2" fmla="*/ 2147483647 w 1049"/>
              <a:gd name="T3" fmla="*/ 2147483647 h 923"/>
              <a:gd name="T4" fmla="*/ 2147483647 w 1049"/>
              <a:gd name="T5" fmla="*/ 2147483647 h 923"/>
              <a:gd name="T6" fmla="*/ 2147483647 w 1049"/>
              <a:gd name="T7" fmla="*/ 2147483647 h 923"/>
              <a:gd name="T8" fmla="*/ 2147483647 w 1049"/>
              <a:gd name="T9" fmla="*/ 2147483647 h 923"/>
              <a:gd name="T10" fmla="*/ 2147483647 w 1049"/>
              <a:gd name="T11" fmla="*/ 2147483647 h 923"/>
              <a:gd name="T12" fmla="*/ 2147483647 w 1049"/>
              <a:gd name="T13" fmla="*/ 2147483647 h 923"/>
              <a:gd name="T14" fmla="*/ 2147483647 w 1049"/>
              <a:gd name="T15" fmla="*/ 2147483647 h 923"/>
              <a:gd name="T16" fmla="*/ 0 w 1049"/>
              <a:gd name="T17" fmla="*/ 2147483647 h 923"/>
              <a:gd name="T18" fmla="*/ 2147483647 w 1049"/>
              <a:gd name="T19" fmla="*/ 2147483647 h 923"/>
              <a:gd name="T20" fmla="*/ 2147483647 w 1049"/>
              <a:gd name="T21" fmla="*/ 0 h 9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9"/>
              <a:gd name="T34" fmla="*/ 0 h 923"/>
              <a:gd name="T35" fmla="*/ 1049 w 1049"/>
              <a:gd name="T36" fmla="*/ 923 h 9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9" h="923">
                <a:moveTo>
                  <a:pt x="525" y="0"/>
                </a:moveTo>
                <a:lnTo>
                  <a:pt x="648" y="352"/>
                </a:lnTo>
                <a:lnTo>
                  <a:pt x="1049" y="352"/>
                </a:lnTo>
                <a:lnTo>
                  <a:pt x="724" y="570"/>
                </a:lnTo>
                <a:lnTo>
                  <a:pt x="848" y="923"/>
                </a:lnTo>
                <a:lnTo>
                  <a:pt x="525" y="705"/>
                </a:lnTo>
                <a:lnTo>
                  <a:pt x="201" y="923"/>
                </a:lnTo>
                <a:lnTo>
                  <a:pt x="325" y="570"/>
                </a:lnTo>
                <a:lnTo>
                  <a:pt x="0" y="352"/>
                </a:lnTo>
                <a:lnTo>
                  <a:pt x="401" y="352"/>
                </a:lnTo>
                <a:lnTo>
                  <a:pt x="525" y="0"/>
                </a:lnTo>
                <a:close/>
              </a:path>
            </a:pathLst>
          </a:custGeom>
          <a:solidFill>
            <a:srgbClr val="FF0000"/>
          </a:solidFill>
          <a:ln w="6350">
            <a:solidFill>
              <a:schemeClr val="bg2"/>
            </a:solidFill>
            <a:round/>
            <a:headEnd/>
            <a:tailEnd/>
          </a:ln>
          <a:effectLst>
            <a:glow rad="63500">
              <a:schemeClr val="accent2">
                <a:lumMod val="50000"/>
                <a:alpha val="40000"/>
              </a:schemeClr>
            </a:glow>
          </a:effectLst>
          <a:scene3d>
            <a:camera prst="orthographicFront"/>
            <a:lightRig rig="threePt" dir="t"/>
          </a:scene3d>
          <a:sp3d>
            <a:bevelT prst="angle"/>
          </a:sp3d>
        </p:spPr>
        <p:txBody>
          <a:bodyPr/>
          <a:lstStyle/>
          <a:p>
            <a:pPr algn="ctr" eaLnBrk="0" hangingPunct="0">
              <a:defRPr/>
            </a:pPr>
            <a:endParaRPr lang="en-US">
              <a:cs typeface="+mn-cs"/>
            </a:endParaRPr>
          </a:p>
        </p:txBody>
      </p:sp>
      <p:sp>
        <p:nvSpPr>
          <p:cNvPr id="2" name="Oval 84"/>
          <p:cNvSpPr>
            <a:spLocks noChangeArrowheads="1"/>
          </p:cNvSpPr>
          <p:nvPr/>
        </p:nvSpPr>
        <p:spPr bwMode="invGray">
          <a:xfrm>
            <a:off x="6089650" y="426198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47" name="Oval 94"/>
          <p:cNvSpPr>
            <a:spLocks noChangeArrowheads="1"/>
          </p:cNvSpPr>
          <p:nvPr/>
        </p:nvSpPr>
        <p:spPr bwMode="invGray">
          <a:xfrm>
            <a:off x="5273566" y="2036416"/>
            <a:ext cx="152400" cy="152400"/>
          </a:xfrm>
          <a:prstGeom prst="ellipse">
            <a:avLst/>
          </a:prstGeom>
          <a:solidFill>
            <a:schemeClr val="tx1"/>
          </a:solidFill>
          <a:ln w="12700">
            <a:solidFill>
              <a:schemeClr val="tx1"/>
            </a:solidFill>
            <a:round/>
            <a:headEnd/>
            <a:tailEnd/>
          </a:ln>
          <a:effectLst>
            <a:glow rad="63500">
              <a:schemeClr val="accent2">
                <a:lumMod val="50000"/>
                <a:alpha val="40000"/>
              </a:schemeClr>
            </a:glow>
            <a:outerShdw algn="ctr" rotWithShape="0">
              <a:schemeClr val="bg2"/>
            </a:outerShdw>
          </a:effectLst>
          <a:scene3d>
            <a:camera prst="orthographicFront"/>
            <a:lightRig rig="threePt" dir="t"/>
          </a:scene3d>
          <a:sp3d>
            <a:bevelT/>
          </a:sp3d>
        </p:spPr>
        <p:txBody>
          <a:bodyPr wrap="none" anchor="ctr"/>
          <a:lstStyle/>
          <a:p>
            <a:pPr algn="ctr" eaLnBrk="0" hangingPunct="0">
              <a:defRPr/>
            </a:pPr>
            <a:endParaRPr lang="en-US">
              <a:cs typeface="+mn-cs"/>
            </a:endParaRPr>
          </a:p>
        </p:txBody>
      </p:sp>
      <p:sp>
        <p:nvSpPr>
          <p:cNvPr id="144" name="Oval 86"/>
          <p:cNvSpPr>
            <a:spLocks noChangeArrowheads="1"/>
          </p:cNvSpPr>
          <p:nvPr/>
        </p:nvSpPr>
        <p:spPr bwMode="invGray">
          <a:xfrm>
            <a:off x="4644357" y="3608477"/>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45" name="Oval 82"/>
          <p:cNvSpPr>
            <a:spLocks noChangeArrowheads="1"/>
          </p:cNvSpPr>
          <p:nvPr/>
        </p:nvSpPr>
        <p:spPr bwMode="invGray">
          <a:xfrm>
            <a:off x="5603875" y="42000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46" name="Oval 82"/>
          <p:cNvSpPr>
            <a:spLocks noChangeArrowheads="1"/>
          </p:cNvSpPr>
          <p:nvPr/>
        </p:nvSpPr>
        <p:spPr bwMode="invGray">
          <a:xfrm>
            <a:off x="6838950" y="2630032"/>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48" name="Oval 82"/>
          <p:cNvSpPr>
            <a:spLocks noChangeArrowheads="1"/>
          </p:cNvSpPr>
          <p:nvPr/>
        </p:nvSpPr>
        <p:spPr bwMode="invGray">
          <a:xfrm>
            <a:off x="7097713" y="244747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6" name="Oval 82"/>
          <p:cNvSpPr>
            <a:spLocks noChangeArrowheads="1"/>
          </p:cNvSpPr>
          <p:nvPr/>
        </p:nvSpPr>
        <p:spPr bwMode="invGray">
          <a:xfrm>
            <a:off x="5175577" y="2044245"/>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7" name="Oval 125"/>
          <p:cNvSpPr>
            <a:spLocks noChangeArrowheads="1"/>
          </p:cNvSpPr>
          <p:nvPr/>
        </p:nvSpPr>
        <p:spPr bwMode="invGray">
          <a:xfrm>
            <a:off x="5329238" y="213632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58" name="Oval 125"/>
          <p:cNvSpPr>
            <a:spLocks noChangeArrowheads="1"/>
          </p:cNvSpPr>
          <p:nvPr/>
        </p:nvSpPr>
        <p:spPr bwMode="invGray">
          <a:xfrm>
            <a:off x="7019925" y="2517320"/>
            <a:ext cx="120650" cy="127000"/>
          </a:xfrm>
          <a:prstGeom prst="ellipse">
            <a:avLst/>
          </a:prstGeom>
          <a:solidFill>
            <a:srgbClr val="FF0000"/>
          </a:solidFill>
          <a:ln w="12700">
            <a:solidFill>
              <a:schemeClr val="tx1"/>
            </a:solidFill>
            <a:round/>
            <a:headEnd/>
            <a:tailEnd/>
          </a:ln>
          <a:effectLst>
            <a:outerShdw algn="ctr" rotWithShape="0">
              <a:schemeClr val="bg2"/>
            </a:outerShdw>
          </a:effectLst>
        </p:spPr>
        <p:txBody>
          <a:bodyPr wrap="none" anchor="ctr"/>
          <a:lstStyle/>
          <a:p>
            <a:pPr algn="ctr" eaLnBrk="0" hangingPunct="0">
              <a:defRPr/>
            </a:pPr>
            <a:endParaRPr lang="en-US">
              <a:cs typeface="+mn-cs"/>
            </a:endParaRPr>
          </a:p>
        </p:txBody>
      </p:sp>
      <p:sp>
        <p:nvSpPr>
          <p:cNvPr id="161" name="TextBox 160"/>
          <p:cNvSpPr txBox="1"/>
          <p:nvPr/>
        </p:nvSpPr>
        <p:spPr>
          <a:xfrm>
            <a:off x="1" y="5655886"/>
            <a:ext cx="9143999" cy="1200329"/>
          </a:xfrm>
          <a:prstGeom prst="rect">
            <a:avLst/>
          </a:prstGeom>
          <a:solidFill>
            <a:srgbClr val="000066"/>
          </a:solidFill>
          <a:ln>
            <a:solidFill>
              <a:schemeClr val="tx2">
                <a:lumMod val="50000"/>
              </a:schemeClr>
            </a:solidFill>
          </a:ln>
          <a:effectLst/>
        </p:spPr>
        <p:txBody>
          <a:bodyPr wrap="square">
            <a:spAutoFit/>
          </a:bodyPr>
          <a:lstStyle/>
          <a:p>
            <a:pPr marL="60325" algn="ctr" eaLnBrk="0" hangingPunct="0">
              <a:defRPr/>
            </a:pPr>
            <a:r>
              <a:rPr lang="en-US" sz="2400" b="1" i="1" dirty="0" smtClean="0">
                <a:solidFill>
                  <a:schemeClr val="bg1"/>
                </a:solidFill>
                <a:latin typeface="+mj-lt"/>
                <a:cs typeface="+mn-cs"/>
              </a:rPr>
              <a:t>33 Flying Wings, 12 Flying Groups, 1 Space Wing</a:t>
            </a:r>
            <a:br>
              <a:rPr lang="en-US" sz="2400" b="1" i="1" dirty="0" smtClean="0">
                <a:solidFill>
                  <a:schemeClr val="bg1"/>
                </a:solidFill>
                <a:latin typeface="+mj-lt"/>
                <a:cs typeface="+mn-cs"/>
              </a:rPr>
            </a:br>
            <a:r>
              <a:rPr lang="en-US" sz="2400" b="1" i="1" dirty="0" smtClean="0">
                <a:solidFill>
                  <a:schemeClr val="bg1"/>
                </a:solidFill>
                <a:latin typeface="+mj-lt"/>
                <a:cs typeface="+mn-cs"/>
              </a:rPr>
              <a:t>Over 70K Citizen Airmen</a:t>
            </a:r>
          </a:p>
          <a:p>
            <a:pPr marL="60325" algn="ctr" eaLnBrk="0" hangingPunct="0">
              <a:defRPr/>
            </a:pPr>
            <a:r>
              <a:rPr lang="en-US" sz="2400" b="1" i="1" kern="0" dirty="0" smtClean="0">
                <a:solidFill>
                  <a:srgbClr val="FFFFFF"/>
                </a:solidFill>
                <a:latin typeface="Arial" charset="0"/>
                <a:cs typeface="Arial" charset="0"/>
              </a:rPr>
              <a:t>$6.7B Plant Replacement Value, </a:t>
            </a:r>
            <a:r>
              <a:rPr lang="en-US" sz="2400" b="1" i="1" kern="0" dirty="0">
                <a:solidFill>
                  <a:srgbClr val="FFFFFF"/>
                </a:solidFill>
                <a:latin typeface="Arial" charset="0"/>
                <a:cs typeface="Arial" charset="0"/>
              </a:rPr>
              <a:t>21K A</a:t>
            </a:r>
            <a:r>
              <a:rPr lang="en-US" sz="2400" b="1" i="1" kern="0" dirty="0" smtClean="0">
                <a:solidFill>
                  <a:srgbClr val="FFFFFF"/>
                </a:solidFill>
                <a:latin typeface="Arial" charset="0"/>
                <a:cs typeface="Arial" charset="0"/>
              </a:rPr>
              <a:t>cres, ~3K Facilities</a:t>
            </a:r>
            <a:endParaRPr lang="en-US" sz="2400" b="1" i="1" dirty="0">
              <a:solidFill>
                <a:schemeClr val="bg1"/>
              </a:solidFill>
              <a:latin typeface="+mj-lt"/>
              <a:cs typeface="+mn-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393843"/>
            <a:ext cx="9144000" cy="369332"/>
          </a:xfrm>
          <a:prstGeom prst="rect">
            <a:avLst/>
          </a:prstGeom>
          <a:solidFill>
            <a:schemeClr val="bg1"/>
          </a:solidFill>
        </p:spPr>
        <p:txBody>
          <a:bodyPr wrap="square">
            <a:spAutoFit/>
          </a:bodyPr>
          <a:lstStyle/>
          <a:p>
            <a:pPr marL="285750" indent="-285750" algn="ctr">
              <a:lnSpc>
                <a:spcPct val="90000"/>
              </a:lnSpc>
              <a:spcBef>
                <a:spcPct val="20000"/>
              </a:spcBef>
              <a:buClr>
                <a:srgbClr val="151C77"/>
              </a:buClr>
              <a:buSzPct val="80000"/>
              <a:defRPr/>
            </a:pPr>
            <a:endParaRPr lang="en-US" sz="2000" i="1" kern="0" dirty="0" smtClean="0">
              <a:solidFill>
                <a:srgbClr val="FFFFFF"/>
              </a:solidFill>
              <a:latin typeface="Arial" charset="0"/>
              <a:cs typeface="Arial" charset="0"/>
            </a:endParaRPr>
          </a:p>
        </p:txBody>
      </p:sp>
      <p:sp>
        <p:nvSpPr>
          <p:cNvPr id="32" name="Rectangle 31"/>
          <p:cNvSpPr/>
          <p:nvPr/>
        </p:nvSpPr>
        <p:spPr bwMode="auto">
          <a:xfrm>
            <a:off x="0" y="1556588"/>
            <a:ext cx="9144000" cy="5586412"/>
          </a:xfrm>
          <a:prstGeom prst="rect">
            <a:avLst/>
          </a:prstGeom>
          <a:noFill/>
          <a:ln w="12700" algn="ctr">
            <a:noFill/>
            <a:miter lim="800000"/>
            <a:headEnd/>
            <a:tailEnd/>
          </a:ln>
          <a:effectLst/>
        </p:spPr>
        <p:txBody>
          <a:bodyPr lIns="91432" tIns="45716" rIns="91432" bIns="45716" anchor="ctr"/>
          <a:lstStyle/>
          <a:p>
            <a:pPr marL="285750" indent="-285750">
              <a:defRPr/>
            </a:pPr>
            <a:endParaRPr lang="en-US" sz="2000" b="1" i="1" dirty="0">
              <a:solidFill>
                <a:srgbClr val="FFFFFF"/>
              </a:solidFill>
              <a:effectLst>
                <a:outerShdw blurRad="38100" dist="38100" dir="2700000" algn="tl">
                  <a:srgbClr val="000000"/>
                </a:outerShdw>
              </a:effectLst>
              <a:latin typeface="Arial" charset="0"/>
            </a:endParaRPr>
          </a:p>
        </p:txBody>
      </p:sp>
      <p:sp>
        <p:nvSpPr>
          <p:cNvPr id="28675" name="Title 1"/>
          <p:cNvSpPr>
            <a:spLocks noGrp="1"/>
          </p:cNvSpPr>
          <p:nvPr>
            <p:ph type="title"/>
          </p:nvPr>
        </p:nvSpPr>
        <p:spPr>
          <a:xfrm>
            <a:off x="1447800" y="92467"/>
            <a:ext cx="7315200" cy="883577"/>
          </a:xfrm>
        </p:spPr>
        <p:txBody>
          <a:bodyPr anchor="ctr"/>
          <a:lstStyle/>
          <a:p>
            <a:r>
              <a:rPr lang="en-US" dirty="0" smtClean="0"/>
              <a:t>What’s New at AFRC?</a:t>
            </a:r>
            <a:endParaRPr lang="en-US" sz="2400" dirty="0" smtClean="0">
              <a:solidFill>
                <a:schemeClr val="tx1"/>
              </a:solidFill>
            </a:endParaRPr>
          </a:p>
        </p:txBody>
      </p:sp>
      <p:sp>
        <p:nvSpPr>
          <p:cNvPr id="31" name="Slide Number Placeholder 30"/>
          <p:cNvSpPr>
            <a:spLocks noGrp="1"/>
          </p:cNvSpPr>
          <p:nvPr>
            <p:ph type="sldNum" sz="quarter" idx="11"/>
          </p:nvPr>
        </p:nvSpPr>
        <p:spPr>
          <a:xfrm>
            <a:off x="7988300" y="6562725"/>
            <a:ext cx="1143000" cy="304800"/>
          </a:xfrm>
        </p:spPr>
        <p:txBody>
          <a:bodyPr/>
          <a:lstStyle/>
          <a:p>
            <a:pPr>
              <a:defRPr/>
            </a:pPr>
            <a:fld id="{A77733A2-A9EF-4E7E-A38E-A6EF2AF97B55}" type="slidenum">
              <a:rPr lang="en-US" smtClean="0">
                <a:solidFill>
                  <a:srgbClr val="FFFFFF">
                    <a:lumMod val="50000"/>
                  </a:srgbClr>
                </a:solidFill>
              </a:rPr>
              <a:pPr>
                <a:defRPr/>
              </a:pPr>
              <a:t>5</a:t>
            </a:fld>
            <a:endParaRPr lang="en-US" dirty="0">
              <a:solidFill>
                <a:srgbClr val="808080"/>
              </a:solidFill>
            </a:endParaRPr>
          </a:p>
        </p:txBody>
      </p:sp>
      <p:sp>
        <p:nvSpPr>
          <p:cNvPr id="2" name="TextBox 1"/>
          <p:cNvSpPr txBox="1"/>
          <p:nvPr/>
        </p:nvSpPr>
        <p:spPr>
          <a:xfrm>
            <a:off x="510837" y="1228061"/>
            <a:ext cx="2634054" cy="923330"/>
          </a:xfrm>
          <a:prstGeom prst="rect">
            <a:avLst/>
          </a:prstGeom>
          <a:noFill/>
        </p:spPr>
        <p:txBody>
          <a:bodyPr wrap="none" rtlCol="0">
            <a:spAutoFit/>
          </a:bodyPr>
          <a:lstStyle/>
          <a:p>
            <a:pPr algn="ctr"/>
            <a:r>
              <a:rPr lang="en-US" sz="4000" b="1" dirty="0" smtClean="0"/>
              <a:t>A7</a:t>
            </a:r>
          </a:p>
          <a:p>
            <a:r>
              <a:rPr lang="en-US" dirty="0" smtClean="0"/>
              <a:t>Installations &amp; Mission Support</a:t>
            </a:r>
            <a:endParaRPr lang="en-US" dirty="0"/>
          </a:p>
        </p:txBody>
      </p:sp>
      <p:sp>
        <p:nvSpPr>
          <p:cNvPr id="20" name="TextBox 19"/>
          <p:cNvSpPr txBox="1"/>
          <p:nvPr/>
        </p:nvSpPr>
        <p:spPr>
          <a:xfrm>
            <a:off x="6809172" y="1228061"/>
            <a:ext cx="881973" cy="923330"/>
          </a:xfrm>
          <a:prstGeom prst="rect">
            <a:avLst/>
          </a:prstGeom>
          <a:noFill/>
        </p:spPr>
        <p:txBody>
          <a:bodyPr wrap="none" rtlCol="0">
            <a:spAutoFit/>
          </a:bodyPr>
          <a:lstStyle/>
          <a:p>
            <a:r>
              <a:rPr lang="en-US" sz="4000" b="1" dirty="0" smtClean="0"/>
              <a:t>A4</a:t>
            </a:r>
          </a:p>
          <a:p>
            <a:r>
              <a:rPr lang="en-US" dirty="0" smtClean="0"/>
              <a:t>Logistics</a:t>
            </a:r>
            <a:endParaRPr lang="en-US" dirty="0"/>
          </a:p>
        </p:txBody>
      </p:sp>
      <p:cxnSp>
        <p:nvCxnSpPr>
          <p:cNvPr id="4" name="Straight Arrow Connector 3"/>
          <p:cNvCxnSpPr/>
          <p:nvPr/>
        </p:nvCxnSpPr>
        <p:spPr bwMode="auto">
          <a:xfrm>
            <a:off x="2654423" y="2151391"/>
            <a:ext cx="1438183" cy="440889"/>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21" name="Straight Arrow Connector 20"/>
          <p:cNvCxnSpPr/>
          <p:nvPr/>
        </p:nvCxnSpPr>
        <p:spPr bwMode="auto">
          <a:xfrm flipH="1">
            <a:off x="4793942" y="2043362"/>
            <a:ext cx="1722268" cy="54891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23" name="TextBox 22"/>
          <p:cNvSpPr txBox="1"/>
          <p:nvPr/>
        </p:nvSpPr>
        <p:spPr>
          <a:xfrm>
            <a:off x="2592279" y="2612978"/>
            <a:ext cx="3647152" cy="923330"/>
          </a:xfrm>
          <a:prstGeom prst="rect">
            <a:avLst/>
          </a:prstGeom>
          <a:noFill/>
        </p:spPr>
        <p:txBody>
          <a:bodyPr wrap="none" rtlCol="0">
            <a:spAutoFit/>
          </a:bodyPr>
          <a:lstStyle/>
          <a:p>
            <a:pPr algn="ctr"/>
            <a:r>
              <a:rPr lang="en-US" sz="4000" b="1" dirty="0" smtClean="0"/>
              <a:t>A4</a:t>
            </a:r>
          </a:p>
          <a:p>
            <a:r>
              <a:rPr lang="en-US" dirty="0" smtClean="0"/>
              <a:t>Logistics, Engineering and Force Protection</a:t>
            </a:r>
            <a:endParaRPr lang="en-US" dirty="0"/>
          </a:p>
        </p:txBody>
      </p:sp>
      <p:sp>
        <p:nvSpPr>
          <p:cNvPr id="8" name="&quot;No&quot; Symbol 7"/>
          <p:cNvSpPr/>
          <p:nvPr/>
        </p:nvSpPr>
        <p:spPr bwMode="auto">
          <a:xfrm>
            <a:off x="1082139" y="1120083"/>
            <a:ext cx="1491449" cy="1251752"/>
          </a:xfrm>
          <a:prstGeom prst="noSmoking">
            <a:avLst/>
          </a:prstGeom>
          <a:solidFill>
            <a:srgbClr val="FF0000"/>
          </a:solidFill>
          <a:ln w="9525">
            <a:noFill/>
            <a:miter lim="800000"/>
            <a:headEnd/>
            <a:tailEnd/>
          </a:ln>
          <a:effectLst/>
        </p:spPr>
        <p:txBody>
          <a:bodyPr wrap="none" rtlCol="0" anchor="ctr"/>
          <a:lstStyle/>
          <a:p>
            <a:pPr algn="ctr"/>
            <a:endParaRPr lang="en-US"/>
          </a:p>
        </p:txBody>
      </p:sp>
      <p:grpSp>
        <p:nvGrpSpPr>
          <p:cNvPr id="28685" name="Group 28684"/>
          <p:cNvGrpSpPr/>
          <p:nvPr/>
        </p:nvGrpSpPr>
        <p:grpSpPr>
          <a:xfrm>
            <a:off x="1237354" y="3677393"/>
            <a:ext cx="6357001" cy="1094251"/>
            <a:chOff x="1082139" y="3773393"/>
            <a:chExt cx="6357001" cy="1094251"/>
          </a:xfrm>
        </p:grpSpPr>
        <p:sp>
          <p:nvSpPr>
            <p:cNvPr id="36" name="Rounded Rectangle 35"/>
            <p:cNvSpPr/>
            <p:nvPr/>
          </p:nvSpPr>
          <p:spPr>
            <a:xfrm>
              <a:off x="2532872" y="4285635"/>
              <a:ext cx="768752" cy="55420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A4M</a:t>
              </a:r>
            </a:p>
          </p:txBody>
        </p:sp>
        <p:sp>
          <p:nvSpPr>
            <p:cNvPr id="53" name="Rounded Rectangle 52"/>
            <p:cNvSpPr/>
            <p:nvPr/>
          </p:nvSpPr>
          <p:spPr>
            <a:xfrm>
              <a:off x="3848822" y="4341027"/>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a:t>
              </a:r>
            </a:p>
          </p:txBody>
        </p:sp>
        <p:sp>
          <p:nvSpPr>
            <p:cNvPr id="72" name="Rounded Rectangle 71"/>
            <p:cNvSpPr/>
            <p:nvPr/>
          </p:nvSpPr>
          <p:spPr>
            <a:xfrm>
              <a:off x="5187675"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A4S</a:t>
              </a:r>
            </a:p>
          </p:txBody>
        </p:sp>
        <p:sp>
          <p:nvSpPr>
            <p:cNvPr id="84" name="Rounded Rectangle 83"/>
            <p:cNvSpPr/>
            <p:nvPr/>
          </p:nvSpPr>
          <p:spPr>
            <a:xfrm>
              <a:off x="6560598" y="4349520"/>
              <a:ext cx="87854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A4P</a:t>
              </a:r>
            </a:p>
          </p:txBody>
        </p:sp>
        <p:sp>
          <p:nvSpPr>
            <p:cNvPr id="105" name="Rounded Rectangle 104"/>
            <p:cNvSpPr/>
            <p:nvPr/>
          </p:nvSpPr>
          <p:spPr>
            <a:xfrm>
              <a:off x="1082139"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A4L</a:t>
              </a:r>
            </a:p>
          </p:txBody>
        </p:sp>
        <p:cxnSp>
          <p:nvCxnSpPr>
            <p:cNvPr id="107" name="Elbow Connector 106"/>
            <p:cNvCxnSpPr>
              <a:endCxn id="72" idx="0"/>
            </p:cNvCxnSpPr>
            <p:nvPr/>
          </p:nvCxnSpPr>
          <p:spPr>
            <a:xfrm>
              <a:off x="4415856" y="4099518"/>
              <a:ext cx="1156195"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endCxn id="84" idx="0"/>
            </p:cNvCxnSpPr>
            <p:nvPr/>
          </p:nvCxnSpPr>
          <p:spPr>
            <a:xfrm>
              <a:off x="4233199" y="4099518"/>
              <a:ext cx="2766670" cy="250002"/>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endCxn id="53" idx="0"/>
            </p:cNvCxnSpPr>
            <p:nvPr/>
          </p:nvCxnSpPr>
          <p:spPr>
            <a:xfrm rot="16200000" flipH="1">
              <a:off x="3946207" y="4054035"/>
              <a:ext cx="567633" cy="6350"/>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endCxn id="36" idx="0"/>
            </p:cNvCxnSpPr>
            <p:nvPr/>
          </p:nvCxnSpPr>
          <p:spPr>
            <a:xfrm rot="10800000" flipV="1">
              <a:off x="2917249" y="4099517"/>
              <a:ext cx="1498607" cy="186117"/>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endCxn id="105" idx="0"/>
            </p:cNvCxnSpPr>
            <p:nvPr/>
          </p:nvCxnSpPr>
          <p:spPr>
            <a:xfrm rot="10800000" flipV="1">
              <a:off x="1466516" y="4099518"/>
              <a:ext cx="1835109"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686" name="TextBox 28685"/>
          <p:cNvSpPr txBox="1"/>
          <p:nvPr/>
        </p:nvSpPr>
        <p:spPr>
          <a:xfrm>
            <a:off x="993994" y="4946739"/>
            <a:ext cx="1255472"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Logistics</a:t>
            </a:r>
          </a:p>
          <a:p>
            <a:pPr marL="171450" indent="-171450">
              <a:buFont typeface="Arial" panose="020B0604020202020204" pitchFamily="34" charset="0"/>
              <a:buChar char="•"/>
            </a:pPr>
            <a:r>
              <a:rPr lang="en-US" sz="1200" b="1" dirty="0" smtClean="0"/>
              <a:t>Material </a:t>
            </a:r>
            <a:r>
              <a:rPr lang="en-US" sz="1200" b="1" dirty="0" err="1" smtClean="0"/>
              <a:t>Mgt</a:t>
            </a:r>
            <a:endParaRPr lang="en-US" sz="1200" b="1" dirty="0" smtClean="0"/>
          </a:p>
          <a:p>
            <a:pPr marL="171450" indent="-171450">
              <a:buFont typeface="Arial" panose="020B0604020202020204" pitchFamily="34" charset="0"/>
              <a:buChar char="•"/>
            </a:pPr>
            <a:r>
              <a:rPr lang="en-US" sz="1200" b="1" dirty="0" smtClean="0"/>
              <a:t>Force </a:t>
            </a:r>
            <a:r>
              <a:rPr lang="en-US" sz="1200" b="1" dirty="0" err="1" smtClean="0"/>
              <a:t>Mgt</a:t>
            </a:r>
            <a:endParaRPr lang="en-US" sz="1200" b="1" dirty="0"/>
          </a:p>
        </p:txBody>
      </p:sp>
      <p:sp>
        <p:nvSpPr>
          <p:cNvPr id="127" name="TextBox 126"/>
          <p:cNvSpPr txBox="1"/>
          <p:nvPr/>
        </p:nvSpPr>
        <p:spPr>
          <a:xfrm>
            <a:off x="2444727" y="4955617"/>
            <a:ext cx="1223412"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Aircraft MX</a:t>
            </a:r>
          </a:p>
          <a:p>
            <a:pPr marL="171450" indent="-171450">
              <a:buFont typeface="Arial" panose="020B0604020202020204" pitchFamily="34" charset="0"/>
              <a:buChar char="•"/>
            </a:pPr>
            <a:r>
              <a:rPr lang="en-US" sz="1200" b="1" dirty="0" smtClean="0"/>
              <a:t>MX Support</a:t>
            </a:r>
          </a:p>
          <a:p>
            <a:pPr marL="171450" indent="-171450">
              <a:buFont typeface="Arial" panose="020B0604020202020204" pitchFamily="34" charset="0"/>
              <a:buChar char="•"/>
            </a:pPr>
            <a:r>
              <a:rPr lang="en-US" sz="1200" b="1" dirty="0" smtClean="0"/>
              <a:t>MX </a:t>
            </a:r>
            <a:r>
              <a:rPr lang="en-US" sz="1200" b="1" dirty="0" err="1" smtClean="0"/>
              <a:t>Mgt</a:t>
            </a:r>
            <a:endParaRPr lang="en-US" sz="1200" b="1" dirty="0"/>
          </a:p>
        </p:txBody>
      </p:sp>
      <p:sp>
        <p:nvSpPr>
          <p:cNvPr id="128" name="TextBox 127"/>
          <p:cNvSpPr txBox="1"/>
          <p:nvPr/>
        </p:nvSpPr>
        <p:spPr>
          <a:xfrm>
            <a:off x="3757502" y="4957494"/>
            <a:ext cx="1500732" cy="1200329"/>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Facility Ops</a:t>
            </a:r>
          </a:p>
          <a:p>
            <a:pPr marL="171450" indent="-171450">
              <a:buFont typeface="Arial" panose="020B0604020202020204" pitchFamily="34" charset="0"/>
              <a:buChar char="•"/>
            </a:pPr>
            <a:r>
              <a:rPr lang="en-US" sz="1200" b="1" dirty="0" smtClean="0"/>
              <a:t>Program Dev</a:t>
            </a:r>
          </a:p>
          <a:p>
            <a:pPr marL="171450" indent="-171450">
              <a:buFont typeface="Arial" panose="020B0604020202020204" pitchFamily="34" charset="0"/>
              <a:buChar char="•"/>
            </a:pPr>
            <a:r>
              <a:rPr lang="en-US" sz="1200" b="1" dirty="0" smtClean="0"/>
              <a:t>Program </a:t>
            </a:r>
            <a:r>
              <a:rPr lang="en-US" sz="1200" b="1" dirty="0" err="1" smtClean="0"/>
              <a:t>Mgt</a:t>
            </a:r>
            <a:endParaRPr lang="en-US" sz="1200" b="1" dirty="0" smtClean="0"/>
          </a:p>
          <a:p>
            <a:pPr marL="171450" indent="-171450">
              <a:buFont typeface="Arial" panose="020B0604020202020204" pitchFamily="34" charset="0"/>
              <a:buChar char="•"/>
            </a:pPr>
            <a:r>
              <a:rPr lang="en-US" sz="1200" b="1" dirty="0" smtClean="0"/>
              <a:t>Readiness</a:t>
            </a:r>
          </a:p>
          <a:p>
            <a:pPr marL="171450" indent="-171450">
              <a:buFont typeface="Arial" panose="020B0604020202020204" pitchFamily="34" charset="0"/>
              <a:buChar char="•"/>
            </a:pPr>
            <a:r>
              <a:rPr lang="en-US" sz="1200" b="1" dirty="0" smtClean="0"/>
              <a:t>Emergency Svc</a:t>
            </a:r>
          </a:p>
          <a:p>
            <a:pPr marL="171450" indent="-171450">
              <a:buFont typeface="Arial" panose="020B0604020202020204" pitchFamily="34" charset="0"/>
              <a:buChar char="•"/>
            </a:pPr>
            <a:r>
              <a:rPr lang="en-US" sz="1200" b="1" dirty="0" smtClean="0"/>
              <a:t>Asset </a:t>
            </a:r>
            <a:r>
              <a:rPr lang="en-US" sz="1200" b="1" dirty="0" err="1" smtClean="0"/>
              <a:t>Mgt</a:t>
            </a:r>
            <a:endParaRPr lang="en-US" sz="1200" b="1" dirty="0"/>
          </a:p>
        </p:txBody>
      </p:sp>
      <p:sp>
        <p:nvSpPr>
          <p:cNvPr id="129" name="TextBox 128"/>
          <p:cNvSpPr txBox="1"/>
          <p:nvPr/>
        </p:nvSpPr>
        <p:spPr>
          <a:xfrm>
            <a:off x="5099530" y="4959371"/>
            <a:ext cx="1410964" cy="461665"/>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SF Operations</a:t>
            </a:r>
          </a:p>
          <a:p>
            <a:pPr marL="171450" indent="-171450">
              <a:buFont typeface="Arial" panose="020B0604020202020204" pitchFamily="34" charset="0"/>
              <a:buChar char="•"/>
            </a:pPr>
            <a:r>
              <a:rPr lang="en-US" sz="1200" b="1" dirty="0" smtClean="0"/>
              <a:t>SF Resources</a:t>
            </a:r>
            <a:endParaRPr lang="en-US" sz="1200" b="1" dirty="0"/>
          </a:p>
        </p:txBody>
      </p:sp>
      <p:sp>
        <p:nvSpPr>
          <p:cNvPr id="130" name="TextBox 129"/>
          <p:cNvSpPr txBox="1"/>
          <p:nvPr/>
        </p:nvSpPr>
        <p:spPr>
          <a:xfrm>
            <a:off x="6527348" y="4961248"/>
            <a:ext cx="1827744"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Installation POM</a:t>
            </a:r>
          </a:p>
          <a:p>
            <a:pPr marL="171450" indent="-171450">
              <a:buFont typeface="Arial" panose="020B0604020202020204" pitchFamily="34" charset="0"/>
              <a:buChar char="•"/>
            </a:pPr>
            <a:r>
              <a:rPr lang="en-US" sz="1200" b="1" dirty="0" smtClean="0"/>
              <a:t>Logistics POM</a:t>
            </a:r>
          </a:p>
          <a:p>
            <a:pPr marL="171450" indent="-171450">
              <a:buFont typeface="Arial" panose="020B0604020202020204" pitchFamily="34" charset="0"/>
              <a:buChar char="•"/>
            </a:pPr>
            <a:r>
              <a:rPr lang="en-US" sz="1200" b="1" dirty="0" smtClean="0"/>
              <a:t>Systems Integration</a:t>
            </a:r>
            <a:endParaRPr lang="en-US" sz="1200" b="1" dirty="0"/>
          </a:p>
        </p:txBody>
      </p:sp>
    </p:spTree>
    <p:extLst>
      <p:ext uri="{BB962C8B-B14F-4D97-AF65-F5344CB8AC3E}">
        <p14:creationId xmlns:p14="http://schemas.microsoft.com/office/powerpoint/2010/main" val="39187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685"/>
                                        </p:tgtEl>
                                        <p:attrNameLst>
                                          <p:attrName>style.visibility</p:attrName>
                                        </p:attrNameLst>
                                      </p:cBhvr>
                                      <p:to>
                                        <p:strVal val="visible"/>
                                      </p:to>
                                    </p:set>
                                    <p:animEffect transition="in" filter="fade">
                                      <p:cBhvr>
                                        <p:cTn id="23" dur="500"/>
                                        <p:tgtEl>
                                          <p:spTgt spid="2868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686"/>
                                        </p:tgtEl>
                                        <p:attrNameLst>
                                          <p:attrName>style.visibility</p:attrName>
                                        </p:attrNameLst>
                                      </p:cBhvr>
                                      <p:to>
                                        <p:strVal val="visible"/>
                                      </p:to>
                                    </p:set>
                                    <p:animEffect transition="in" filter="fade">
                                      <p:cBhvr>
                                        <p:cTn id="26" dur="500"/>
                                        <p:tgtEl>
                                          <p:spTgt spid="2868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8"/>
                                        </p:tgtEl>
                                        <p:attrNameLst>
                                          <p:attrName>style.visibility</p:attrName>
                                        </p:attrNameLst>
                                      </p:cBhvr>
                                      <p:to>
                                        <p:strVal val="visible"/>
                                      </p:to>
                                    </p:set>
                                    <p:animEffect transition="in" filter="fade">
                                      <p:cBhvr>
                                        <p:cTn id="32" dur="500"/>
                                        <p:tgtEl>
                                          <p:spTgt spid="1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animEffect transition="in" filter="fade">
                                      <p:cBhvr>
                                        <p:cTn id="35" dur="500"/>
                                        <p:tgtEl>
                                          <p:spTgt spid="1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fade">
                                      <p:cBhvr>
                                        <p:cTn id="3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P spid="28686" grpId="0"/>
      <p:bldP spid="127" grpId="0"/>
      <p:bldP spid="128" grpId="0"/>
      <p:bldP spid="129" grpId="0"/>
      <p:bldP spid="1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393843"/>
            <a:ext cx="9144000" cy="369332"/>
          </a:xfrm>
          <a:prstGeom prst="rect">
            <a:avLst/>
          </a:prstGeom>
          <a:solidFill>
            <a:schemeClr val="bg1"/>
          </a:solidFill>
        </p:spPr>
        <p:txBody>
          <a:bodyPr wrap="square">
            <a:spAutoFit/>
          </a:bodyPr>
          <a:lstStyle/>
          <a:p>
            <a:pPr marL="285750" indent="-285750" algn="ctr">
              <a:lnSpc>
                <a:spcPct val="90000"/>
              </a:lnSpc>
              <a:spcBef>
                <a:spcPct val="20000"/>
              </a:spcBef>
              <a:buClr>
                <a:srgbClr val="151C77"/>
              </a:buClr>
              <a:buSzPct val="80000"/>
              <a:defRPr/>
            </a:pPr>
            <a:endParaRPr lang="en-US" sz="2000" i="1" kern="0" dirty="0" smtClean="0">
              <a:solidFill>
                <a:srgbClr val="FFFFFF"/>
              </a:solidFill>
              <a:latin typeface="Arial" charset="0"/>
              <a:cs typeface="Arial" charset="0"/>
            </a:endParaRPr>
          </a:p>
        </p:txBody>
      </p:sp>
      <p:sp>
        <p:nvSpPr>
          <p:cNvPr id="32" name="Rectangle 31"/>
          <p:cNvSpPr/>
          <p:nvPr/>
        </p:nvSpPr>
        <p:spPr bwMode="auto">
          <a:xfrm>
            <a:off x="0" y="1556588"/>
            <a:ext cx="9144000" cy="5586412"/>
          </a:xfrm>
          <a:prstGeom prst="rect">
            <a:avLst/>
          </a:prstGeom>
          <a:noFill/>
          <a:ln w="12700" algn="ctr">
            <a:noFill/>
            <a:miter lim="800000"/>
            <a:headEnd/>
            <a:tailEnd/>
          </a:ln>
          <a:effectLst/>
        </p:spPr>
        <p:txBody>
          <a:bodyPr lIns="91432" tIns="45716" rIns="91432" bIns="45716" anchor="ctr"/>
          <a:lstStyle/>
          <a:p>
            <a:pPr marL="285750" indent="-285750">
              <a:defRPr/>
            </a:pPr>
            <a:endParaRPr lang="en-US" sz="2000" b="1" i="1" dirty="0">
              <a:solidFill>
                <a:srgbClr val="FFFFFF"/>
              </a:solidFill>
              <a:effectLst>
                <a:outerShdw blurRad="38100" dist="38100" dir="2700000" algn="tl">
                  <a:srgbClr val="000000"/>
                </a:outerShdw>
              </a:effectLst>
              <a:latin typeface="Arial" charset="0"/>
            </a:endParaRPr>
          </a:p>
        </p:txBody>
      </p:sp>
      <p:sp>
        <p:nvSpPr>
          <p:cNvPr id="28675" name="Title 1"/>
          <p:cNvSpPr>
            <a:spLocks noGrp="1"/>
          </p:cNvSpPr>
          <p:nvPr>
            <p:ph type="title"/>
          </p:nvPr>
        </p:nvSpPr>
        <p:spPr>
          <a:xfrm>
            <a:off x="1447800" y="92467"/>
            <a:ext cx="7315200" cy="883577"/>
          </a:xfrm>
        </p:spPr>
        <p:txBody>
          <a:bodyPr anchor="ctr"/>
          <a:lstStyle/>
          <a:p>
            <a:r>
              <a:rPr lang="en-US" dirty="0" smtClean="0"/>
              <a:t>What’s New at AFRC?</a:t>
            </a:r>
            <a:endParaRPr lang="en-US" sz="2400" dirty="0" smtClean="0">
              <a:solidFill>
                <a:schemeClr val="tx1"/>
              </a:solidFill>
            </a:endParaRPr>
          </a:p>
        </p:txBody>
      </p:sp>
      <p:sp>
        <p:nvSpPr>
          <p:cNvPr id="31" name="Slide Number Placeholder 30"/>
          <p:cNvSpPr>
            <a:spLocks noGrp="1"/>
          </p:cNvSpPr>
          <p:nvPr>
            <p:ph type="sldNum" sz="quarter" idx="11"/>
          </p:nvPr>
        </p:nvSpPr>
        <p:spPr>
          <a:xfrm>
            <a:off x="7988300" y="6562725"/>
            <a:ext cx="1143000" cy="304800"/>
          </a:xfrm>
        </p:spPr>
        <p:txBody>
          <a:bodyPr/>
          <a:lstStyle/>
          <a:p>
            <a:pPr>
              <a:defRPr/>
            </a:pPr>
            <a:fld id="{A77733A2-A9EF-4E7E-A38E-A6EF2AF97B55}" type="slidenum">
              <a:rPr lang="en-US" smtClean="0">
                <a:solidFill>
                  <a:srgbClr val="FFFFFF">
                    <a:lumMod val="50000"/>
                  </a:srgbClr>
                </a:solidFill>
              </a:rPr>
              <a:pPr>
                <a:defRPr/>
              </a:pPr>
              <a:t>6</a:t>
            </a:fld>
            <a:endParaRPr lang="en-US" dirty="0">
              <a:solidFill>
                <a:srgbClr val="808080"/>
              </a:solidFill>
            </a:endParaRPr>
          </a:p>
        </p:txBody>
      </p:sp>
      <p:sp>
        <p:nvSpPr>
          <p:cNvPr id="2" name="TextBox 1"/>
          <p:cNvSpPr txBox="1"/>
          <p:nvPr/>
        </p:nvSpPr>
        <p:spPr>
          <a:xfrm>
            <a:off x="510837" y="1228061"/>
            <a:ext cx="2634054" cy="923330"/>
          </a:xfrm>
          <a:prstGeom prst="rect">
            <a:avLst/>
          </a:prstGeom>
          <a:noFill/>
        </p:spPr>
        <p:txBody>
          <a:bodyPr wrap="none" rtlCol="0">
            <a:spAutoFit/>
          </a:bodyPr>
          <a:lstStyle/>
          <a:p>
            <a:pPr algn="ctr"/>
            <a:r>
              <a:rPr lang="en-US" sz="4000" b="1" dirty="0" smtClean="0"/>
              <a:t>A7</a:t>
            </a:r>
          </a:p>
          <a:p>
            <a:r>
              <a:rPr lang="en-US" dirty="0" smtClean="0"/>
              <a:t>Installations &amp; Mission Support</a:t>
            </a:r>
            <a:endParaRPr lang="en-US" dirty="0"/>
          </a:p>
        </p:txBody>
      </p:sp>
      <p:sp>
        <p:nvSpPr>
          <p:cNvPr id="20" name="TextBox 19"/>
          <p:cNvSpPr txBox="1"/>
          <p:nvPr/>
        </p:nvSpPr>
        <p:spPr>
          <a:xfrm>
            <a:off x="6809172" y="1228061"/>
            <a:ext cx="881973" cy="923330"/>
          </a:xfrm>
          <a:prstGeom prst="rect">
            <a:avLst/>
          </a:prstGeom>
          <a:noFill/>
        </p:spPr>
        <p:txBody>
          <a:bodyPr wrap="none" rtlCol="0">
            <a:spAutoFit/>
          </a:bodyPr>
          <a:lstStyle/>
          <a:p>
            <a:r>
              <a:rPr lang="en-US" sz="4000" b="1" dirty="0" smtClean="0"/>
              <a:t>A4</a:t>
            </a:r>
          </a:p>
          <a:p>
            <a:r>
              <a:rPr lang="en-US" dirty="0" smtClean="0"/>
              <a:t>Logistics</a:t>
            </a:r>
            <a:endParaRPr lang="en-US" dirty="0"/>
          </a:p>
        </p:txBody>
      </p:sp>
      <p:cxnSp>
        <p:nvCxnSpPr>
          <p:cNvPr id="4" name="Straight Arrow Connector 3"/>
          <p:cNvCxnSpPr/>
          <p:nvPr/>
        </p:nvCxnSpPr>
        <p:spPr bwMode="auto">
          <a:xfrm>
            <a:off x="2654423" y="2151391"/>
            <a:ext cx="1438183" cy="440889"/>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cxnSp>
        <p:nvCxnSpPr>
          <p:cNvPr id="21" name="Straight Arrow Connector 20"/>
          <p:cNvCxnSpPr/>
          <p:nvPr/>
        </p:nvCxnSpPr>
        <p:spPr bwMode="auto">
          <a:xfrm flipH="1">
            <a:off x="4793942" y="2043362"/>
            <a:ext cx="1722268" cy="548918"/>
          </a:xfrm>
          <a:prstGeom prst="straightConnector1">
            <a:avLst/>
          </a:prstGeom>
          <a:solidFill>
            <a:schemeClr val="accent1"/>
          </a:solidFill>
          <a:ln w="38100" cap="flat" cmpd="sng" algn="ctr">
            <a:solidFill>
              <a:schemeClr val="tx1"/>
            </a:solidFill>
            <a:prstDash val="solid"/>
            <a:round/>
            <a:headEnd type="none" w="med" len="med"/>
            <a:tailEnd type="triangle" w="lg" len="med"/>
          </a:ln>
          <a:effectLst/>
        </p:spPr>
      </p:cxnSp>
      <p:sp>
        <p:nvSpPr>
          <p:cNvPr id="23" name="TextBox 22"/>
          <p:cNvSpPr txBox="1"/>
          <p:nvPr/>
        </p:nvSpPr>
        <p:spPr>
          <a:xfrm>
            <a:off x="2592279" y="2612978"/>
            <a:ext cx="3647152" cy="923330"/>
          </a:xfrm>
          <a:prstGeom prst="rect">
            <a:avLst/>
          </a:prstGeom>
          <a:noFill/>
        </p:spPr>
        <p:txBody>
          <a:bodyPr wrap="none" rtlCol="0">
            <a:spAutoFit/>
          </a:bodyPr>
          <a:lstStyle/>
          <a:p>
            <a:pPr algn="ctr"/>
            <a:r>
              <a:rPr lang="en-US" sz="4000" b="1" dirty="0" smtClean="0"/>
              <a:t>A4</a:t>
            </a:r>
          </a:p>
          <a:p>
            <a:r>
              <a:rPr lang="en-US" dirty="0" smtClean="0"/>
              <a:t>Logistics, Engineering and Force Protection</a:t>
            </a:r>
            <a:endParaRPr lang="en-US" dirty="0"/>
          </a:p>
        </p:txBody>
      </p:sp>
      <p:sp>
        <p:nvSpPr>
          <p:cNvPr id="8" name="&quot;No&quot; Symbol 7"/>
          <p:cNvSpPr/>
          <p:nvPr/>
        </p:nvSpPr>
        <p:spPr bwMode="auto">
          <a:xfrm>
            <a:off x="1082139" y="1120083"/>
            <a:ext cx="1491449" cy="1251752"/>
          </a:xfrm>
          <a:prstGeom prst="noSmoking">
            <a:avLst/>
          </a:prstGeom>
          <a:solidFill>
            <a:srgbClr val="FF0000"/>
          </a:solidFill>
          <a:ln w="9525">
            <a:noFill/>
            <a:miter lim="800000"/>
            <a:headEnd/>
            <a:tailEnd/>
          </a:ln>
          <a:effectLst/>
        </p:spPr>
        <p:txBody>
          <a:bodyPr wrap="none" rtlCol="0" anchor="ctr"/>
          <a:lstStyle/>
          <a:p>
            <a:pPr algn="ctr"/>
            <a:endParaRPr lang="en-US"/>
          </a:p>
        </p:txBody>
      </p:sp>
      <p:grpSp>
        <p:nvGrpSpPr>
          <p:cNvPr id="28685" name="Group 28684"/>
          <p:cNvGrpSpPr/>
          <p:nvPr/>
        </p:nvGrpSpPr>
        <p:grpSpPr>
          <a:xfrm>
            <a:off x="1237354" y="3677393"/>
            <a:ext cx="6357001" cy="1094251"/>
            <a:chOff x="1082139" y="3773393"/>
            <a:chExt cx="6357001" cy="1094251"/>
          </a:xfrm>
        </p:grpSpPr>
        <p:sp>
          <p:nvSpPr>
            <p:cNvPr id="36" name="Rounded Rectangle 35"/>
            <p:cNvSpPr/>
            <p:nvPr/>
          </p:nvSpPr>
          <p:spPr>
            <a:xfrm>
              <a:off x="2532872" y="4285635"/>
              <a:ext cx="768752" cy="55420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A4M</a:t>
              </a:r>
            </a:p>
          </p:txBody>
        </p:sp>
        <p:sp>
          <p:nvSpPr>
            <p:cNvPr id="53" name="Rounded Rectangle 52"/>
            <p:cNvSpPr/>
            <p:nvPr/>
          </p:nvSpPr>
          <p:spPr>
            <a:xfrm>
              <a:off x="3848822" y="4341027"/>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a:t>
              </a:r>
            </a:p>
          </p:txBody>
        </p:sp>
        <p:sp>
          <p:nvSpPr>
            <p:cNvPr id="72" name="Rounded Rectangle 71"/>
            <p:cNvSpPr/>
            <p:nvPr/>
          </p:nvSpPr>
          <p:spPr>
            <a:xfrm>
              <a:off x="5187675"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A4S</a:t>
              </a:r>
            </a:p>
          </p:txBody>
        </p:sp>
        <p:sp>
          <p:nvSpPr>
            <p:cNvPr id="84" name="Rounded Rectangle 83"/>
            <p:cNvSpPr/>
            <p:nvPr/>
          </p:nvSpPr>
          <p:spPr>
            <a:xfrm>
              <a:off x="6560598" y="4349520"/>
              <a:ext cx="87854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A4P</a:t>
              </a:r>
            </a:p>
          </p:txBody>
        </p:sp>
        <p:sp>
          <p:nvSpPr>
            <p:cNvPr id="105" name="Rounded Rectangle 104"/>
            <p:cNvSpPr/>
            <p:nvPr/>
          </p:nvSpPr>
          <p:spPr>
            <a:xfrm>
              <a:off x="1082139"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A4L</a:t>
              </a:r>
            </a:p>
          </p:txBody>
        </p:sp>
        <p:cxnSp>
          <p:nvCxnSpPr>
            <p:cNvPr id="107" name="Elbow Connector 106"/>
            <p:cNvCxnSpPr>
              <a:endCxn id="72" idx="0"/>
            </p:cNvCxnSpPr>
            <p:nvPr/>
          </p:nvCxnSpPr>
          <p:spPr>
            <a:xfrm>
              <a:off x="4415856" y="4099518"/>
              <a:ext cx="1156195"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Elbow Connector 107"/>
            <p:cNvCxnSpPr>
              <a:endCxn id="84" idx="0"/>
            </p:cNvCxnSpPr>
            <p:nvPr/>
          </p:nvCxnSpPr>
          <p:spPr>
            <a:xfrm>
              <a:off x="4233199" y="4099518"/>
              <a:ext cx="2766670" cy="250002"/>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a:endCxn id="53" idx="0"/>
            </p:cNvCxnSpPr>
            <p:nvPr/>
          </p:nvCxnSpPr>
          <p:spPr>
            <a:xfrm rot="16200000" flipH="1">
              <a:off x="3946207" y="4054035"/>
              <a:ext cx="567633" cy="6350"/>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Elbow Connector 109"/>
            <p:cNvCxnSpPr>
              <a:endCxn id="36" idx="0"/>
            </p:cNvCxnSpPr>
            <p:nvPr/>
          </p:nvCxnSpPr>
          <p:spPr>
            <a:xfrm rot="10800000" flipV="1">
              <a:off x="2917249" y="4099517"/>
              <a:ext cx="1498607" cy="186117"/>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endCxn id="105" idx="0"/>
            </p:cNvCxnSpPr>
            <p:nvPr/>
          </p:nvCxnSpPr>
          <p:spPr>
            <a:xfrm rot="10800000" flipV="1">
              <a:off x="1466516" y="4099518"/>
              <a:ext cx="1835109"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686" name="TextBox 28685"/>
          <p:cNvSpPr txBox="1"/>
          <p:nvPr/>
        </p:nvSpPr>
        <p:spPr>
          <a:xfrm>
            <a:off x="993994" y="4946739"/>
            <a:ext cx="1255472"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Logistics</a:t>
            </a:r>
          </a:p>
          <a:p>
            <a:pPr marL="171450" indent="-171450">
              <a:buFont typeface="Arial" panose="020B0604020202020204" pitchFamily="34" charset="0"/>
              <a:buChar char="•"/>
            </a:pPr>
            <a:r>
              <a:rPr lang="en-US" sz="1200" b="1" dirty="0" smtClean="0"/>
              <a:t>Material </a:t>
            </a:r>
            <a:r>
              <a:rPr lang="en-US" sz="1200" b="1" dirty="0" err="1" smtClean="0"/>
              <a:t>Mgt</a:t>
            </a:r>
            <a:endParaRPr lang="en-US" sz="1200" b="1" dirty="0" smtClean="0"/>
          </a:p>
          <a:p>
            <a:pPr marL="171450" indent="-171450">
              <a:buFont typeface="Arial" panose="020B0604020202020204" pitchFamily="34" charset="0"/>
              <a:buChar char="•"/>
            </a:pPr>
            <a:r>
              <a:rPr lang="en-US" sz="1200" b="1" dirty="0" smtClean="0"/>
              <a:t>Force </a:t>
            </a:r>
            <a:r>
              <a:rPr lang="en-US" sz="1200" b="1" dirty="0" err="1" smtClean="0"/>
              <a:t>Mgt</a:t>
            </a:r>
            <a:endParaRPr lang="en-US" sz="1200" b="1" dirty="0"/>
          </a:p>
        </p:txBody>
      </p:sp>
      <p:sp>
        <p:nvSpPr>
          <p:cNvPr id="127" name="TextBox 126"/>
          <p:cNvSpPr txBox="1"/>
          <p:nvPr/>
        </p:nvSpPr>
        <p:spPr>
          <a:xfrm>
            <a:off x="2444727" y="4955617"/>
            <a:ext cx="1223412"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Aircraft MX</a:t>
            </a:r>
          </a:p>
          <a:p>
            <a:pPr marL="171450" indent="-171450">
              <a:buFont typeface="Arial" panose="020B0604020202020204" pitchFamily="34" charset="0"/>
              <a:buChar char="•"/>
            </a:pPr>
            <a:r>
              <a:rPr lang="en-US" sz="1200" b="1" dirty="0" smtClean="0"/>
              <a:t>MX Support</a:t>
            </a:r>
          </a:p>
          <a:p>
            <a:pPr marL="171450" indent="-171450">
              <a:buFont typeface="Arial" panose="020B0604020202020204" pitchFamily="34" charset="0"/>
              <a:buChar char="•"/>
            </a:pPr>
            <a:r>
              <a:rPr lang="en-US" sz="1200" b="1" dirty="0" smtClean="0"/>
              <a:t>MX </a:t>
            </a:r>
            <a:r>
              <a:rPr lang="en-US" sz="1200" b="1" dirty="0" err="1" smtClean="0"/>
              <a:t>Mgt</a:t>
            </a:r>
            <a:endParaRPr lang="en-US" sz="1200" b="1" dirty="0"/>
          </a:p>
        </p:txBody>
      </p:sp>
      <p:sp>
        <p:nvSpPr>
          <p:cNvPr id="128" name="TextBox 127"/>
          <p:cNvSpPr txBox="1"/>
          <p:nvPr/>
        </p:nvSpPr>
        <p:spPr>
          <a:xfrm>
            <a:off x="3757502" y="4957494"/>
            <a:ext cx="1500732" cy="1200329"/>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Facility Ops</a:t>
            </a:r>
          </a:p>
          <a:p>
            <a:pPr marL="171450" indent="-171450">
              <a:buFont typeface="Arial" panose="020B0604020202020204" pitchFamily="34" charset="0"/>
              <a:buChar char="•"/>
            </a:pPr>
            <a:r>
              <a:rPr lang="en-US" sz="1200" b="1" dirty="0" smtClean="0"/>
              <a:t>Program Dev</a:t>
            </a:r>
          </a:p>
          <a:p>
            <a:pPr marL="171450" indent="-171450">
              <a:buFont typeface="Arial" panose="020B0604020202020204" pitchFamily="34" charset="0"/>
              <a:buChar char="•"/>
            </a:pPr>
            <a:r>
              <a:rPr lang="en-US" sz="1200" b="1" dirty="0" smtClean="0"/>
              <a:t>Program </a:t>
            </a:r>
            <a:r>
              <a:rPr lang="en-US" sz="1200" b="1" dirty="0" err="1" smtClean="0"/>
              <a:t>Mgt</a:t>
            </a:r>
            <a:endParaRPr lang="en-US" sz="1200" b="1" dirty="0" smtClean="0"/>
          </a:p>
          <a:p>
            <a:pPr marL="171450" indent="-171450">
              <a:buFont typeface="Arial" panose="020B0604020202020204" pitchFamily="34" charset="0"/>
              <a:buChar char="•"/>
            </a:pPr>
            <a:r>
              <a:rPr lang="en-US" sz="1200" b="1" dirty="0" smtClean="0"/>
              <a:t>Readiness</a:t>
            </a:r>
          </a:p>
          <a:p>
            <a:pPr marL="171450" indent="-171450">
              <a:buFont typeface="Arial" panose="020B0604020202020204" pitchFamily="34" charset="0"/>
              <a:buChar char="•"/>
            </a:pPr>
            <a:r>
              <a:rPr lang="en-US" sz="1200" b="1" dirty="0" smtClean="0"/>
              <a:t>Emergency Svc</a:t>
            </a:r>
          </a:p>
          <a:p>
            <a:pPr marL="171450" indent="-171450">
              <a:buFont typeface="Arial" panose="020B0604020202020204" pitchFamily="34" charset="0"/>
              <a:buChar char="•"/>
            </a:pPr>
            <a:r>
              <a:rPr lang="en-US" sz="1200" b="1" dirty="0" smtClean="0"/>
              <a:t>Asset </a:t>
            </a:r>
            <a:r>
              <a:rPr lang="en-US" sz="1200" b="1" dirty="0" err="1" smtClean="0"/>
              <a:t>Mgt</a:t>
            </a:r>
            <a:endParaRPr lang="en-US" sz="1200" b="1" dirty="0"/>
          </a:p>
        </p:txBody>
      </p:sp>
      <p:sp>
        <p:nvSpPr>
          <p:cNvPr id="129" name="TextBox 128"/>
          <p:cNvSpPr txBox="1"/>
          <p:nvPr/>
        </p:nvSpPr>
        <p:spPr>
          <a:xfrm>
            <a:off x="5099530" y="4959371"/>
            <a:ext cx="1410964" cy="461665"/>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SF Operations</a:t>
            </a:r>
          </a:p>
          <a:p>
            <a:pPr marL="171450" indent="-171450">
              <a:buFont typeface="Arial" panose="020B0604020202020204" pitchFamily="34" charset="0"/>
              <a:buChar char="•"/>
            </a:pPr>
            <a:r>
              <a:rPr lang="en-US" sz="1200" b="1" dirty="0" smtClean="0"/>
              <a:t>SF Resources</a:t>
            </a:r>
            <a:endParaRPr lang="en-US" sz="1200" b="1" dirty="0"/>
          </a:p>
        </p:txBody>
      </p:sp>
      <p:sp>
        <p:nvSpPr>
          <p:cNvPr id="130" name="TextBox 129"/>
          <p:cNvSpPr txBox="1"/>
          <p:nvPr/>
        </p:nvSpPr>
        <p:spPr>
          <a:xfrm>
            <a:off x="6527348" y="4961248"/>
            <a:ext cx="1827744" cy="646331"/>
          </a:xfrm>
          <a:prstGeom prst="rect">
            <a:avLst/>
          </a:prstGeom>
          <a:noFill/>
        </p:spPr>
        <p:txBody>
          <a:bodyPr wrap="none" rtlCol="0">
            <a:spAutoFit/>
          </a:bodyPr>
          <a:lstStyle/>
          <a:p>
            <a:pPr marL="171450" indent="-171450">
              <a:buFont typeface="Arial" panose="020B0604020202020204" pitchFamily="34" charset="0"/>
              <a:buChar char="•"/>
            </a:pPr>
            <a:r>
              <a:rPr lang="en-US" sz="1200" b="1" dirty="0" smtClean="0"/>
              <a:t>Installation POM</a:t>
            </a:r>
          </a:p>
          <a:p>
            <a:pPr marL="171450" indent="-171450">
              <a:buFont typeface="Arial" panose="020B0604020202020204" pitchFamily="34" charset="0"/>
              <a:buChar char="•"/>
            </a:pPr>
            <a:r>
              <a:rPr lang="en-US" sz="1200" b="1" dirty="0" smtClean="0"/>
              <a:t>Logistics POM</a:t>
            </a:r>
          </a:p>
          <a:p>
            <a:pPr marL="171450" indent="-171450">
              <a:buFont typeface="Arial" panose="020B0604020202020204" pitchFamily="34" charset="0"/>
              <a:buChar char="•"/>
            </a:pPr>
            <a:r>
              <a:rPr lang="en-US" sz="1200" b="1" dirty="0" smtClean="0"/>
              <a:t>Systems Integration</a:t>
            </a:r>
            <a:endParaRPr lang="en-US" sz="1200" b="1" dirty="0"/>
          </a:p>
        </p:txBody>
      </p:sp>
    </p:spTree>
    <p:extLst>
      <p:ext uri="{BB962C8B-B14F-4D97-AF65-F5344CB8AC3E}">
        <p14:creationId xmlns:p14="http://schemas.microsoft.com/office/powerpoint/2010/main" val="4037344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47" presetClass="exit" presetSubtype="0" fill="hold" nodeType="withEffect">
                                  <p:stCondLst>
                                    <p:cond delay="0"/>
                                  </p:stCondLst>
                                  <p:childTnLst>
                                    <p:animEffect transition="out" filter="fade">
                                      <p:cBhvr>
                                        <p:cTn id="16" dur="1000"/>
                                        <p:tgtEl>
                                          <p:spTgt spid="21"/>
                                        </p:tgtEl>
                                      </p:cBhvr>
                                    </p:animEffect>
                                    <p:anim calcmode="lin" valueType="num">
                                      <p:cBhvr>
                                        <p:cTn id="17" dur="1000"/>
                                        <p:tgtEl>
                                          <p:spTgt spid="21"/>
                                        </p:tgtEl>
                                        <p:attrNameLst>
                                          <p:attrName>ppt_x</p:attrName>
                                        </p:attrNameLst>
                                      </p:cBhvr>
                                      <p:tavLst>
                                        <p:tav tm="0">
                                          <p:val>
                                            <p:strVal val="ppt_x"/>
                                          </p:val>
                                        </p:tav>
                                        <p:tav tm="100000">
                                          <p:val>
                                            <p:strVal val="ppt_x"/>
                                          </p:val>
                                        </p:tav>
                                      </p:tavLst>
                                    </p:anim>
                                    <p:anim calcmode="lin" valueType="num">
                                      <p:cBhvr>
                                        <p:cTn id="18" dur="1000"/>
                                        <p:tgtEl>
                                          <p:spTgt spid="21"/>
                                        </p:tgtEl>
                                        <p:attrNameLst>
                                          <p:attrName>ppt_y</p:attrName>
                                        </p:attrNameLst>
                                      </p:cBhvr>
                                      <p:tavLst>
                                        <p:tav tm="0">
                                          <p:val>
                                            <p:strVal val="ppt_y"/>
                                          </p:val>
                                        </p:tav>
                                        <p:tav tm="100000">
                                          <p:val>
                                            <p:strVal val="ppt_y-.1"/>
                                          </p:val>
                                        </p:tav>
                                      </p:tavLst>
                                    </p:anim>
                                    <p:set>
                                      <p:cBhvr>
                                        <p:cTn id="19" dur="1" fill="hold">
                                          <p:stCondLst>
                                            <p:cond delay="999"/>
                                          </p:stCondLst>
                                        </p:cTn>
                                        <p:tgtEl>
                                          <p:spTgt spid="21"/>
                                        </p:tgtEl>
                                        <p:attrNameLst>
                                          <p:attrName>style.visibility</p:attrName>
                                        </p:attrNameLst>
                                      </p:cBhvr>
                                      <p:to>
                                        <p:strVal val="hidden"/>
                                      </p:to>
                                    </p:set>
                                  </p:childTnLst>
                                </p:cTn>
                              </p:par>
                              <p:par>
                                <p:cTn id="20" presetID="47" presetClass="exit" presetSubtype="0" fill="hold" grpId="0" nodeType="withEffect">
                                  <p:stCondLst>
                                    <p:cond delay="0"/>
                                  </p:stCondLst>
                                  <p:childTnLst>
                                    <p:animEffect transition="out" filter="fade">
                                      <p:cBhvr>
                                        <p:cTn id="21" dur="1000"/>
                                        <p:tgtEl>
                                          <p:spTgt spid="20"/>
                                        </p:tgtEl>
                                      </p:cBhvr>
                                    </p:animEffect>
                                    <p:anim calcmode="lin" valueType="num">
                                      <p:cBhvr>
                                        <p:cTn id="22" dur="1000"/>
                                        <p:tgtEl>
                                          <p:spTgt spid="20"/>
                                        </p:tgtEl>
                                        <p:attrNameLst>
                                          <p:attrName>ppt_x</p:attrName>
                                        </p:attrNameLst>
                                      </p:cBhvr>
                                      <p:tavLst>
                                        <p:tav tm="0">
                                          <p:val>
                                            <p:strVal val="ppt_x"/>
                                          </p:val>
                                        </p:tav>
                                        <p:tav tm="100000">
                                          <p:val>
                                            <p:strVal val="ppt_x"/>
                                          </p:val>
                                        </p:tav>
                                      </p:tavLst>
                                    </p:anim>
                                    <p:anim calcmode="lin" valueType="num">
                                      <p:cBhvr>
                                        <p:cTn id="23" dur="1000"/>
                                        <p:tgtEl>
                                          <p:spTgt spid="20"/>
                                        </p:tgtEl>
                                        <p:attrNameLst>
                                          <p:attrName>ppt_y</p:attrName>
                                        </p:attrNameLst>
                                      </p:cBhvr>
                                      <p:tavLst>
                                        <p:tav tm="0">
                                          <p:val>
                                            <p:strVal val="ppt_y"/>
                                          </p:val>
                                        </p:tav>
                                        <p:tav tm="100000">
                                          <p:val>
                                            <p:strVal val="ppt_y-.1"/>
                                          </p:val>
                                        </p:tav>
                                      </p:tavLst>
                                    </p:anim>
                                    <p:set>
                                      <p:cBhvr>
                                        <p:cTn id="24" dur="1" fill="hold">
                                          <p:stCondLst>
                                            <p:cond delay="999"/>
                                          </p:stCondLst>
                                        </p:cTn>
                                        <p:tgtEl>
                                          <p:spTgt spid="20"/>
                                        </p:tgtEl>
                                        <p:attrNameLst>
                                          <p:attrName>style.visibility</p:attrName>
                                        </p:attrNameLst>
                                      </p:cBhvr>
                                      <p:to>
                                        <p:strVal val="hidden"/>
                                      </p:to>
                                    </p:set>
                                  </p:childTnLst>
                                </p:cTn>
                              </p:par>
                              <p:par>
                                <p:cTn id="25" presetID="47" presetClass="exit" presetSubtype="0" fill="hold" grpId="0" nodeType="withEffect">
                                  <p:stCondLst>
                                    <p:cond delay="0"/>
                                  </p:stCondLst>
                                  <p:childTnLst>
                                    <p:animEffect transition="out" filter="fade">
                                      <p:cBhvr>
                                        <p:cTn id="26" dur="1000"/>
                                        <p:tgtEl>
                                          <p:spTgt spid="2"/>
                                        </p:tgtEl>
                                      </p:cBhvr>
                                    </p:animEffect>
                                    <p:anim calcmode="lin" valueType="num">
                                      <p:cBhvr>
                                        <p:cTn id="27" dur="1000"/>
                                        <p:tgtEl>
                                          <p:spTgt spid="2"/>
                                        </p:tgtEl>
                                        <p:attrNameLst>
                                          <p:attrName>ppt_x</p:attrName>
                                        </p:attrNameLst>
                                      </p:cBhvr>
                                      <p:tavLst>
                                        <p:tav tm="0">
                                          <p:val>
                                            <p:strVal val="ppt_x"/>
                                          </p:val>
                                        </p:tav>
                                        <p:tav tm="100000">
                                          <p:val>
                                            <p:strVal val="ppt_x"/>
                                          </p:val>
                                        </p:tav>
                                      </p:tavLst>
                                    </p:anim>
                                    <p:anim calcmode="lin" valueType="num">
                                      <p:cBhvr>
                                        <p:cTn id="28" dur="1000"/>
                                        <p:tgtEl>
                                          <p:spTgt spid="2"/>
                                        </p:tgtEl>
                                        <p:attrNameLst>
                                          <p:attrName>ppt_y</p:attrName>
                                        </p:attrNameLst>
                                      </p:cBhvr>
                                      <p:tavLst>
                                        <p:tav tm="0">
                                          <p:val>
                                            <p:strVal val="ppt_y"/>
                                          </p:val>
                                        </p:tav>
                                        <p:tav tm="100000">
                                          <p:val>
                                            <p:strVal val="ppt_y-.1"/>
                                          </p:val>
                                        </p:tav>
                                      </p:tavLst>
                                    </p:anim>
                                    <p:set>
                                      <p:cBhvr>
                                        <p:cTn id="29" dur="1" fill="hold">
                                          <p:stCondLst>
                                            <p:cond delay="999"/>
                                          </p:stCondLst>
                                        </p:cTn>
                                        <p:tgtEl>
                                          <p:spTgt spid="2"/>
                                        </p:tgtEl>
                                        <p:attrNameLst>
                                          <p:attrName>style.visibility</p:attrName>
                                        </p:attrNameLst>
                                      </p:cBhvr>
                                      <p:to>
                                        <p:strVal val="hidden"/>
                                      </p:to>
                                    </p:set>
                                  </p:childTnLst>
                                </p:cTn>
                              </p:par>
                              <p:par>
                                <p:cTn id="30" presetID="64" presetClass="path" presetSubtype="0" accel="50000" decel="50000" fill="hold" grpId="0" nodeType="withEffect">
                                  <p:stCondLst>
                                    <p:cond delay="0"/>
                                  </p:stCondLst>
                                  <p:childTnLst>
                                    <p:animMotion origin="layout" path="M 0 0 L 0 -0.25 E" pathEditMode="relative" ptsTypes="">
                                      <p:cBhvr>
                                        <p:cTn id="31" dur="2000" fill="hold"/>
                                        <p:tgtEl>
                                          <p:spTgt spid="23"/>
                                        </p:tgtEl>
                                        <p:attrNameLst>
                                          <p:attrName>ppt_x</p:attrName>
                                          <p:attrName>ppt_y</p:attrName>
                                        </p:attrNameLst>
                                      </p:cBhvr>
                                    </p:animMotion>
                                  </p:childTnLst>
                                </p:cTn>
                              </p:par>
                              <p:par>
                                <p:cTn id="32" presetID="64" presetClass="path" presetSubtype="0" accel="50000" decel="50000" fill="hold" nodeType="withEffect">
                                  <p:stCondLst>
                                    <p:cond delay="0"/>
                                  </p:stCondLst>
                                  <p:childTnLst>
                                    <p:animMotion origin="layout" path="M 0 0 L 0 -0.25 E" pathEditMode="relative" ptsTypes="">
                                      <p:cBhvr>
                                        <p:cTn id="33" dur="2000" fill="hold"/>
                                        <p:tgtEl>
                                          <p:spTgt spid="28685"/>
                                        </p:tgtEl>
                                        <p:attrNameLst>
                                          <p:attrName>ppt_x</p:attrName>
                                          <p:attrName>ppt_y</p:attrName>
                                        </p:attrNameLst>
                                      </p:cBhvr>
                                    </p:animMotion>
                                  </p:childTnLst>
                                </p:cTn>
                              </p:par>
                              <p:par>
                                <p:cTn id="34" presetID="64" presetClass="path" presetSubtype="0" accel="50000" decel="50000" fill="hold" grpId="0" nodeType="withEffect">
                                  <p:stCondLst>
                                    <p:cond delay="0"/>
                                  </p:stCondLst>
                                  <p:childTnLst>
                                    <p:animMotion origin="layout" path="M 0 0 L 0 -0.25 E" pathEditMode="relative" ptsTypes="">
                                      <p:cBhvr>
                                        <p:cTn id="35" dur="2000" fill="hold"/>
                                        <p:tgtEl>
                                          <p:spTgt spid="28686"/>
                                        </p:tgtEl>
                                        <p:attrNameLst>
                                          <p:attrName>ppt_x</p:attrName>
                                          <p:attrName>ppt_y</p:attrName>
                                        </p:attrNameLst>
                                      </p:cBhvr>
                                    </p:animMotion>
                                  </p:childTnLst>
                                </p:cTn>
                              </p:par>
                              <p:par>
                                <p:cTn id="36" presetID="64" presetClass="path" presetSubtype="0" accel="50000" decel="50000" fill="hold" grpId="0" nodeType="withEffect">
                                  <p:stCondLst>
                                    <p:cond delay="0"/>
                                  </p:stCondLst>
                                  <p:childTnLst>
                                    <p:animMotion origin="layout" path="M 0 0 L 0 -0.25 E" pathEditMode="relative" ptsTypes="">
                                      <p:cBhvr>
                                        <p:cTn id="37" dur="2000" fill="hold"/>
                                        <p:tgtEl>
                                          <p:spTgt spid="127"/>
                                        </p:tgtEl>
                                        <p:attrNameLst>
                                          <p:attrName>ppt_x</p:attrName>
                                          <p:attrName>ppt_y</p:attrName>
                                        </p:attrNameLst>
                                      </p:cBhvr>
                                    </p:animMotion>
                                  </p:childTnLst>
                                </p:cTn>
                              </p:par>
                              <p:par>
                                <p:cTn id="38" presetID="64" presetClass="path" presetSubtype="0" accel="50000" decel="50000" fill="hold" grpId="0" nodeType="withEffect">
                                  <p:stCondLst>
                                    <p:cond delay="0"/>
                                  </p:stCondLst>
                                  <p:childTnLst>
                                    <p:animMotion origin="layout" path="M 0 0 L 0 -0.25 E" pathEditMode="relative" ptsTypes="">
                                      <p:cBhvr>
                                        <p:cTn id="39" dur="2000" fill="hold"/>
                                        <p:tgtEl>
                                          <p:spTgt spid="128"/>
                                        </p:tgtEl>
                                        <p:attrNameLst>
                                          <p:attrName>ppt_x</p:attrName>
                                          <p:attrName>ppt_y</p:attrName>
                                        </p:attrNameLst>
                                      </p:cBhvr>
                                    </p:animMotion>
                                  </p:childTnLst>
                                </p:cTn>
                              </p:par>
                              <p:par>
                                <p:cTn id="40" presetID="64" presetClass="path" presetSubtype="0" accel="50000" decel="50000" fill="hold" grpId="0" nodeType="withEffect">
                                  <p:stCondLst>
                                    <p:cond delay="0"/>
                                  </p:stCondLst>
                                  <p:childTnLst>
                                    <p:animMotion origin="layout" path="M 0 0 L 0 -0.25 E" pathEditMode="relative" ptsTypes="">
                                      <p:cBhvr>
                                        <p:cTn id="41" dur="2000" fill="hold"/>
                                        <p:tgtEl>
                                          <p:spTgt spid="129"/>
                                        </p:tgtEl>
                                        <p:attrNameLst>
                                          <p:attrName>ppt_x</p:attrName>
                                          <p:attrName>ppt_y</p:attrName>
                                        </p:attrNameLst>
                                      </p:cBhvr>
                                    </p:animMotion>
                                  </p:childTnLst>
                                </p:cTn>
                              </p:par>
                              <p:par>
                                <p:cTn id="42" presetID="64" presetClass="path" presetSubtype="0" accel="50000" decel="50000" fill="hold" grpId="0" nodeType="withEffect">
                                  <p:stCondLst>
                                    <p:cond delay="0"/>
                                  </p:stCondLst>
                                  <p:childTnLst>
                                    <p:animMotion origin="layout" path="M 0 0 L 0 -0.25 E" pathEditMode="relative" ptsTypes="">
                                      <p:cBhvr>
                                        <p:cTn id="43" dur="2000" fill="hold"/>
                                        <p:tgtEl>
                                          <p:spTgt spid="1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3" grpId="0"/>
      <p:bldP spid="8" grpId="0" animBg="1"/>
      <p:bldP spid="28686" grpId="0"/>
      <p:bldP spid="127" grpId="0"/>
      <p:bldP spid="128" grpId="0"/>
      <p:bldP spid="129" grpId="0"/>
      <p:bldP spid="1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12053128"/>
              </p:ext>
            </p:extLst>
          </p:nvPr>
        </p:nvGraphicFramePr>
        <p:xfrm>
          <a:off x="-15875" y="1070832"/>
          <a:ext cx="9159875" cy="3031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txBox="1">
            <a:spLocks/>
          </p:cNvSpPr>
          <p:nvPr/>
        </p:nvSpPr>
        <p:spPr bwMode="auto">
          <a:xfrm>
            <a:off x="155293" y="3918193"/>
            <a:ext cx="1600200" cy="2362200"/>
          </a:xfrm>
          <a:prstGeom prst="rect">
            <a:avLst/>
          </a:prstGeom>
          <a:noFill/>
          <a:ln>
            <a:miter lim="800000"/>
            <a:headEnd/>
            <a:tailEnd/>
          </a:ln>
        </p:spPr>
        <p:txBody>
          <a:bodyPr/>
          <a:lstStyle/>
          <a:p>
            <a:pPr indent="-91440" eaLnBrk="0" hangingPunct="0">
              <a:spcBef>
                <a:spcPts val="0"/>
              </a:spcBef>
              <a:buSzPct val="80000"/>
              <a:defRPr/>
            </a:pPr>
            <a:r>
              <a:rPr lang="en-US" sz="1100" b="1" kern="0" dirty="0" smtClean="0">
                <a:solidFill>
                  <a:srgbClr val="000000"/>
                </a:solidFill>
              </a:rPr>
              <a:t>AFRC Facility Operations</a:t>
            </a:r>
            <a:endParaRPr lang="en-US" sz="1100" b="1" kern="0" dirty="0">
              <a:solidFill>
                <a:srgbClr val="000000"/>
              </a:solidFill>
            </a:endParaRPr>
          </a:p>
          <a:p>
            <a:pPr marL="114300" indent="-90488" eaLnBrk="0" hangingPunct="0">
              <a:spcBef>
                <a:spcPts val="0"/>
              </a:spcBef>
              <a:buSzPct val="80000"/>
              <a:buFont typeface="Arial" pitchFamily="34" charset="0"/>
              <a:buChar char="•"/>
              <a:defRPr/>
            </a:pPr>
            <a:r>
              <a:rPr lang="en-US" sz="1100" kern="0" dirty="0" smtClean="0">
                <a:solidFill>
                  <a:srgbClr val="000000"/>
                </a:solidFill>
              </a:rPr>
              <a:t>CE </a:t>
            </a:r>
            <a:r>
              <a:rPr lang="en-US" sz="1100" kern="0" dirty="0">
                <a:solidFill>
                  <a:srgbClr val="000000"/>
                </a:solidFill>
              </a:rPr>
              <a:t>Service Contracts</a:t>
            </a:r>
          </a:p>
          <a:p>
            <a:pPr marL="114300" indent="-90488" eaLnBrk="0" hangingPunct="0">
              <a:spcBef>
                <a:spcPts val="0"/>
              </a:spcBef>
              <a:buSzPct val="80000"/>
              <a:buFont typeface="Arial" pitchFamily="34" charset="0"/>
              <a:buChar char="•"/>
              <a:defRPr/>
            </a:pPr>
            <a:r>
              <a:rPr lang="en-US" sz="1100" kern="0" dirty="0">
                <a:solidFill>
                  <a:srgbClr val="000000"/>
                </a:solidFill>
                <a:latin typeface="Arial"/>
              </a:rPr>
              <a:t>Engineering SMEs</a:t>
            </a:r>
          </a:p>
          <a:p>
            <a:pPr marL="114300" indent="-90488" eaLnBrk="0" hangingPunct="0">
              <a:spcBef>
                <a:spcPts val="0"/>
              </a:spcBef>
              <a:buSzPct val="80000"/>
              <a:buFont typeface="Arial" pitchFamily="34" charset="0"/>
              <a:buChar char="•"/>
              <a:defRPr/>
            </a:pPr>
            <a:r>
              <a:rPr lang="en-US" sz="1100" kern="0" dirty="0">
                <a:solidFill>
                  <a:srgbClr val="000000"/>
                </a:solidFill>
              </a:rPr>
              <a:t>Energy / Utilities</a:t>
            </a:r>
          </a:p>
          <a:p>
            <a:pPr marL="114300" indent="-90488" eaLnBrk="0" hangingPunct="0">
              <a:spcBef>
                <a:spcPts val="0"/>
              </a:spcBef>
              <a:buSzPct val="80000"/>
              <a:buFont typeface="Arial" pitchFamily="34" charset="0"/>
              <a:buChar char="•"/>
              <a:defRPr/>
            </a:pPr>
            <a:r>
              <a:rPr lang="en-US" sz="1100" kern="0" dirty="0" smtClean="0">
                <a:solidFill>
                  <a:srgbClr val="000000"/>
                </a:solidFill>
              </a:rPr>
              <a:t>Infrastructure</a:t>
            </a:r>
            <a:r>
              <a:rPr lang="en-US" sz="1100" kern="0" dirty="0" smtClean="0">
                <a:solidFill>
                  <a:srgbClr val="000000"/>
                </a:solidFill>
                <a:latin typeface="Arial"/>
              </a:rPr>
              <a:t> </a:t>
            </a:r>
            <a:r>
              <a:rPr lang="en-US" sz="1100" kern="0" dirty="0">
                <a:solidFill>
                  <a:srgbClr val="000000"/>
                </a:solidFill>
                <a:latin typeface="Arial"/>
              </a:rPr>
              <a:t>Plans</a:t>
            </a:r>
          </a:p>
          <a:p>
            <a:pPr marL="114300" indent="-90488" eaLnBrk="0" hangingPunct="0">
              <a:spcBef>
                <a:spcPts val="0"/>
              </a:spcBef>
              <a:buSzPct val="80000"/>
              <a:buFont typeface="Arial" pitchFamily="34" charset="0"/>
              <a:buChar char="•"/>
              <a:defRPr/>
            </a:pPr>
            <a:endParaRPr lang="en-US" sz="1100" kern="0" dirty="0">
              <a:solidFill>
                <a:srgbClr val="000000"/>
              </a:solidFill>
            </a:endParaRPr>
          </a:p>
        </p:txBody>
      </p:sp>
      <p:sp>
        <p:nvSpPr>
          <p:cNvPr id="8" name="TextBox 7"/>
          <p:cNvSpPr txBox="1"/>
          <p:nvPr/>
        </p:nvSpPr>
        <p:spPr>
          <a:xfrm>
            <a:off x="4676535" y="3930724"/>
            <a:ext cx="1536700" cy="1615827"/>
          </a:xfrm>
          <a:prstGeom prst="rect">
            <a:avLst/>
          </a:prstGeom>
          <a:noFill/>
        </p:spPr>
        <p:txBody>
          <a:bodyPr>
            <a:spAutoFit/>
          </a:bodyPr>
          <a:lstStyle/>
          <a:p>
            <a:pPr>
              <a:defRPr/>
            </a:pPr>
            <a:r>
              <a:rPr lang="en-US" sz="1100" b="1" dirty="0">
                <a:solidFill>
                  <a:srgbClr val="000000"/>
                </a:solidFill>
              </a:rPr>
              <a:t>Organize, Train &amp; Equip Civil Engineer Forces</a:t>
            </a:r>
          </a:p>
          <a:p>
            <a:pPr marL="115888" indent="-115888">
              <a:buFontTx/>
              <a:buChar char="•"/>
              <a:defRPr/>
            </a:pPr>
            <a:r>
              <a:rPr lang="en-US" sz="1100" dirty="0">
                <a:solidFill>
                  <a:srgbClr val="000000"/>
                </a:solidFill>
              </a:rPr>
              <a:t>CE Force Posture &amp; Skills Training</a:t>
            </a:r>
          </a:p>
          <a:p>
            <a:pPr marL="115888" indent="-115888">
              <a:buFontTx/>
              <a:buChar char="•"/>
              <a:defRPr/>
            </a:pPr>
            <a:r>
              <a:rPr lang="en-US" sz="1100" dirty="0" smtClean="0">
                <a:solidFill>
                  <a:srgbClr val="000000"/>
                </a:solidFill>
              </a:rPr>
              <a:t>Prime </a:t>
            </a:r>
            <a:r>
              <a:rPr lang="en-US" sz="1100" dirty="0">
                <a:solidFill>
                  <a:srgbClr val="000000"/>
                </a:solidFill>
              </a:rPr>
              <a:t>BEEF</a:t>
            </a:r>
          </a:p>
          <a:p>
            <a:pPr marL="115888" indent="-115888">
              <a:buFontTx/>
              <a:buChar char="•"/>
              <a:defRPr/>
            </a:pPr>
            <a:r>
              <a:rPr lang="en-US" sz="1100" dirty="0">
                <a:solidFill>
                  <a:srgbClr val="000000"/>
                </a:solidFill>
              </a:rPr>
              <a:t>RED HORSE</a:t>
            </a:r>
          </a:p>
          <a:p>
            <a:pPr>
              <a:defRPr/>
            </a:pPr>
            <a:endParaRPr lang="en-US" sz="1100" dirty="0">
              <a:solidFill>
                <a:srgbClr val="000000"/>
              </a:solidFill>
            </a:endParaRPr>
          </a:p>
          <a:p>
            <a:pPr marL="115888" indent="-115888">
              <a:buFontTx/>
              <a:buChar char="•"/>
              <a:defRPr/>
            </a:pPr>
            <a:endParaRPr lang="en-US" sz="1100" dirty="0">
              <a:solidFill>
                <a:srgbClr val="000000"/>
              </a:solidFill>
            </a:endParaRPr>
          </a:p>
        </p:txBody>
      </p:sp>
      <p:sp>
        <p:nvSpPr>
          <p:cNvPr id="10" name="Title 9"/>
          <p:cNvSpPr txBox="1">
            <a:spLocks/>
          </p:cNvSpPr>
          <p:nvPr/>
        </p:nvSpPr>
        <p:spPr bwMode="auto">
          <a:xfrm>
            <a:off x="1447800" y="0"/>
            <a:ext cx="7315200" cy="1011238"/>
          </a:xfrm>
          <a:prstGeom prst="rect">
            <a:avLst/>
          </a:prstGeom>
          <a:noFill/>
          <a:ln>
            <a:miter lim="800000"/>
            <a:headEnd/>
            <a:tailEnd/>
          </a:ln>
        </p:spPr>
        <p:txBody>
          <a:bodyPr/>
          <a:lstStyle/>
          <a:p>
            <a:pPr algn="r">
              <a:defRPr/>
            </a:pPr>
            <a:r>
              <a:rPr lang="en-US" sz="2800" b="1" i="1" dirty="0" smtClean="0">
                <a:solidFill>
                  <a:srgbClr val="151C77"/>
                </a:solidFill>
                <a:latin typeface="Arial" charset="0"/>
              </a:rPr>
              <a:t>A4C Civil Engineering</a:t>
            </a:r>
            <a:endParaRPr lang="en-US" sz="2800" b="1" i="1" dirty="0">
              <a:solidFill>
                <a:srgbClr val="151C77"/>
              </a:solidFill>
              <a:latin typeface="Arial" charset="0"/>
            </a:endParaRPr>
          </a:p>
          <a:p>
            <a:pPr algn="r">
              <a:defRPr/>
            </a:pPr>
            <a:r>
              <a:rPr lang="en-US" sz="2400" b="1" i="1" dirty="0">
                <a:solidFill>
                  <a:srgbClr val="3333CC">
                    <a:lumMod val="50000"/>
                  </a:srgbClr>
                </a:solidFill>
                <a:latin typeface="Arial"/>
              </a:rPr>
              <a:t>Who We Are &amp; What We Do</a:t>
            </a:r>
          </a:p>
        </p:txBody>
      </p:sp>
      <p:sp>
        <p:nvSpPr>
          <p:cNvPr id="2049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F81F4D36-A190-4D65-920D-CA7FCB2F7CEF}" type="slidenum">
              <a:rPr lang="en-US" altLang="en-US" smtClean="0">
                <a:solidFill>
                  <a:srgbClr val="969696"/>
                </a:solidFill>
              </a:rPr>
              <a:pPr/>
              <a:t>7</a:t>
            </a:fld>
            <a:endParaRPr lang="en-US" altLang="en-US" dirty="0" smtClean="0">
              <a:solidFill>
                <a:srgbClr val="808080"/>
              </a:solidFill>
            </a:endParaRPr>
          </a:p>
        </p:txBody>
      </p:sp>
      <p:sp>
        <p:nvSpPr>
          <p:cNvPr id="13" name="TextBox 12"/>
          <p:cNvSpPr txBox="1"/>
          <p:nvPr/>
        </p:nvSpPr>
        <p:spPr>
          <a:xfrm>
            <a:off x="2747495" y="908465"/>
            <a:ext cx="3647152" cy="923330"/>
          </a:xfrm>
          <a:prstGeom prst="rect">
            <a:avLst/>
          </a:prstGeom>
          <a:noFill/>
        </p:spPr>
        <p:txBody>
          <a:bodyPr wrap="none" rtlCol="0">
            <a:spAutoFit/>
          </a:bodyPr>
          <a:lstStyle/>
          <a:p>
            <a:pPr algn="ctr"/>
            <a:r>
              <a:rPr lang="en-US" sz="4000" b="1" dirty="0" smtClean="0"/>
              <a:t>A4</a:t>
            </a:r>
          </a:p>
          <a:p>
            <a:r>
              <a:rPr lang="en-US" dirty="0" smtClean="0"/>
              <a:t>Logistics, Engineering and Force Protection</a:t>
            </a:r>
            <a:endParaRPr lang="en-US" dirty="0"/>
          </a:p>
        </p:txBody>
      </p:sp>
      <p:grpSp>
        <p:nvGrpSpPr>
          <p:cNvPr id="14" name="Group 13"/>
          <p:cNvGrpSpPr/>
          <p:nvPr/>
        </p:nvGrpSpPr>
        <p:grpSpPr>
          <a:xfrm>
            <a:off x="1408956" y="1768694"/>
            <a:ext cx="6357001" cy="1094251"/>
            <a:chOff x="1082139" y="3773393"/>
            <a:chExt cx="6357001" cy="1094251"/>
          </a:xfrm>
        </p:grpSpPr>
        <p:sp>
          <p:nvSpPr>
            <p:cNvPr id="15" name="Rounded Rectangle 14"/>
            <p:cNvSpPr/>
            <p:nvPr/>
          </p:nvSpPr>
          <p:spPr>
            <a:xfrm>
              <a:off x="2532872" y="4285635"/>
              <a:ext cx="768752" cy="55420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A4M</a:t>
              </a:r>
            </a:p>
          </p:txBody>
        </p:sp>
        <p:sp>
          <p:nvSpPr>
            <p:cNvPr id="16" name="Rounded Rectangle 15"/>
            <p:cNvSpPr/>
            <p:nvPr/>
          </p:nvSpPr>
          <p:spPr>
            <a:xfrm>
              <a:off x="3848822" y="4341027"/>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a:t>
              </a:r>
            </a:p>
          </p:txBody>
        </p:sp>
        <p:sp>
          <p:nvSpPr>
            <p:cNvPr id="17" name="Rounded Rectangle 16"/>
            <p:cNvSpPr/>
            <p:nvPr/>
          </p:nvSpPr>
          <p:spPr>
            <a:xfrm>
              <a:off x="5187675"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A4S</a:t>
              </a:r>
            </a:p>
          </p:txBody>
        </p:sp>
        <p:sp>
          <p:nvSpPr>
            <p:cNvPr id="18" name="Rounded Rectangle 17"/>
            <p:cNvSpPr/>
            <p:nvPr/>
          </p:nvSpPr>
          <p:spPr>
            <a:xfrm>
              <a:off x="6560598" y="4349520"/>
              <a:ext cx="87854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A4P</a:t>
              </a:r>
            </a:p>
          </p:txBody>
        </p:sp>
        <p:sp>
          <p:nvSpPr>
            <p:cNvPr id="19" name="Rounded Rectangle 18"/>
            <p:cNvSpPr/>
            <p:nvPr/>
          </p:nvSpPr>
          <p:spPr>
            <a:xfrm>
              <a:off x="1082139" y="43218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A4L</a:t>
              </a:r>
            </a:p>
          </p:txBody>
        </p:sp>
        <p:cxnSp>
          <p:nvCxnSpPr>
            <p:cNvPr id="20" name="Elbow Connector 19"/>
            <p:cNvCxnSpPr>
              <a:endCxn id="17" idx="0"/>
            </p:cNvCxnSpPr>
            <p:nvPr/>
          </p:nvCxnSpPr>
          <p:spPr>
            <a:xfrm>
              <a:off x="4415856" y="4099518"/>
              <a:ext cx="1156195"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8" idx="0"/>
            </p:cNvCxnSpPr>
            <p:nvPr/>
          </p:nvCxnSpPr>
          <p:spPr>
            <a:xfrm>
              <a:off x="4233199" y="4099518"/>
              <a:ext cx="2766670" cy="250002"/>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6" idx="0"/>
            </p:cNvCxnSpPr>
            <p:nvPr/>
          </p:nvCxnSpPr>
          <p:spPr>
            <a:xfrm rot="16200000" flipH="1">
              <a:off x="3946207" y="4054035"/>
              <a:ext cx="567633" cy="6350"/>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endCxn id="15" idx="0"/>
            </p:cNvCxnSpPr>
            <p:nvPr/>
          </p:nvCxnSpPr>
          <p:spPr>
            <a:xfrm rot="10800000" flipV="1">
              <a:off x="2917249" y="4099517"/>
              <a:ext cx="1498607" cy="186117"/>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19" idx="0"/>
            </p:cNvCxnSpPr>
            <p:nvPr/>
          </p:nvCxnSpPr>
          <p:spPr>
            <a:xfrm rot="10800000" flipV="1">
              <a:off x="1466516" y="4099518"/>
              <a:ext cx="1835109" cy="22230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3453959" y="3349940"/>
            <a:ext cx="768752" cy="55420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A4CM</a:t>
            </a:r>
          </a:p>
        </p:txBody>
      </p:sp>
      <p:sp>
        <p:nvSpPr>
          <p:cNvPr id="27" name="Rounded Rectangle 26"/>
          <p:cNvSpPr/>
          <p:nvPr/>
        </p:nvSpPr>
        <p:spPr>
          <a:xfrm>
            <a:off x="4932651" y="33860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A4CX</a:t>
            </a:r>
          </a:p>
        </p:txBody>
      </p:sp>
      <p:sp>
        <p:nvSpPr>
          <p:cNvPr id="28" name="Rounded Rectangle 27"/>
          <p:cNvSpPr/>
          <p:nvPr/>
        </p:nvSpPr>
        <p:spPr>
          <a:xfrm>
            <a:off x="6498472" y="33860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A4CE</a:t>
            </a:r>
          </a:p>
        </p:txBody>
      </p:sp>
      <p:sp>
        <p:nvSpPr>
          <p:cNvPr id="29" name="Rounded Rectangle 28"/>
          <p:cNvSpPr/>
          <p:nvPr/>
        </p:nvSpPr>
        <p:spPr>
          <a:xfrm>
            <a:off x="7754217" y="3396644"/>
            <a:ext cx="87854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A4CA</a:t>
            </a:r>
          </a:p>
        </p:txBody>
      </p:sp>
      <p:sp>
        <p:nvSpPr>
          <p:cNvPr id="30" name="Rounded Rectangle 29"/>
          <p:cNvSpPr/>
          <p:nvPr/>
        </p:nvSpPr>
        <p:spPr>
          <a:xfrm>
            <a:off x="1978743" y="3396643"/>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A4CD</a:t>
            </a:r>
          </a:p>
        </p:txBody>
      </p:sp>
      <p:cxnSp>
        <p:nvCxnSpPr>
          <p:cNvPr id="31" name="Elbow Connector 30"/>
          <p:cNvCxnSpPr>
            <a:endCxn id="28" idx="0"/>
          </p:cNvCxnSpPr>
          <p:nvPr/>
        </p:nvCxnSpPr>
        <p:spPr>
          <a:xfrm>
            <a:off x="5637320" y="3136024"/>
            <a:ext cx="1245528" cy="250000"/>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9" idx="0"/>
          </p:cNvCxnSpPr>
          <p:nvPr/>
        </p:nvCxnSpPr>
        <p:spPr>
          <a:xfrm>
            <a:off x="5105400" y="3136024"/>
            <a:ext cx="3088088" cy="260620"/>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27" idx="0"/>
          </p:cNvCxnSpPr>
          <p:nvPr/>
        </p:nvCxnSpPr>
        <p:spPr>
          <a:xfrm>
            <a:off x="4376694" y="3136024"/>
            <a:ext cx="940333" cy="250000"/>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endCxn id="26" idx="0"/>
          </p:cNvCxnSpPr>
          <p:nvPr/>
        </p:nvCxnSpPr>
        <p:spPr>
          <a:xfrm rot="10800000" flipV="1">
            <a:off x="3838335" y="3136024"/>
            <a:ext cx="1106056" cy="213916"/>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endCxn id="30" idx="0"/>
          </p:cNvCxnSpPr>
          <p:nvPr/>
        </p:nvCxnSpPr>
        <p:spPr>
          <a:xfrm rot="10800000" flipV="1">
            <a:off x="2363119" y="3136023"/>
            <a:ext cx="1812520" cy="260619"/>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574456" y="3386024"/>
            <a:ext cx="768752" cy="518124"/>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1" dirty="0" smtClean="0">
                <a:solidFill>
                  <a:prstClr val="white"/>
                </a:solidFill>
              </a:rPr>
              <a:t>A4CO</a:t>
            </a:r>
          </a:p>
        </p:txBody>
      </p:sp>
      <p:cxnSp>
        <p:nvCxnSpPr>
          <p:cNvPr id="37" name="Elbow Connector 36"/>
          <p:cNvCxnSpPr>
            <a:endCxn id="36" idx="0"/>
          </p:cNvCxnSpPr>
          <p:nvPr/>
        </p:nvCxnSpPr>
        <p:spPr>
          <a:xfrm rot="10800000" flipV="1">
            <a:off x="958832" y="3136022"/>
            <a:ext cx="1593322" cy="250001"/>
          </a:xfrm>
          <a:prstGeom prst="bentConnector2">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a:off x="4553665" y="2862945"/>
            <a:ext cx="0" cy="273077"/>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52" name="Content Placeholder 2"/>
          <p:cNvSpPr txBox="1">
            <a:spLocks/>
          </p:cNvSpPr>
          <p:nvPr/>
        </p:nvSpPr>
        <p:spPr bwMode="auto">
          <a:xfrm>
            <a:off x="7419220" y="3952324"/>
            <a:ext cx="1600200" cy="2362200"/>
          </a:xfrm>
          <a:prstGeom prst="rect">
            <a:avLst/>
          </a:prstGeom>
          <a:noFill/>
          <a:ln>
            <a:miter lim="800000"/>
            <a:headEnd/>
            <a:tailEnd/>
          </a:ln>
        </p:spPr>
        <p:txBody>
          <a:bodyPr/>
          <a:lstStyle/>
          <a:p>
            <a:pPr indent="-91440" eaLnBrk="0" hangingPunct="0">
              <a:spcBef>
                <a:spcPts val="0"/>
              </a:spcBef>
              <a:buSzPct val="80000"/>
              <a:defRPr/>
            </a:pPr>
            <a:r>
              <a:rPr lang="en-US" sz="1100" b="1" kern="0" dirty="0" smtClean="0">
                <a:solidFill>
                  <a:srgbClr val="000000"/>
                </a:solidFill>
              </a:rPr>
              <a:t>Asset Management</a:t>
            </a:r>
            <a:endParaRPr lang="en-US" sz="1100" kern="0" dirty="0">
              <a:solidFill>
                <a:srgbClr val="000000"/>
              </a:solidFill>
              <a:latin typeface="Arial" charset="0"/>
            </a:endParaRPr>
          </a:p>
          <a:p>
            <a:pPr marL="114300" indent="-90488" eaLnBrk="0" hangingPunct="0">
              <a:spcBef>
                <a:spcPts val="0"/>
              </a:spcBef>
              <a:buSzPct val="80000"/>
              <a:buFont typeface="Arial" pitchFamily="34" charset="0"/>
              <a:buChar char="•"/>
              <a:defRPr/>
            </a:pPr>
            <a:r>
              <a:rPr lang="en-US" sz="1100" kern="0" dirty="0">
                <a:solidFill>
                  <a:srgbClr val="000000"/>
                </a:solidFill>
              </a:rPr>
              <a:t>Asset Mgmt Plans</a:t>
            </a:r>
          </a:p>
          <a:p>
            <a:pPr marL="114300" indent="-90488" eaLnBrk="0" hangingPunct="0">
              <a:spcBef>
                <a:spcPts val="0"/>
              </a:spcBef>
              <a:buSzPct val="80000"/>
              <a:buFont typeface="Arial" pitchFamily="34" charset="0"/>
              <a:buChar char="•"/>
              <a:defRPr/>
            </a:pPr>
            <a:r>
              <a:rPr lang="en-US" sz="1100" kern="0" dirty="0" smtClean="0">
                <a:solidFill>
                  <a:srgbClr val="000000"/>
                </a:solidFill>
                <a:latin typeface="Arial"/>
              </a:rPr>
              <a:t>Environmental </a:t>
            </a:r>
            <a:r>
              <a:rPr lang="en-US" sz="1100" kern="0" dirty="0">
                <a:solidFill>
                  <a:srgbClr val="000000"/>
                </a:solidFill>
                <a:latin typeface="Arial"/>
              </a:rPr>
              <a:t>Services</a:t>
            </a:r>
          </a:p>
          <a:p>
            <a:pPr marL="114300" indent="-90488" eaLnBrk="0" hangingPunct="0">
              <a:spcBef>
                <a:spcPts val="0"/>
              </a:spcBef>
              <a:buSzPct val="80000"/>
              <a:buFont typeface="Arial" pitchFamily="34" charset="0"/>
              <a:buChar char="•"/>
              <a:defRPr/>
            </a:pPr>
            <a:r>
              <a:rPr lang="en-US" sz="1100" kern="0" dirty="0" smtClean="0">
                <a:solidFill>
                  <a:srgbClr val="000000"/>
                </a:solidFill>
                <a:latin typeface="Arial" charset="0"/>
              </a:rPr>
              <a:t>Real </a:t>
            </a:r>
            <a:r>
              <a:rPr lang="en-US" sz="1100" kern="0" dirty="0">
                <a:solidFill>
                  <a:srgbClr val="000000"/>
                </a:solidFill>
                <a:latin typeface="Arial" charset="0"/>
              </a:rPr>
              <a:t>Estate/Property</a:t>
            </a:r>
          </a:p>
          <a:p>
            <a:pPr marL="114300" indent="-90488" eaLnBrk="0" hangingPunct="0">
              <a:spcBef>
                <a:spcPts val="0"/>
              </a:spcBef>
              <a:buSzPct val="80000"/>
              <a:buFont typeface="Arial" pitchFamily="34" charset="0"/>
              <a:buChar char="•"/>
              <a:defRPr/>
            </a:pPr>
            <a:endParaRPr lang="en-US" sz="1100" kern="0" dirty="0">
              <a:solidFill>
                <a:srgbClr val="000000"/>
              </a:solidFill>
            </a:endParaRPr>
          </a:p>
        </p:txBody>
      </p:sp>
      <p:sp>
        <p:nvSpPr>
          <p:cNvPr id="53" name="TextBox 52"/>
          <p:cNvSpPr txBox="1"/>
          <p:nvPr/>
        </p:nvSpPr>
        <p:spPr>
          <a:xfrm>
            <a:off x="1567665" y="3952324"/>
            <a:ext cx="1676400" cy="1615827"/>
          </a:xfrm>
          <a:prstGeom prst="rect">
            <a:avLst/>
          </a:prstGeom>
          <a:noFill/>
        </p:spPr>
        <p:txBody>
          <a:bodyPr>
            <a:spAutoFit/>
          </a:bodyPr>
          <a:lstStyle/>
          <a:p>
            <a:pPr>
              <a:defRPr/>
            </a:pPr>
            <a:r>
              <a:rPr lang="en-US" sz="1100" b="1" dirty="0" smtClean="0">
                <a:solidFill>
                  <a:srgbClr val="000000"/>
                </a:solidFill>
              </a:rPr>
              <a:t>Facility project planning &amp; programming</a:t>
            </a:r>
            <a:endParaRPr lang="en-US" sz="1100" dirty="0">
              <a:solidFill>
                <a:srgbClr val="000000"/>
              </a:solidFill>
              <a:latin typeface="Arial" charset="0"/>
            </a:endParaRPr>
          </a:p>
          <a:p>
            <a:pPr indent="91440">
              <a:buFontTx/>
              <a:buChar char="•"/>
              <a:defRPr/>
            </a:pPr>
            <a:r>
              <a:rPr lang="en-US" sz="1100" dirty="0">
                <a:solidFill>
                  <a:srgbClr val="000000"/>
                </a:solidFill>
                <a:latin typeface="Arial" charset="0"/>
              </a:rPr>
              <a:t>FOCUS</a:t>
            </a:r>
          </a:p>
          <a:p>
            <a:pPr indent="91440">
              <a:buFontTx/>
              <a:buChar char="•"/>
              <a:defRPr/>
            </a:pPr>
            <a:r>
              <a:rPr lang="en-US" sz="1100" dirty="0" smtClean="0">
                <a:solidFill>
                  <a:srgbClr val="000000"/>
                </a:solidFill>
                <a:latin typeface="Arial" charset="0"/>
              </a:rPr>
              <a:t>MILCON/P-341 </a:t>
            </a:r>
            <a:r>
              <a:rPr lang="en-US" sz="1100" dirty="0">
                <a:solidFill>
                  <a:srgbClr val="000000"/>
                </a:solidFill>
                <a:latin typeface="Arial" charset="0"/>
              </a:rPr>
              <a:t>&amp; </a:t>
            </a:r>
          </a:p>
          <a:p>
            <a:pPr>
              <a:defRPr/>
            </a:pPr>
            <a:r>
              <a:rPr lang="en-US" sz="1100" dirty="0">
                <a:solidFill>
                  <a:srgbClr val="000000"/>
                </a:solidFill>
                <a:latin typeface="Arial" charset="0"/>
              </a:rPr>
              <a:t>  </a:t>
            </a:r>
            <a:r>
              <a:rPr lang="en-US" sz="1100" dirty="0" smtClean="0">
                <a:solidFill>
                  <a:srgbClr val="000000"/>
                </a:solidFill>
                <a:latin typeface="Arial" charset="0"/>
              </a:rPr>
              <a:t>O&amp;M programming</a:t>
            </a:r>
            <a:endParaRPr lang="en-US" sz="1100" dirty="0">
              <a:solidFill>
                <a:srgbClr val="000000"/>
              </a:solidFill>
              <a:latin typeface="Arial" charset="0"/>
            </a:endParaRPr>
          </a:p>
          <a:p>
            <a:pPr indent="91440">
              <a:buFontTx/>
              <a:buChar char="•"/>
              <a:defRPr/>
            </a:pPr>
            <a:r>
              <a:rPr lang="en-US" sz="1100" dirty="0">
                <a:solidFill>
                  <a:srgbClr val="000000"/>
                </a:solidFill>
                <a:latin typeface="Arial" charset="0"/>
              </a:rPr>
              <a:t>Community Planning</a:t>
            </a:r>
          </a:p>
          <a:p>
            <a:pPr indent="91440">
              <a:buFontTx/>
              <a:buChar char="•"/>
              <a:defRPr/>
            </a:pPr>
            <a:r>
              <a:rPr lang="en-US" sz="1100" dirty="0">
                <a:solidFill>
                  <a:srgbClr val="000000"/>
                </a:solidFill>
                <a:latin typeface="Arial" charset="0"/>
              </a:rPr>
              <a:t>Strategic Basing</a:t>
            </a:r>
          </a:p>
          <a:p>
            <a:pPr indent="91440">
              <a:buFontTx/>
              <a:buChar char="•"/>
              <a:defRPr/>
            </a:pPr>
            <a:r>
              <a:rPr lang="en-US" sz="1100" dirty="0">
                <a:solidFill>
                  <a:srgbClr val="000000"/>
                </a:solidFill>
                <a:latin typeface="Arial" charset="0"/>
              </a:rPr>
              <a:t>Site Surveys/SATAFs</a:t>
            </a:r>
          </a:p>
        </p:txBody>
      </p:sp>
      <p:sp>
        <p:nvSpPr>
          <p:cNvPr id="54" name="TextBox 53"/>
          <p:cNvSpPr txBox="1"/>
          <p:nvPr/>
        </p:nvSpPr>
        <p:spPr>
          <a:xfrm>
            <a:off x="3000135" y="3952324"/>
            <a:ext cx="1676400" cy="1615827"/>
          </a:xfrm>
          <a:prstGeom prst="rect">
            <a:avLst/>
          </a:prstGeom>
          <a:noFill/>
        </p:spPr>
        <p:txBody>
          <a:bodyPr>
            <a:spAutoFit/>
          </a:bodyPr>
          <a:lstStyle/>
          <a:p>
            <a:pPr>
              <a:defRPr/>
            </a:pPr>
            <a:r>
              <a:rPr lang="en-US" sz="1100" b="1" dirty="0" smtClean="0">
                <a:solidFill>
                  <a:srgbClr val="000000"/>
                </a:solidFill>
              </a:rPr>
              <a:t>Facility project design </a:t>
            </a:r>
            <a:r>
              <a:rPr lang="en-US" sz="1100" b="1" dirty="0">
                <a:solidFill>
                  <a:srgbClr val="000000"/>
                </a:solidFill>
              </a:rPr>
              <a:t>&amp; execution </a:t>
            </a:r>
            <a:endParaRPr lang="en-US" sz="1100" dirty="0">
              <a:solidFill>
                <a:srgbClr val="000000"/>
              </a:solidFill>
              <a:latin typeface="Arial" charset="0"/>
            </a:endParaRPr>
          </a:p>
          <a:p>
            <a:pPr indent="91440">
              <a:buFontTx/>
              <a:buChar char="•"/>
              <a:defRPr/>
            </a:pPr>
            <a:r>
              <a:rPr lang="en-US" sz="1100" dirty="0">
                <a:solidFill>
                  <a:srgbClr val="000000"/>
                </a:solidFill>
                <a:latin typeface="Arial" charset="0"/>
              </a:rPr>
              <a:t>MILCON/P-341 &amp; </a:t>
            </a:r>
          </a:p>
          <a:p>
            <a:pPr>
              <a:defRPr/>
            </a:pPr>
            <a:r>
              <a:rPr lang="en-US" sz="1100" dirty="0">
                <a:solidFill>
                  <a:srgbClr val="000000"/>
                </a:solidFill>
                <a:latin typeface="Arial" charset="0"/>
              </a:rPr>
              <a:t>  </a:t>
            </a:r>
            <a:r>
              <a:rPr lang="en-US" sz="1100" dirty="0" smtClean="0">
                <a:solidFill>
                  <a:srgbClr val="000000"/>
                </a:solidFill>
                <a:latin typeface="Arial" charset="0"/>
              </a:rPr>
              <a:t>O&amp;M design</a:t>
            </a:r>
          </a:p>
          <a:p>
            <a:pPr indent="91440">
              <a:buFontTx/>
              <a:buChar char="•"/>
              <a:defRPr/>
            </a:pPr>
            <a:r>
              <a:rPr lang="en-US" sz="1100" dirty="0">
                <a:solidFill>
                  <a:srgbClr val="000000"/>
                </a:solidFill>
                <a:latin typeface="Arial" charset="0"/>
              </a:rPr>
              <a:t>MILCON/P-341 &amp; </a:t>
            </a:r>
          </a:p>
          <a:p>
            <a:pPr>
              <a:defRPr/>
            </a:pPr>
            <a:r>
              <a:rPr lang="en-US" sz="1100" dirty="0">
                <a:solidFill>
                  <a:srgbClr val="000000"/>
                </a:solidFill>
                <a:latin typeface="Arial" charset="0"/>
              </a:rPr>
              <a:t>  O&amp;M </a:t>
            </a:r>
            <a:r>
              <a:rPr lang="en-US" sz="1100" dirty="0" smtClean="0">
                <a:solidFill>
                  <a:srgbClr val="000000"/>
                </a:solidFill>
                <a:latin typeface="Arial" charset="0"/>
              </a:rPr>
              <a:t>construction </a:t>
            </a:r>
            <a:r>
              <a:rPr lang="en-US" sz="1100" dirty="0" err="1" smtClean="0">
                <a:solidFill>
                  <a:srgbClr val="000000"/>
                </a:solidFill>
                <a:latin typeface="Arial" charset="0"/>
              </a:rPr>
              <a:t>Mgt</a:t>
            </a:r>
            <a:endParaRPr lang="en-US" sz="1100" dirty="0">
              <a:solidFill>
                <a:srgbClr val="000000"/>
              </a:solidFill>
              <a:latin typeface="Arial" charset="0"/>
            </a:endParaRPr>
          </a:p>
          <a:p>
            <a:pPr>
              <a:defRPr/>
            </a:pPr>
            <a:endParaRPr lang="en-US" sz="1100" dirty="0" smtClean="0">
              <a:solidFill>
                <a:srgbClr val="000000"/>
              </a:solidFill>
              <a:latin typeface="Arial" charset="0"/>
            </a:endParaRPr>
          </a:p>
          <a:p>
            <a:pPr>
              <a:defRPr/>
            </a:pPr>
            <a:endParaRPr lang="en-US" sz="1100" dirty="0">
              <a:solidFill>
                <a:srgbClr val="000000"/>
              </a:solidFill>
              <a:latin typeface="Arial" charset="0"/>
            </a:endParaRPr>
          </a:p>
          <a:p>
            <a:pPr>
              <a:defRPr/>
            </a:pPr>
            <a:endParaRPr lang="en-US" sz="1100" dirty="0">
              <a:solidFill>
                <a:srgbClr val="000000"/>
              </a:solidFill>
              <a:latin typeface="Arial" charset="0"/>
            </a:endParaRPr>
          </a:p>
        </p:txBody>
      </p:sp>
      <p:sp>
        <p:nvSpPr>
          <p:cNvPr id="56" name="TextBox 55"/>
          <p:cNvSpPr txBox="1"/>
          <p:nvPr/>
        </p:nvSpPr>
        <p:spPr>
          <a:xfrm>
            <a:off x="6114498" y="3900950"/>
            <a:ext cx="1536700" cy="1785104"/>
          </a:xfrm>
          <a:prstGeom prst="rect">
            <a:avLst/>
          </a:prstGeom>
          <a:noFill/>
        </p:spPr>
        <p:txBody>
          <a:bodyPr>
            <a:spAutoFit/>
          </a:bodyPr>
          <a:lstStyle/>
          <a:p>
            <a:pPr>
              <a:defRPr/>
            </a:pPr>
            <a:r>
              <a:rPr lang="en-US" sz="1100" b="1" dirty="0" smtClean="0">
                <a:solidFill>
                  <a:srgbClr val="000000"/>
                </a:solidFill>
              </a:rPr>
              <a:t>Emergency Services</a:t>
            </a:r>
            <a:endParaRPr lang="en-US" sz="1100" b="1" dirty="0">
              <a:solidFill>
                <a:srgbClr val="000000"/>
              </a:solidFill>
            </a:endParaRPr>
          </a:p>
          <a:p>
            <a:pPr marL="115888" indent="-115888">
              <a:buFontTx/>
              <a:buChar char="•"/>
              <a:defRPr/>
            </a:pPr>
            <a:r>
              <a:rPr lang="en-US" sz="1100" dirty="0" smtClean="0">
                <a:solidFill>
                  <a:srgbClr val="000000"/>
                </a:solidFill>
              </a:rPr>
              <a:t>Explosive </a:t>
            </a:r>
            <a:r>
              <a:rPr lang="en-US" sz="1100" dirty="0">
                <a:solidFill>
                  <a:srgbClr val="000000"/>
                </a:solidFill>
              </a:rPr>
              <a:t>Ordnance Disposal</a:t>
            </a:r>
          </a:p>
          <a:p>
            <a:pPr marL="115888" indent="-115888">
              <a:buFontTx/>
              <a:buChar char="•"/>
              <a:defRPr/>
            </a:pPr>
            <a:r>
              <a:rPr lang="en-US" sz="1100" dirty="0">
                <a:solidFill>
                  <a:srgbClr val="000000"/>
                </a:solidFill>
              </a:rPr>
              <a:t>Emergency Management</a:t>
            </a:r>
          </a:p>
          <a:p>
            <a:pPr marL="115888" indent="-115888">
              <a:buFontTx/>
              <a:buChar char="•"/>
              <a:defRPr/>
            </a:pPr>
            <a:r>
              <a:rPr lang="en-US" sz="1100" dirty="0">
                <a:solidFill>
                  <a:srgbClr val="000000"/>
                </a:solidFill>
              </a:rPr>
              <a:t>Fire Emergency Services </a:t>
            </a:r>
          </a:p>
          <a:p>
            <a:pPr>
              <a:defRPr/>
            </a:pPr>
            <a:endParaRPr lang="en-US" sz="1100" dirty="0">
              <a:solidFill>
                <a:srgbClr val="000000"/>
              </a:solidFill>
            </a:endParaRPr>
          </a:p>
          <a:p>
            <a:pPr marL="115888" indent="-115888">
              <a:buFontTx/>
              <a:buChar char="•"/>
              <a:defRPr/>
            </a:pPr>
            <a:endParaRPr lang="en-US" sz="1100" dirty="0">
              <a:solidFill>
                <a:srgbClr val="000000"/>
              </a:solidFill>
            </a:endParaRPr>
          </a:p>
        </p:txBody>
      </p:sp>
      <p:sp>
        <p:nvSpPr>
          <p:cNvPr id="50" name="Donut 49"/>
          <p:cNvSpPr/>
          <p:nvPr/>
        </p:nvSpPr>
        <p:spPr bwMode="auto">
          <a:xfrm>
            <a:off x="1343208" y="2999483"/>
            <a:ext cx="3399465" cy="3315041"/>
          </a:xfrm>
          <a:prstGeom prst="donut">
            <a:avLst>
              <a:gd name="adj" fmla="val 4690"/>
            </a:avLst>
          </a:prstGeom>
          <a:solidFill>
            <a:srgbClr val="0066FF"/>
          </a:solidFill>
          <a:ln w="9525">
            <a:noFill/>
            <a:miter lim="800000"/>
            <a:headEnd/>
            <a:tailEnd/>
          </a:ln>
          <a:effectLst/>
        </p:spPr>
        <p:txBody>
          <a:bodyPr wrap="none" rtlCol="0" anchor="ctr"/>
          <a:lstStyle/>
          <a:p>
            <a:pPr algn="ctr"/>
            <a:endParaRPr lang="en-US"/>
          </a:p>
        </p:txBody>
      </p:sp>
    </p:spTree>
    <p:extLst>
      <p:ext uri="{BB962C8B-B14F-4D97-AF65-F5344CB8AC3E}">
        <p14:creationId xmlns:p14="http://schemas.microsoft.com/office/powerpoint/2010/main" val="188117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74617" y="269193"/>
            <a:ext cx="8671560" cy="523220"/>
          </a:xfrm>
          <a:prstGeom prst="rect">
            <a:avLst/>
          </a:prstGeom>
          <a:noFill/>
        </p:spPr>
        <p:txBody>
          <a:bodyPr wrap="square">
            <a:spAutoFit/>
          </a:bodyPr>
          <a:lstStyle/>
          <a:p>
            <a:pPr algn="r" eaLnBrk="0" hangingPunct="0">
              <a:defRPr/>
            </a:pPr>
            <a:r>
              <a:rPr lang="en-US" sz="2800" b="1" i="1" kern="0" dirty="0" smtClean="0">
                <a:solidFill>
                  <a:srgbClr val="151C77"/>
                </a:solidFill>
                <a:latin typeface="+mj-lt"/>
                <a:ea typeface="+mj-ea"/>
                <a:cs typeface="Arial" pitchFamily="34" charset="0"/>
              </a:rPr>
              <a:t>Facility Project </a:t>
            </a:r>
            <a:r>
              <a:rPr lang="en-US" sz="2800" b="1" i="1" kern="0" dirty="0">
                <a:solidFill>
                  <a:srgbClr val="151C77"/>
                </a:solidFill>
                <a:latin typeface="+mj-lt"/>
                <a:ea typeface="+mj-ea"/>
                <a:cs typeface="Arial" pitchFamily="34" charset="0"/>
              </a:rPr>
              <a:t>Circle of Life</a:t>
            </a:r>
          </a:p>
        </p:txBody>
      </p:sp>
      <p:sp>
        <p:nvSpPr>
          <p:cNvPr id="10" name="Slide Number Placeholder 4"/>
          <p:cNvSpPr>
            <a:spLocks noGrp="1"/>
          </p:cNvSpPr>
          <p:nvPr>
            <p:ph type="sldNum" sz="quarter" idx="4294967295"/>
          </p:nvPr>
        </p:nvSpPr>
        <p:spPr>
          <a:xfrm>
            <a:off x="8847138" y="6524625"/>
            <a:ext cx="250825" cy="304800"/>
          </a:xfrm>
          <a:prstGeom prst="rect">
            <a:avLst/>
          </a:prstGeom>
        </p:spPr>
        <p:txBody>
          <a:bodyPr/>
          <a:lstStyle/>
          <a:p>
            <a:pPr algn="l" eaLnBrk="1" fontAlgn="auto" hangingPunct="1">
              <a:spcBef>
                <a:spcPts val="0"/>
              </a:spcBef>
              <a:spcAft>
                <a:spcPts val="0"/>
              </a:spcAft>
              <a:defRPr/>
            </a:pPr>
            <a:fld id="{ED168AFA-94C9-417A-AFC8-7B2DC59476AB}" type="slidenum">
              <a:rPr lang="en-US" kern="0" smtClean="0">
                <a:solidFill>
                  <a:prstClr val="white">
                    <a:lumMod val="75000"/>
                  </a:prstClr>
                </a:solidFill>
              </a:rPr>
              <a:pPr algn="l" eaLnBrk="1" fontAlgn="auto" hangingPunct="1">
                <a:spcBef>
                  <a:spcPts val="0"/>
                </a:spcBef>
                <a:spcAft>
                  <a:spcPts val="0"/>
                </a:spcAft>
                <a:defRPr/>
              </a:pPr>
              <a:t>8</a:t>
            </a:fld>
            <a:endParaRPr lang="en-US" kern="0" dirty="0" smtClean="0">
              <a:solidFill>
                <a:prstClr val="white">
                  <a:lumMod val="75000"/>
                </a:prstClr>
              </a:solidFill>
            </a:endParaRPr>
          </a:p>
        </p:txBody>
      </p:sp>
      <p:pic>
        <p:nvPicPr>
          <p:cNvPr id="30725" name="Picture 2" descr="http://3.bp.blogspot.com/_yG2HbYQQYOw/SOO6ZFXdCxI/AAAAAAAACo8/kfQ-K6WO4uI/s400/!0_2008_MoneyStack01PSP.jpg"/>
          <p:cNvPicPr>
            <a:picLocks noChangeAspect="1" noChangeArrowheads="1"/>
          </p:cNvPicPr>
          <p:nvPr/>
        </p:nvPicPr>
        <p:blipFill>
          <a:blip r:embed="rId4" cstate="print"/>
          <a:srcRect/>
          <a:stretch>
            <a:fillRect/>
          </a:stretch>
        </p:blipFill>
        <p:spPr bwMode="auto">
          <a:xfrm>
            <a:off x="2275339" y="4232057"/>
            <a:ext cx="908837" cy="8182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miter lim="800000"/>
            <a:headEnd/>
            <a:tailEnd/>
          </a:ln>
        </p:spPr>
      </p:pic>
      <p:graphicFrame>
        <p:nvGraphicFramePr>
          <p:cNvPr id="325634" name="Object 2"/>
          <p:cNvGraphicFramePr>
            <a:graphicFrameLocks noChangeAspect="1"/>
          </p:cNvGraphicFramePr>
          <p:nvPr>
            <p:extLst>
              <p:ext uri="{D42A27DB-BD31-4B8C-83A1-F6EECF244321}">
                <p14:modId xmlns:p14="http://schemas.microsoft.com/office/powerpoint/2010/main" val="2899531381"/>
              </p:ext>
            </p:extLst>
          </p:nvPr>
        </p:nvGraphicFramePr>
        <p:xfrm>
          <a:off x="5869769" y="1113958"/>
          <a:ext cx="1127049" cy="852866"/>
        </p:xfrm>
        <a:graphic>
          <a:graphicData uri="http://schemas.openxmlformats.org/presentationml/2006/ole">
            <mc:AlternateContent xmlns:mc="http://schemas.openxmlformats.org/markup-compatibility/2006">
              <mc:Choice xmlns:v="urn:schemas-microsoft-com:vml" Requires="v">
                <p:oleObj spid="_x0000_s140302" name="Document" r:id="rId6" imgW="9728406" imgH="7376690" progId="Word.Document.12">
                  <p:embed/>
                </p:oleObj>
              </mc:Choice>
              <mc:Fallback>
                <p:oleObj name="Document" r:id="rId6" imgW="9728406" imgH="7376690"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9769" y="1113958"/>
                        <a:ext cx="1127049" cy="85286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 name="Picture 15" descr="FGWB_00812_JJ_02"/>
          <p:cNvPicPr/>
          <p:nvPr/>
        </p:nvPicPr>
        <p:blipFill>
          <a:blip r:embed="rId8" cstate="print"/>
          <a:srcRect/>
          <a:stretch>
            <a:fillRect/>
          </a:stretch>
        </p:blipFill>
        <p:spPr bwMode="auto">
          <a:xfrm>
            <a:off x="2001583" y="1735237"/>
            <a:ext cx="1008772" cy="826239"/>
          </a:xfrm>
          <a:prstGeom prst="rect">
            <a:avLst/>
          </a:prstGeom>
          <a:noFill/>
          <a:ln w="9525">
            <a:solidFill>
              <a:schemeClr val="tx1"/>
            </a:solidFill>
            <a:miter lim="800000"/>
            <a:headEnd/>
            <a:tailEnd/>
          </a:ln>
        </p:spPr>
      </p:pic>
      <p:sp>
        <p:nvSpPr>
          <p:cNvPr id="19" name="TextBox 18"/>
          <p:cNvSpPr txBox="1"/>
          <p:nvPr/>
        </p:nvSpPr>
        <p:spPr>
          <a:xfrm>
            <a:off x="3746366" y="1212108"/>
            <a:ext cx="1786066" cy="3077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ln>
        </p:spPr>
        <p:txBody>
          <a:bodyPr wrap="none" rtlCol="0">
            <a:spAutoFit/>
          </a:bodyPr>
          <a:lstStyle/>
          <a:p>
            <a:pPr algn="ctr"/>
            <a:r>
              <a:rPr lang="en-US" sz="1400" b="1" u="sng" dirty="0" smtClean="0">
                <a:solidFill>
                  <a:prstClr val="black"/>
                </a:solidFill>
                <a:cs typeface="Arial" charset="0"/>
              </a:rPr>
              <a:t>Requirement</a:t>
            </a:r>
            <a:r>
              <a:rPr lang="en-US" sz="1400" b="1" dirty="0" smtClean="0">
                <a:solidFill>
                  <a:prstClr val="black"/>
                </a:solidFill>
                <a:cs typeface="Arial" charset="0"/>
              </a:rPr>
              <a:t> - Unit</a:t>
            </a:r>
            <a:endParaRPr lang="en-US" sz="1400" b="1" dirty="0">
              <a:solidFill>
                <a:prstClr val="black"/>
              </a:solidFill>
              <a:cs typeface="Arial" charset="0"/>
            </a:endParaRPr>
          </a:p>
        </p:txBody>
      </p:sp>
      <p:sp>
        <p:nvSpPr>
          <p:cNvPr id="20" name="TextBox 19"/>
          <p:cNvSpPr txBox="1"/>
          <p:nvPr/>
        </p:nvSpPr>
        <p:spPr>
          <a:xfrm>
            <a:off x="6158634" y="2407588"/>
            <a:ext cx="1462259" cy="3077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ln>
        </p:spPr>
        <p:txBody>
          <a:bodyPr wrap="none" rtlCol="0">
            <a:spAutoFit/>
          </a:bodyPr>
          <a:lstStyle/>
          <a:p>
            <a:pPr algn="ctr"/>
            <a:r>
              <a:rPr lang="en-US" sz="1400" b="1" u="sng" dirty="0" smtClean="0">
                <a:solidFill>
                  <a:prstClr val="black"/>
                </a:solidFill>
                <a:cs typeface="Arial" charset="0"/>
              </a:rPr>
              <a:t>Program</a:t>
            </a:r>
            <a:r>
              <a:rPr lang="en-US" sz="1400" b="1" dirty="0" smtClean="0">
                <a:solidFill>
                  <a:prstClr val="black"/>
                </a:solidFill>
                <a:cs typeface="Arial" charset="0"/>
              </a:rPr>
              <a:t> - BCE</a:t>
            </a:r>
            <a:endParaRPr lang="en-US" sz="1400" b="1" dirty="0">
              <a:solidFill>
                <a:prstClr val="black"/>
              </a:solidFill>
              <a:cs typeface="Arial" charset="0"/>
            </a:endParaRPr>
          </a:p>
        </p:txBody>
      </p:sp>
      <p:sp>
        <p:nvSpPr>
          <p:cNvPr id="22" name="TextBox 21"/>
          <p:cNvSpPr txBox="1"/>
          <p:nvPr/>
        </p:nvSpPr>
        <p:spPr>
          <a:xfrm>
            <a:off x="6036992" y="3944805"/>
            <a:ext cx="2587310" cy="73866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ln>
        </p:spPr>
        <p:txBody>
          <a:bodyPr wrap="none" rtlCol="0">
            <a:spAutoFit/>
          </a:bodyPr>
          <a:lstStyle/>
          <a:p>
            <a:pPr algn="ctr"/>
            <a:r>
              <a:rPr lang="en-US" sz="1400" b="1" u="sng" dirty="0" smtClean="0">
                <a:solidFill>
                  <a:prstClr val="black"/>
                </a:solidFill>
                <a:cs typeface="Arial" charset="0"/>
              </a:rPr>
              <a:t>Prioritize</a:t>
            </a:r>
          </a:p>
          <a:p>
            <a:pPr algn="ctr"/>
            <a:r>
              <a:rPr lang="en-US" sz="1400" b="1" dirty="0" smtClean="0">
                <a:solidFill>
                  <a:prstClr val="black"/>
                </a:solidFill>
                <a:cs typeface="Arial" charset="0"/>
              </a:rPr>
              <a:t>- </a:t>
            </a:r>
            <a:r>
              <a:rPr lang="en-US" sz="1400" b="1" dirty="0" err="1" smtClean="0">
                <a:solidFill>
                  <a:prstClr val="black"/>
                </a:solidFill>
                <a:cs typeface="Arial" charset="0"/>
              </a:rPr>
              <a:t>Wg</a:t>
            </a:r>
            <a:r>
              <a:rPr lang="en-US" sz="1400" b="1" dirty="0" smtClean="0">
                <a:solidFill>
                  <a:prstClr val="black"/>
                </a:solidFill>
                <a:cs typeface="Arial" charset="0"/>
              </a:rPr>
              <a:t> Facilities Board</a:t>
            </a:r>
          </a:p>
          <a:p>
            <a:pPr algn="ctr"/>
            <a:r>
              <a:rPr lang="en-US" sz="1400" b="1" dirty="0" smtClean="0">
                <a:solidFill>
                  <a:prstClr val="black"/>
                </a:solidFill>
                <a:cs typeface="Arial" charset="0"/>
              </a:rPr>
              <a:t>- AFRC Corporate Structure</a:t>
            </a:r>
            <a:endParaRPr lang="en-US" sz="1400" b="1" dirty="0">
              <a:solidFill>
                <a:prstClr val="black"/>
              </a:solidFill>
              <a:cs typeface="Arial" charset="0"/>
            </a:endParaRPr>
          </a:p>
        </p:txBody>
      </p:sp>
      <p:sp>
        <p:nvSpPr>
          <p:cNvPr id="25" name="TextBox 24"/>
          <p:cNvSpPr txBox="1"/>
          <p:nvPr/>
        </p:nvSpPr>
        <p:spPr>
          <a:xfrm>
            <a:off x="1433776" y="4487289"/>
            <a:ext cx="620683" cy="3077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ln>
        </p:spPr>
        <p:txBody>
          <a:bodyPr wrap="none" rtlCol="0">
            <a:spAutoFit/>
          </a:bodyPr>
          <a:lstStyle/>
          <a:p>
            <a:pPr algn="ctr"/>
            <a:r>
              <a:rPr lang="en-US" sz="1400" b="1" u="sng" dirty="0" smtClean="0">
                <a:solidFill>
                  <a:prstClr val="black"/>
                </a:solidFill>
                <a:cs typeface="Arial" charset="0"/>
              </a:rPr>
              <a:t>Fund</a:t>
            </a:r>
            <a:endParaRPr lang="en-US" sz="1400" b="1" u="sng" dirty="0">
              <a:solidFill>
                <a:prstClr val="black"/>
              </a:solidFill>
              <a:cs typeface="Arial" charset="0"/>
            </a:endParaRPr>
          </a:p>
        </p:txBody>
      </p:sp>
      <p:sp>
        <p:nvSpPr>
          <p:cNvPr id="26" name="TextBox 25"/>
          <p:cNvSpPr txBox="1"/>
          <p:nvPr/>
        </p:nvSpPr>
        <p:spPr>
          <a:xfrm>
            <a:off x="872733" y="1950772"/>
            <a:ext cx="870751" cy="30777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19050">
            <a:solidFill>
              <a:schemeClr val="tx1"/>
            </a:solidFill>
          </a:ln>
        </p:spPr>
        <p:txBody>
          <a:bodyPr wrap="none" rtlCol="0">
            <a:spAutoFit/>
          </a:bodyPr>
          <a:lstStyle/>
          <a:p>
            <a:pPr algn="ctr"/>
            <a:r>
              <a:rPr lang="en-US" sz="1400" b="1" u="sng" dirty="0" smtClean="0">
                <a:solidFill>
                  <a:prstClr val="black"/>
                </a:solidFill>
                <a:cs typeface="Arial" charset="0"/>
              </a:rPr>
              <a:t>Execute</a:t>
            </a:r>
            <a:endParaRPr lang="en-US" sz="1400" b="1" u="sng" dirty="0">
              <a:solidFill>
                <a:prstClr val="black"/>
              </a:solidFill>
              <a:cs typeface="Arial" charset="0"/>
            </a:endParaRPr>
          </a:p>
        </p:txBody>
      </p:sp>
      <p:sp>
        <p:nvSpPr>
          <p:cNvPr id="27" name="Circular Arrow 26"/>
          <p:cNvSpPr/>
          <p:nvPr/>
        </p:nvSpPr>
        <p:spPr>
          <a:xfrm rot="20010717">
            <a:off x="3242815" y="2299219"/>
            <a:ext cx="2376930" cy="2320070"/>
          </a:xfrm>
          <a:prstGeom prst="circularArrow">
            <a:avLst>
              <a:gd name="adj1" fmla="val 7945"/>
              <a:gd name="adj2" fmla="val 312630"/>
              <a:gd name="adj3" fmla="val 14100665"/>
              <a:gd name="adj4" fmla="val 17032745"/>
              <a:gd name="adj5" fmla="val 4556"/>
            </a:avLst>
          </a:prstGeom>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graphicFrame>
        <p:nvGraphicFramePr>
          <p:cNvPr id="325635" name="Object 3"/>
          <p:cNvGraphicFramePr>
            <a:graphicFrameLocks noChangeAspect="1"/>
          </p:cNvGraphicFramePr>
          <p:nvPr>
            <p:extLst>
              <p:ext uri="{D42A27DB-BD31-4B8C-83A1-F6EECF244321}">
                <p14:modId xmlns:p14="http://schemas.microsoft.com/office/powerpoint/2010/main" val="2765042266"/>
              </p:ext>
            </p:extLst>
          </p:nvPr>
        </p:nvGraphicFramePr>
        <p:xfrm>
          <a:off x="7879728" y="2289431"/>
          <a:ext cx="744574" cy="1017134"/>
        </p:xfrm>
        <a:graphic>
          <a:graphicData uri="http://schemas.openxmlformats.org/presentationml/2006/ole">
            <mc:AlternateContent xmlns:mc="http://schemas.openxmlformats.org/markup-compatibility/2006">
              <mc:Choice xmlns:v="urn:schemas-microsoft-com:vml" Requires="v">
                <p:oleObj spid="_x0000_s140303" name="Document" r:id="rId10" imgW="6679714" imgH="9126634" progId="Word.Document.8">
                  <p:embed/>
                </p:oleObj>
              </mc:Choice>
              <mc:Fallback>
                <p:oleObj name="Document" r:id="rId10" imgW="6679714" imgH="9126634"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79728" y="2289431"/>
                        <a:ext cx="744574" cy="101713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5915041" y="5441366"/>
            <a:ext cx="3184715" cy="954107"/>
          </a:xfrm>
          <a:prstGeom prst="rect">
            <a:avLst/>
          </a:prstGeom>
          <a:solidFill>
            <a:schemeClr val="bg1"/>
          </a:solidFill>
        </p:spPr>
        <p:txBody>
          <a:bodyPr wrap="square">
            <a:spAutoFit/>
          </a:bodyPr>
          <a:lstStyle/>
          <a:p>
            <a:pPr marL="571500" lvl="2" indent="-342900" defTabSz="908050">
              <a:spcBef>
                <a:spcPts val="0"/>
              </a:spcBef>
            </a:pPr>
            <a:r>
              <a:rPr lang="en-US" sz="1400" b="1" u="sng" dirty="0" smtClean="0"/>
              <a:t>Host</a:t>
            </a:r>
            <a:r>
              <a:rPr lang="en-US" sz="1400" b="1" dirty="0"/>
              <a:t>: you own the process; </a:t>
            </a:r>
            <a:r>
              <a:rPr lang="en-US" sz="1400" b="1" dirty="0" smtClean="0"/>
              <a:t/>
            </a:r>
            <a:br>
              <a:rPr lang="en-US" sz="1400" b="1" dirty="0" smtClean="0"/>
            </a:br>
            <a:r>
              <a:rPr lang="en-US" sz="1400" b="1" dirty="0" smtClean="0"/>
              <a:t>    take care  of tenants</a:t>
            </a:r>
            <a:endParaRPr lang="en-US" sz="1400" b="1" dirty="0"/>
          </a:p>
          <a:p>
            <a:pPr marL="571500" lvl="2" indent="-342900" defTabSz="908050">
              <a:spcBef>
                <a:spcPts val="0"/>
              </a:spcBef>
            </a:pPr>
            <a:r>
              <a:rPr lang="en-US" sz="1400" b="1" u="sng" dirty="0"/>
              <a:t>Tenant</a:t>
            </a:r>
            <a:r>
              <a:rPr lang="en-US" sz="1400" b="1" dirty="0"/>
              <a:t>: make </a:t>
            </a:r>
            <a:r>
              <a:rPr lang="en-US" sz="1400" b="1" dirty="0" smtClean="0"/>
              <a:t>needs known;</a:t>
            </a:r>
            <a:br>
              <a:rPr lang="en-US" sz="1400" b="1" dirty="0" smtClean="0"/>
            </a:br>
            <a:r>
              <a:rPr lang="en-US" sz="1400" b="1" dirty="0" smtClean="0"/>
              <a:t>       BCE </a:t>
            </a:r>
            <a:r>
              <a:rPr lang="en-US" sz="1400" b="1" dirty="0"/>
              <a:t>is your entry point</a:t>
            </a:r>
          </a:p>
        </p:txBody>
      </p:sp>
      <p:graphicFrame>
        <p:nvGraphicFramePr>
          <p:cNvPr id="325636" name="Object 4"/>
          <p:cNvGraphicFramePr>
            <a:graphicFrameLocks noChangeAspect="1"/>
          </p:cNvGraphicFramePr>
          <p:nvPr>
            <p:extLst>
              <p:ext uri="{D42A27DB-BD31-4B8C-83A1-F6EECF244321}">
                <p14:modId xmlns:p14="http://schemas.microsoft.com/office/powerpoint/2010/main" val="94948380"/>
              </p:ext>
            </p:extLst>
          </p:nvPr>
        </p:nvGraphicFramePr>
        <p:xfrm>
          <a:off x="4896906" y="5060022"/>
          <a:ext cx="748340" cy="968529"/>
        </p:xfrm>
        <a:graphic>
          <a:graphicData uri="http://schemas.openxmlformats.org/presentationml/2006/ole">
            <mc:AlternateContent xmlns:mc="http://schemas.openxmlformats.org/markup-compatibility/2006">
              <mc:Choice xmlns:v="urn:schemas-microsoft-com:vml" Requires="v">
                <p:oleObj spid="_x0000_s140304" name="Acrobat Document" r:id="rId12" imgW="4663409" imgH="6034916" progId="Acrobat.Document.11">
                  <p:embed/>
                </p:oleObj>
              </mc:Choice>
              <mc:Fallback>
                <p:oleObj name="Acrobat Document" r:id="rId12" imgW="4663409" imgH="6034916" progId="Acrobat.Document.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96906" y="5060022"/>
                        <a:ext cx="748340" cy="96852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TextBox 28"/>
          <p:cNvSpPr txBox="1"/>
          <p:nvPr/>
        </p:nvSpPr>
        <p:spPr>
          <a:xfrm>
            <a:off x="3741616" y="1519885"/>
            <a:ext cx="1767150" cy="738664"/>
          </a:xfrm>
          <a:prstGeom prst="rect">
            <a:avLst/>
          </a:prstGeom>
          <a:noFill/>
        </p:spPr>
        <p:txBody>
          <a:bodyPr wrap="none" rtlCol="0">
            <a:spAutoFit/>
          </a:bodyPr>
          <a:lstStyle/>
          <a:p>
            <a:pPr marL="166688" indent="-166688">
              <a:buFont typeface="Arial" panose="020B0604020202020204" pitchFamily="34" charset="0"/>
              <a:buChar char="•"/>
            </a:pPr>
            <a:r>
              <a:rPr lang="en-US" sz="1400" b="1" dirty="0" smtClean="0"/>
              <a:t>IDP / ADP</a:t>
            </a:r>
          </a:p>
          <a:p>
            <a:pPr marL="166688" indent="-166688">
              <a:buFont typeface="Arial" panose="020B0604020202020204" pitchFamily="34" charset="0"/>
              <a:buChar char="•"/>
            </a:pPr>
            <a:r>
              <a:rPr lang="en-US" sz="1400" b="1" dirty="0" smtClean="0"/>
              <a:t>FOCUS</a:t>
            </a:r>
          </a:p>
          <a:p>
            <a:pPr marL="166688" indent="-166688">
              <a:buFont typeface="Arial" panose="020B0604020202020204" pitchFamily="34" charset="0"/>
              <a:buChar char="•"/>
            </a:pPr>
            <a:r>
              <a:rPr lang="en-US" sz="1400" b="1" dirty="0" smtClean="0"/>
              <a:t>Emergent Needs</a:t>
            </a:r>
            <a:endParaRPr lang="en-US" sz="1400" b="1" dirty="0"/>
          </a:p>
        </p:txBody>
      </p:sp>
      <p:sp>
        <p:nvSpPr>
          <p:cNvPr id="30" name="TextBox 29"/>
          <p:cNvSpPr txBox="1"/>
          <p:nvPr/>
        </p:nvSpPr>
        <p:spPr>
          <a:xfrm>
            <a:off x="6154146" y="2797998"/>
            <a:ext cx="1558760" cy="523220"/>
          </a:xfrm>
          <a:prstGeom prst="rect">
            <a:avLst/>
          </a:prstGeom>
          <a:noFill/>
        </p:spPr>
        <p:txBody>
          <a:bodyPr wrap="none" rtlCol="0">
            <a:spAutoFit/>
          </a:bodyPr>
          <a:lstStyle/>
          <a:p>
            <a:pPr marL="166688" indent="-166688">
              <a:buFont typeface="Arial" panose="020B0604020202020204" pitchFamily="34" charset="0"/>
              <a:buChar char="•"/>
            </a:pPr>
            <a:r>
              <a:rPr lang="en-US" sz="1400" b="1" dirty="0" smtClean="0"/>
              <a:t>AF Form 332</a:t>
            </a:r>
          </a:p>
          <a:p>
            <a:pPr marL="166688" indent="-166688">
              <a:buFont typeface="Arial" panose="020B0604020202020204" pitchFamily="34" charset="0"/>
              <a:buChar char="•"/>
            </a:pPr>
            <a:r>
              <a:rPr lang="en-US" sz="1400" b="1" dirty="0" smtClean="0"/>
              <a:t>DD Form 1391</a:t>
            </a:r>
            <a:endParaRPr lang="en-US" sz="1400" b="1" dirty="0"/>
          </a:p>
        </p:txBody>
      </p:sp>
      <p:sp>
        <p:nvSpPr>
          <p:cNvPr id="31" name="TextBox 30"/>
          <p:cNvSpPr txBox="1"/>
          <p:nvPr/>
        </p:nvSpPr>
        <p:spPr>
          <a:xfrm>
            <a:off x="5985268" y="4730122"/>
            <a:ext cx="2801088" cy="954107"/>
          </a:xfrm>
          <a:prstGeom prst="rect">
            <a:avLst/>
          </a:prstGeom>
          <a:noFill/>
        </p:spPr>
        <p:txBody>
          <a:bodyPr wrap="none" rtlCol="0">
            <a:spAutoFit/>
          </a:bodyPr>
          <a:lstStyle/>
          <a:p>
            <a:pPr marL="166688" indent="-166688">
              <a:buFont typeface="Arial" panose="020B0604020202020204" pitchFamily="34" charset="0"/>
              <a:buChar char="•"/>
            </a:pPr>
            <a:r>
              <a:rPr lang="en-US" sz="1400" b="1" dirty="0" smtClean="0"/>
              <a:t>Annual program calls</a:t>
            </a:r>
          </a:p>
          <a:p>
            <a:pPr marL="166688" indent="-166688">
              <a:buFont typeface="Arial" panose="020B0604020202020204" pitchFamily="34" charset="0"/>
              <a:buChar char="•"/>
            </a:pPr>
            <a:r>
              <a:rPr lang="en-US" sz="1400" b="1" dirty="0" smtClean="0"/>
              <a:t>CE/CONS execution strategy</a:t>
            </a:r>
          </a:p>
          <a:p>
            <a:pPr marL="166688" indent="-166688">
              <a:buFont typeface="Arial" panose="020B0604020202020204" pitchFamily="34" charset="0"/>
              <a:buChar char="•"/>
            </a:pPr>
            <a:r>
              <a:rPr lang="en-US" sz="1400" b="1" dirty="0" smtClean="0"/>
              <a:t>NAF </a:t>
            </a:r>
            <a:r>
              <a:rPr lang="en-US" sz="1400" b="1" dirty="0"/>
              <a:t>coordination (MILCON)</a:t>
            </a:r>
          </a:p>
          <a:p>
            <a:pPr marL="166688" indent="-166688">
              <a:buFont typeface="Arial" panose="020B0604020202020204" pitchFamily="34" charset="0"/>
              <a:buChar char="•"/>
            </a:pPr>
            <a:endParaRPr lang="en-US" sz="1400" b="1" dirty="0" smtClean="0"/>
          </a:p>
        </p:txBody>
      </p:sp>
      <p:sp>
        <p:nvSpPr>
          <p:cNvPr id="32" name="TextBox 31"/>
          <p:cNvSpPr txBox="1"/>
          <p:nvPr/>
        </p:nvSpPr>
        <p:spPr>
          <a:xfrm>
            <a:off x="1411570" y="5073785"/>
            <a:ext cx="3036729" cy="523220"/>
          </a:xfrm>
          <a:prstGeom prst="rect">
            <a:avLst/>
          </a:prstGeom>
          <a:noFill/>
        </p:spPr>
        <p:txBody>
          <a:bodyPr wrap="none" rtlCol="0">
            <a:spAutoFit/>
          </a:bodyPr>
          <a:lstStyle/>
          <a:p>
            <a:pPr marL="166688" indent="-166688">
              <a:buFont typeface="Arial" panose="020B0604020202020204" pitchFamily="34" charset="0"/>
              <a:buChar char="•"/>
            </a:pPr>
            <a:r>
              <a:rPr lang="en-US" sz="1400" b="1" dirty="0" smtClean="0"/>
              <a:t>O&amp;M – request when ready</a:t>
            </a:r>
          </a:p>
          <a:p>
            <a:pPr marL="166688" indent="-166688">
              <a:buFont typeface="Arial" panose="020B0604020202020204" pitchFamily="34" charset="0"/>
              <a:buChar char="•"/>
            </a:pPr>
            <a:r>
              <a:rPr lang="en-US" sz="1400" b="1" dirty="0" smtClean="0"/>
              <a:t>MILCON – annual appropriation</a:t>
            </a:r>
            <a:endParaRPr lang="en-US" sz="1400" b="1" dirty="0"/>
          </a:p>
        </p:txBody>
      </p:sp>
      <p:sp>
        <p:nvSpPr>
          <p:cNvPr id="33" name="TextBox 32"/>
          <p:cNvSpPr txBox="1"/>
          <p:nvPr/>
        </p:nvSpPr>
        <p:spPr>
          <a:xfrm>
            <a:off x="818201" y="2582873"/>
            <a:ext cx="2004395" cy="738664"/>
          </a:xfrm>
          <a:prstGeom prst="rect">
            <a:avLst/>
          </a:prstGeom>
          <a:noFill/>
        </p:spPr>
        <p:txBody>
          <a:bodyPr wrap="none" rtlCol="0">
            <a:spAutoFit/>
          </a:bodyPr>
          <a:lstStyle/>
          <a:p>
            <a:pPr marL="166688" indent="-166688">
              <a:buFont typeface="Arial" panose="020B0604020202020204" pitchFamily="34" charset="0"/>
              <a:buChar char="•"/>
            </a:pPr>
            <a:r>
              <a:rPr lang="en-US" sz="1400" b="1" dirty="0" smtClean="0"/>
              <a:t>Local contracting</a:t>
            </a:r>
          </a:p>
          <a:p>
            <a:pPr marL="166688" indent="-166688">
              <a:buFont typeface="Arial" panose="020B0604020202020204" pitchFamily="34" charset="0"/>
              <a:buChar char="•"/>
            </a:pPr>
            <a:r>
              <a:rPr lang="en-US" sz="1400" b="1" dirty="0" smtClean="0"/>
              <a:t>Corps of Engineers</a:t>
            </a:r>
          </a:p>
          <a:p>
            <a:pPr marL="166688" indent="-166688">
              <a:buFont typeface="Arial" panose="020B0604020202020204" pitchFamily="34" charset="0"/>
              <a:buChar char="•"/>
            </a:pPr>
            <a:r>
              <a:rPr lang="en-US" sz="1400" b="1" dirty="0" smtClean="0"/>
              <a:t>AFCEC</a:t>
            </a:r>
            <a:endParaRPr lang="en-US" sz="1400" b="1" dirty="0"/>
          </a:p>
        </p:txBody>
      </p:sp>
      <p:sp>
        <p:nvSpPr>
          <p:cNvPr id="34" name="TextBox 33"/>
          <p:cNvSpPr txBox="1"/>
          <p:nvPr/>
        </p:nvSpPr>
        <p:spPr>
          <a:xfrm>
            <a:off x="3516867" y="3104515"/>
            <a:ext cx="1795684" cy="707886"/>
          </a:xfrm>
          <a:prstGeom prst="rect">
            <a:avLst/>
          </a:prstGeom>
          <a:noFill/>
        </p:spPr>
        <p:txBody>
          <a:bodyPr wrap="none" rtlCol="0">
            <a:spAutoFit/>
          </a:bodyPr>
          <a:lstStyle/>
          <a:p>
            <a:pPr algn="ct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MSG/CC</a:t>
            </a:r>
          </a:p>
          <a:p>
            <a:pPr algn="ct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Sanity Check</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3" name="TextBox 4"/>
          <p:cNvSpPr txBox="1">
            <a:spLocks noChangeArrowheads="1"/>
          </p:cNvSpPr>
          <p:nvPr/>
        </p:nvSpPr>
        <p:spPr bwMode="auto">
          <a:xfrm>
            <a:off x="0" y="6449786"/>
            <a:ext cx="9144000" cy="400110"/>
          </a:xfrm>
          <a:prstGeom prst="rect">
            <a:avLst/>
          </a:prstGeom>
          <a:solidFill>
            <a:schemeClr val="accent2">
              <a:lumMod val="50000"/>
            </a:schemeClr>
          </a:solidFill>
          <a:ln w="9525">
            <a:noFill/>
            <a:miter lim="800000"/>
            <a:headEnd/>
            <a:tailEnd/>
          </a:ln>
        </p:spPr>
        <p:txBody>
          <a:bodyPr>
            <a:spAutoFit/>
          </a:bodyPr>
          <a:lstStyle/>
          <a:p>
            <a:pPr algn="ctr">
              <a:defRPr/>
            </a:pPr>
            <a:r>
              <a:rPr lang="en-US" sz="2000" b="1" dirty="0" smtClean="0">
                <a:solidFill>
                  <a:srgbClr val="FFFFFF"/>
                </a:solidFill>
              </a:rPr>
              <a:t>Plan, prioritize, and pursue – get high impact projects ready to execute </a:t>
            </a:r>
            <a:endParaRPr lang="en-US" sz="2000" b="1" dirty="0">
              <a:solidFill>
                <a:srgbClr val="FFFFFF"/>
              </a:solidFill>
            </a:endParaRPr>
          </a:p>
        </p:txBody>
      </p:sp>
    </p:spTree>
    <p:extLst>
      <p:ext uri="{BB962C8B-B14F-4D97-AF65-F5344CB8AC3E}">
        <p14:creationId xmlns:p14="http://schemas.microsoft.com/office/powerpoint/2010/main" val="30160465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7"/>
          <p:cNvSpPr>
            <a:spLocks noChangeArrowheads="1"/>
          </p:cNvSpPr>
          <p:nvPr/>
        </p:nvSpPr>
        <p:spPr bwMode="auto">
          <a:xfrm>
            <a:off x="304800" y="5522913"/>
            <a:ext cx="6248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marL="0" lvl="1" indent="0" eaLnBrk="1" hangingPunct="1"/>
            <a:r>
              <a:rPr lang="en-US" altLang="en-US" b="1" dirty="0">
                <a:solidFill>
                  <a:srgbClr val="000000"/>
                </a:solidFill>
              </a:rPr>
              <a:t>Objective:  </a:t>
            </a:r>
            <a:r>
              <a:rPr lang="en-US" dirty="0"/>
              <a:t>All AFRC Bases and Stations </a:t>
            </a:r>
            <a:r>
              <a:rPr lang="en-US" dirty="0" smtClean="0"/>
              <a:t>compliant </a:t>
            </a:r>
            <a:r>
              <a:rPr lang="en-US" dirty="0"/>
              <a:t>by the end of Dec 15</a:t>
            </a:r>
          </a:p>
          <a:p>
            <a:pPr eaLnBrk="1" hangingPunct="1"/>
            <a:r>
              <a:rPr lang="en-US" altLang="en-US" b="1" dirty="0" smtClean="0">
                <a:solidFill>
                  <a:srgbClr val="000000"/>
                </a:solidFill>
              </a:rPr>
              <a:t>Measure</a:t>
            </a:r>
            <a:r>
              <a:rPr lang="en-US" altLang="en-US" b="1" dirty="0">
                <a:solidFill>
                  <a:srgbClr val="000000"/>
                </a:solidFill>
              </a:rPr>
              <a:t>:</a:t>
            </a:r>
            <a:r>
              <a:rPr lang="en-US" altLang="en-US" dirty="0">
                <a:solidFill>
                  <a:srgbClr val="000000"/>
                </a:solidFill>
              </a:rPr>
              <a:t>  </a:t>
            </a:r>
            <a:r>
              <a:rPr lang="en-US" dirty="0"/>
              <a:t>Installation Development </a:t>
            </a:r>
            <a:r>
              <a:rPr lang="en-US" dirty="0" smtClean="0"/>
              <a:t>Plans(IDP) completed in accordance with AFI 32-7062</a:t>
            </a:r>
            <a:endParaRPr lang="en-US" altLang="en-US" dirty="0">
              <a:solidFill>
                <a:srgbClr val="000000"/>
              </a:solidFill>
            </a:endParaRPr>
          </a:p>
          <a:p>
            <a:pPr eaLnBrk="1" hangingPunct="1"/>
            <a:r>
              <a:rPr lang="en-US" altLang="en-US" b="1" dirty="0">
                <a:solidFill>
                  <a:srgbClr val="000000"/>
                </a:solidFill>
              </a:rPr>
              <a:t>Data Source</a:t>
            </a:r>
            <a:r>
              <a:rPr lang="en-US" altLang="en-US" dirty="0">
                <a:solidFill>
                  <a:srgbClr val="000000"/>
                </a:solidFill>
              </a:rPr>
              <a:t>:  </a:t>
            </a:r>
            <a:r>
              <a:rPr lang="en-US" altLang="en-US" dirty="0" smtClean="0">
                <a:solidFill>
                  <a:srgbClr val="000000"/>
                </a:solidFill>
              </a:rPr>
              <a:t>Program Management Plan and base-reported data</a:t>
            </a:r>
            <a:endParaRPr lang="en-US" altLang="en-US" dirty="0">
              <a:solidFill>
                <a:srgbClr val="000000"/>
              </a:solidFill>
            </a:endParaRPr>
          </a:p>
        </p:txBody>
      </p:sp>
      <p:graphicFrame>
        <p:nvGraphicFramePr>
          <p:cNvPr id="11" name="Chart Placeholder 10"/>
          <p:cNvGraphicFramePr>
            <a:graphicFrameLocks noGrp="1"/>
          </p:cNvGraphicFramePr>
          <p:nvPr>
            <p:ph type="chart" sz="quarter" idx="11"/>
            <p:extLst>
              <p:ext uri="{D42A27DB-BD31-4B8C-83A1-F6EECF244321}">
                <p14:modId xmlns:p14="http://schemas.microsoft.com/office/powerpoint/2010/main" val="3109646666"/>
              </p:ext>
            </p:extLst>
          </p:nvPr>
        </p:nvGraphicFramePr>
        <p:xfrm>
          <a:off x="478564" y="1059682"/>
          <a:ext cx="6074637" cy="4036522"/>
        </p:xfrm>
        <a:graphic>
          <a:graphicData uri="http://schemas.openxmlformats.org/drawingml/2006/table">
            <a:tbl>
              <a:tblPr/>
              <a:tblGrid>
                <a:gridCol w="1774136"/>
                <a:gridCol w="1859293"/>
                <a:gridCol w="2441208"/>
              </a:tblGrid>
              <a:tr h="399440">
                <a:tc>
                  <a:txBody>
                    <a:bodyPr/>
                    <a:lstStyle/>
                    <a:p>
                      <a:pPr algn="ctr" fontAlgn="ctr"/>
                      <a:r>
                        <a:rPr lang="en-US" sz="1400" b="1" i="0" u="none" strike="noStrike" dirty="0" smtClean="0">
                          <a:solidFill>
                            <a:srgbClr val="000000"/>
                          </a:solidFill>
                          <a:latin typeface="+mn-lt"/>
                        </a:rPr>
                        <a:t>Base</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smtClean="0">
                          <a:solidFill>
                            <a:srgbClr val="000000"/>
                          </a:solidFill>
                          <a:latin typeface="+mn-lt"/>
                        </a:rPr>
                        <a:t>IDP Status</a:t>
                      </a:r>
                    </a:p>
                    <a:p>
                      <a:pPr algn="ctr" fontAlgn="ctr"/>
                      <a:r>
                        <a:rPr lang="en-US" sz="1400" b="1" i="0" u="none" strike="noStrike" dirty="0" smtClean="0">
                          <a:solidFill>
                            <a:srgbClr val="000000"/>
                          </a:solidFill>
                          <a:latin typeface="+mn-lt"/>
                        </a:rPr>
                        <a:t>(ECD)</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smtClean="0">
                          <a:solidFill>
                            <a:srgbClr val="000000"/>
                          </a:solidFill>
                          <a:latin typeface="+mn-lt"/>
                        </a:rPr>
                        <a:t>AICUZ Status</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395504">
                <a:tc>
                  <a:txBody>
                    <a:bodyPr/>
                    <a:lstStyle/>
                    <a:p>
                      <a:pPr algn="ctr" fontAlgn="ctr"/>
                      <a:r>
                        <a:rPr lang="en-US" sz="1400" b="1" i="0" u="none" strike="noStrike" dirty="0" smtClean="0">
                          <a:solidFill>
                            <a:srgbClr val="000000"/>
                          </a:solidFill>
                          <a:latin typeface="+mn-lt"/>
                        </a:rPr>
                        <a:t>Dobbins</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Jun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2011 - Complete</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Grissom</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Sep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2014 - Complete</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Homestead</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Oct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ECD Oct</a:t>
                      </a:r>
                      <a:r>
                        <a:rPr lang="en-US" sz="1400" b="1" i="0" u="none" strike="noStrike" baseline="0" dirty="0" smtClean="0">
                          <a:solidFill>
                            <a:srgbClr val="000000"/>
                          </a:solidFill>
                          <a:effectLst/>
                          <a:latin typeface="+mn-lt"/>
                        </a:rPr>
                        <a:t>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cs typeface="Times New Roman" pitchFamily="18" charset="0"/>
                        </a:rPr>
                        <a:t>March</a:t>
                      </a:r>
                      <a:endParaRPr lang="en-US" sz="1400" b="1" dirty="0">
                        <a:latin typeface="+mn-lt"/>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Dec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2005 – Complete</a:t>
                      </a:r>
                    </a:p>
                    <a:p>
                      <a:pPr algn="ctr" fontAlgn="ctr"/>
                      <a:r>
                        <a:rPr lang="en-US" sz="1400" b="1" i="0" u="none" strike="noStrike" dirty="0" smtClean="0">
                          <a:solidFill>
                            <a:srgbClr val="000000"/>
                          </a:solidFill>
                          <a:effectLst/>
                          <a:latin typeface="+mn-lt"/>
                        </a:rPr>
                        <a:t>(update pending)</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a:r>
                        <a:rPr lang="en-US" sz="1400" b="1" dirty="0" smtClean="0">
                          <a:latin typeface="+mn-lt"/>
                          <a:cs typeface="Times New Roman" pitchFamily="18" charset="0"/>
                        </a:rPr>
                        <a:t>Minneapolis</a:t>
                      </a:r>
                      <a:endParaRPr lang="en-US" sz="1400" b="1" dirty="0">
                        <a:latin typeface="+mn-lt"/>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Jul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N/A</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Niagara</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Aug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2015 - Complete</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Pittsburgh</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Jul 15</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effectLst/>
                          <a:latin typeface="+mn-lt"/>
                        </a:rPr>
                        <a:t>N/A</a:t>
                      </a:r>
                      <a:endParaRPr lang="en-US" sz="1400" b="1" i="0" u="none" strike="noStrike" dirty="0">
                        <a:solidFill>
                          <a:srgbClr val="000000"/>
                        </a:solidFill>
                        <a:effectLst/>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Westover</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latin typeface="+mn-lt"/>
                        </a:rPr>
                        <a:t>Jun</a:t>
                      </a:r>
                      <a:r>
                        <a:rPr lang="en-US" sz="1400" b="1" i="0" u="none" strike="noStrike" baseline="0" dirty="0" smtClean="0">
                          <a:solidFill>
                            <a:srgbClr val="000000"/>
                          </a:solidFill>
                          <a:latin typeface="+mn-lt"/>
                        </a:rPr>
                        <a:t> 15</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latin typeface="+mn-lt"/>
                        </a:rPr>
                        <a:t>2012 - Complete</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5504">
                <a:tc>
                  <a:txBody>
                    <a:bodyPr/>
                    <a:lstStyle/>
                    <a:p>
                      <a:pPr algn="ctr" fontAlgn="ctr"/>
                      <a:r>
                        <a:rPr lang="en-US" sz="1400" b="1" i="0" u="none" strike="noStrike" dirty="0" smtClean="0">
                          <a:solidFill>
                            <a:srgbClr val="000000"/>
                          </a:solidFill>
                          <a:latin typeface="+mn-lt"/>
                        </a:rPr>
                        <a:t>Youngstown</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latin typeface="+mn-lt"/>
                        </a:rPr>
                        <a:t>Aug 15</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00"/>
                          </a:solidFill>
                          <a:latin typeface="+mn-lt"/>
                        </a:rPr>
                        <a:t>N/A</a:t>
                      </a:r>
                      <a:endParaRPr lang="en-US" sz="1400" b="1" i="0" u="none" strike="noStrike" dirty="0">
                        <a:solidFill>
                          <a:srgbClr val="000000"/>
                        </a:solidFill>
                        <a:latin typeface="+mn-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6" name="Text Placeholder 25"/>
          <p:cNvSpPr>
            <a:spLocks noGrp="1"/>
          </p:cNvSpPr>
          <p:nvPr>
            <p:ph type="body" sz="quarter" idx="12"/>
          </p:nvPr>
        </p:nvSpPr>
        <p:spPr>
          <a:xfrm>
            <a:off x="1116013" y="6510338"/>
            <a:ext cx="990600" cy="247650"/>
          </a:xfrm>
        </p:spPr>
        <p:txBody>
          <a:bodyPr/>
          <a:lstStyle/>
          <a:p>
            <a:pPr>
              <a:defRPr/>
            </a:pPr>
            <a:r>
              <a:t>3 Mar 14</a:t>
            </a:r>
            <a:endParaRPr/>
          </a:p>
        </p:txBody>
      </p:sp>
      <p:sp>
        <p:nvSpPr>
          <p:cNvPr id="27" name="Text Placeholder 26"/>
          <p:cNvSpPr>
            <a:spLocks noGrp="1"/>
          </p:cNvSpPr>
          <p:nvPr>
            <p:ph type="body" sz="quarter" idx="13"/>
          </p:nvPr>
        </p:nvSpPr>
        <p:spPr>
          <a:xfrm>
            <a:off x="7954963" y="6510338"/>
            <a:ext cx="990600" cy="247650"/>
          </a:xfrm>
        </p:spPr>
        <p:txBody>
          <a:bodyPr/>
          <a:lstStyle/>
          <a:p>
            <a:pPr>
              <a:defRPr/>
            </a:pPr>
            <a:r>
              <a:t>AFRC/A7PP</a:t>
            </a:r>
            <a:endParaRPr/>
          </a:p>
        </p:txBody>
      </p:sp>
      <p:sp>
        <p:nvSpPr>
          <p:cNvPr id="8266" name="Slide Number Placeholder 4"/>
          <p:cNvSpPr>
            <a:spLocks noGrp="1"/>
          </p:cNvSpPr>
          <p:nvPr>
            <p:ph type="sldNum" sz="quarter" idx="1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fld id="{D1002CE5-2FA7-4670-99B3-825592BAFB85}" type="slidenum">
              <a:rPr lang="en-US" altLang="en-US" sz="1000" smtClean="0">
                <a:solidFill>
                  <a:srgbClr val="969696"/>
                </a:solidFill>
              </a:rPr>
              <a:pPr/>
              <a:t>9</a:t>
            </a:fld>
            <a:endParaRPr lang="en-US" altLang="en-US" sz="1000" smtClean="0">
              <a:solidFill>
                <a:srgbClr val="969696"/>
              </a:solidFill>
            </a:endParaRPr>
          </a:p>
        </p:txBody>
      </p:sp>
      <p:sp>
        <p:nvSpPr>
          <p:cNvPr id="8267" name="Title 15"/>
          <p:cNvSpPr>
            <a:spLocks noGrp="1"/>
          </p:cNvSpPr>
          <p:nvPr>
            <p:ph type="title"/>
          </p:nvPr>
        </p:nvSpPr>
        <p:spPr>
          <a:xfrm>
            <a:off x="85458" y="276329"/>
            <a:ext cx="8763000" cy="457200"/>
          </a:xfrm>
        </p:spPr>
        <p:txBody>
          <a:bodyPr>
            <a:noAutofit/>
          </a:bodyPr>
          <a:lstStyle/>
          <a:p>
            <a:r>
              <a:rPr lang="en-US" altLang="en-US" dirty="0" smtClean="0"/>
              <a:t>Installation Planning</a:t>
            </a:r>
          </a:p>
        </p:txBody>
      </p:sp>
      <p:sp>
        <p:nvSpPr>
          <p:cNvPr id="13" name="TextBox 4"/>
          <p:cNvSpPr txBox="1">
            <a:spLocks noChangeArrowheads="1"/>
          </p:cNvSpPr>
          <p:nvPr/>
        </p:nvSpPr>
        <p:spPr bwMode="auto">
          <a:xfrm>
            <a:off x="0" y="6449786"/>
            <a:ext cx="9144000" cy="400110"/>
          </a:xfrm>
          <a:prstGeom prst="rect">
            <a:avLst/>
          </a:prstGeom>
          <a:solidFill>
            <a:schemeClr val="accent2">
              <a:lumMod val="50000"/>
            </a:schemeClr>
          </a:solidFill>
          <a:ln w="9525">
            <a:noFill/>
            <a:miter lim="800000"/>
            <a:headEnd/>
            <a:tailEnd/>
          </a:ln>
        </p:spPr>
        <p:txBody>
          <a:bodyPr>
            <a:spAutoFit/>
          </a:bodyPr>
          <a:lstStyle/>
          <a:p>
            <a:pPr algn="ctr">
              <a:defRPr/>
            </a:pPr>
            <a:r>
              <a:rPr lang="en-US" sz="2000" b="1" dirty="0" smtClean="0">
                <a:solidFill>
                  <a:srgbClr val="FFFFFF"/>
                </a:solidFill>
              </a:rPr>
              <a:t>Installation planning is cornerstone </a:t>
            </a:r>
            <a:r>
              <a:rPr lang="en-US" sz="2000" b="1" dirty="0">
                <a:solidFill>
                  <a:srgbClr val="FFFFFF"/>
                </a:solidFill>
              </a:rPr>
              <a:t>to long-term </a:t>
            </a:r>
            <a:r>
              <a:rPr lang="en-US" sz="2000" b="1" dirty="0" smtClean="0">
                <a:solidFill>
                  <a:srgbClr val="FFFFFF"/>
                </a:solidFill>
              </a:rPr>
              <a:t>program success</a:t>
            </a:r>
            <a:endParaRPr lang="en-US" sz="2000" b="1" dirty="0">
              <a:solidFill>
                <a:srgbClr val="FFFFFF"/>
              </a:solidFill>
            </a:endParaRPr>
          </a:p>
        </p:txBody>
      </p:sp>
      <p:sp>
        <p:nvSpPr>
          <p:cNvPr id="15" name="Content Placeholder 16"/>
          <p:cNvSpPr>
            <a:spLocks noGrp="1"/>
          </p:cNvSpPr>
          <p:nvPr>
            <p:ph sz="quarter" idx="4"/>
          </p:nvPr>
        </p:nvSpPr>
        <p:spPr>
          <a:xfrm>
            <a:off x="6858000" y="1295400"/>
            <a:ext cx="2286000" cy="3886200"/>
          </a:xfrm>
          <a:ln>
            <a:miter lim="800000"/>
            <a:headEnd/>
            <a:tailEnd/>
          </a:ln>
        </p:spPr>
        <p:txBody>
          <a:bodyPr/>
          <a:lstStyle/>
          <a:p>
            <a:pPr marL="115888" indent="-115888">
              <a:spcBef>
                <a:spcPct val="0"/>
              </a:spcBef>
              <a:buFont typeface="Arial" charset="0"/>
              <a:buChar char="•"/>
              <a:defRPr/>
            </a:pPr>
            <a:r>
              <a:rPr lang="en-US" sz="1400" dirty="0" smtClean="0"/>
              <a:t>IDP documents 20-30 year installation development vision</a:t>
            </a:r>
            <a:br>
              <a:rPr lang="en-US" sz="1400" dirty="0" smtClean="0"/>
            </a:br>
            <a:endParaRPr lang="en-US" sz="800" dirty="0" smtClean="0"/>
          </a:p>
          <a:p>
            <a:pPr marL="90488" indent="-90488">
              <a:spcBef>
                <a:spcPct val="0"/>
              </a:spcBef>
              <a:buFont typeface="Arial" charset="0"/>
              <a:buChar char="•"/>
              <a:defRPr/>
            </a:pPr>
            <a:r>
              <a:rPr lang="en-US" sz="1400" dirty="0" smtClean="0"/>
              <a:t>ADP provides details for specific mission areas </a:t>
            </a:r>
          </a:p>
          <a:p>
            <a:pPr marL="0" indent="0">
              <a:spcBef>
                <a:spcPct val="0"/>
              </a:spcBef>
              <a:buNone/>
              <a:defRPr/>
            </a:pPr>
            <a:r>
              <a:rPr lang="en-US" sz="1400" dirty="0"/>
              <a:t> </a:t>
            </a:r>
            <a:r>
              <a:rPr lang="en-US" sz="1400" dirty="0" smtClean="0"/>
              <a:t> (tenants) </a:t>
            </a:r>
          </a:p>
          <a:p>
            <a:pPr marL="0" indent="0">
              <a:spcBef>
                <a:spcPct val="0"/>
              </a:spcBef>
              <a:buNone/>
              <a:defRPr/>
            </a:pPr>
            <a:endParaRPr lang="en-US" sz="800" dirty="0" smtClean="0"/>
          </a:p>
          <a:p>
            <a:pPr marL="119063" lvl="1" indent="-119063">
              <a:spcBef>
                <a:spcPts val="300"/>
              </a:spcBef>
              <a:defRPr/>
            </a:pPr>
            <a:r>
              <a:rPr lang="en-US" sz="1400" b="0" dirty="0">
                <a:ea typeface="+mn-ea"/>
                <a:cs typeface="+mn-cs"/>
              </a:rPr>
              <a:t>Products </a:t>
            </a:r>
            <a:r>
              <a:rPr lang="en-US" sz="1400" b="0" dirty="0" smtClean="0">
                <a:ea typeface="+mn-ea"/>
                <a:cs typeface="+mn-cs"/>
              </a:rPr>
              <a:t>maintained on </a:t>
            </a:r>
            <a:r>
              <a:rPr lang="en-US" sz="1400" b="0" dirty="0">
                <a:ea typeface="+mn-ea"/>
                <a:cs typeface="+mn-cs"/>
              </a:rPr>
              <a:t>AFRC SharePoint site to facilitate Installation Facility Boards </a:t>
            </a:r>
            <a:r>
              <a:rPr lang="en-US" sz="1400" b="0" dirty="0" smtClean="0">
                <a:ea typeface="+mn-ea"/>
                <a:cs typeface="+mn-cs"/>
              </a:rPr>
              <a:t>requirements</a:t>
            </a:r>
          </a:p>
          <a:p>
            <a:pPr marL="119063" lvl="1" indent="-119063">
              <a:spcBef>
                <a:spcPts val="300"/>
              </a:spcBef>
              <a:defRPr/>
            </a:pPr>
            <a:endParaRPr lang="en-US" sz="800" b="0" dirty="0">
              <a:ea typeface="+mn-ea"/>
              <a:cs typeface="+mn-cs"/>
            </a:endParaRPr>
          </a:p>
          <a:p>
            <a:pPr marL="119063" lvl="1" indent="-119063">
              <a:spcBef>
                <a:spcPts val="300"/>
              </a:spcBef>
              <a:defRPr/>
            </a:pPr>
            <a:r>
              <a:rPr lang="en-US" sz="1400" b="0" dirty="0"/>
              <a:t>On-Site expertise provided to AFRC Installations and Tenants </a:t>
            </a:r>
            <a:r>
              <a:rPr lang="en-US" sz="1400" b="0" dirty="0" smtClean="0"/>
              <a:t>as available</a:t>
            </a:r>
            <a:endParaRPr lang="en-US" sz="1400" b="0" dirty="0"/>
          </a:p>
          <a:p>
            <a:pPr marL="119063" lvl="1" indent="-119063">
              <a:spcBef>
                <a:spcPts val="300"/>
              </a:spcBef>
              <a:defRPr/>
            </a:pPr>
            <a:endParaRPr lang="en-US" sz="1400" b="0" dirty="0">
              <a:ea typeface="+mn-ea"/>
              <a:cs typeface="+mn-cs"/>
            </a:endParaRPr>
          </a:p>
        </p:txBody>
      </p:sp>
      <p:sp>
        <p:nvSpPr>
          <p:cNvPr id="14" name="Content Placeholder 18"/>
          <p:cNvSpPr>
            <a:spLocks noGrp="1"/>
          </p:cNvSpPr>
          <p:nvPr>
            <p:ph sz="quarter" idx="14"/>
          </p:nvPr>
        </p:nvSpPr>
        <p:spPr>
          <a:xfrm>
            <a:off x="6858000" y="5402830"/>
            <a:ext cx="2286000" cy="1046956"/>
          </a:xfrm>
        </p:spPr>
        <p:txBody>
          <a:bodyPr/>
          <a:lstStyle/>
          <a:p>
            <a:pPr marL="90488" indent="-90488">
              <a:spcBef>
                <a:spcPct val="0"/>
              </a:spcBef>
              <a:buFont typeface="Arial" charset="0"/>
              <a:buChar char="•"/>
            </a:pPr>
            <a:r>
              <a:rPr lang="en-US" altLang="en-US" sz="1400" dirty="0" smtClean="0"/>
              <a:t>Make sure IDP reflects your priorities</a:t>
            </a:r>
          </a:p>
          <a:p>
            <a:pPr marL="90488" indent="-90488">
              <a:spcBef>
                <a:spcPct val="0"/>
              </a:spcBef>
              <a:buFont typeface="Arial" charset="0"/>
              <a:buChar char="•"/>
            </a:pPr>
            <a:r>
              <a:rPr lang="en-US" altLang="en-US" sz="1400" dirty="0" smtClean="0"/>
              <a:t>Stick to the plan as much as possible!</a:t>
            </a:r>
          </a:p>
        </p:txBody>
      </p:sp>
      <p:sp>
        <p:nvSpPr>
          <p:cNvPr id="16" name="TextBox 13"/>
          <p:cNvSpPr txBox="1">
            <a:spLocks noChangeArrowheads="1"/>
          </p:cNvSpPr>
          <p:nvPr/>
        </p:nvSpPr>
        <p:spPr bwMode="auto">
          <a:xfrm>
            <a:off x="6858000" y="5070475"/>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ltLang="en-US" sz="1600" b="1" u="sng" dirty="0" smtClean="0">
                <a:solidFill>
                  <a:srgbClr val="000000"/>
                </a:solidFill>
              </a:rPr>
              <a:t>Take-away</a:t>
            </a:r>
            <a:endParaRPr lang="en-US" altLang="en-US" sz="1600" b="1" u="sng" dirty="0">
              <a:solidFill>
                <a:srgbClr val="000000"/>
              </a:solidFill>
            </a:endParaRPr>
          </a:p>
          <a:p>
            <a:pPr eaLnBrk="1" hangingPunct="1"/>
            <a:endParaRPr lang="en-US" altLang="en-US" sz="1800" u="sng" dirty="0">
              <a:solidFill>
                <a:srgbClr val="000000"/>
              </a:solidFill>
            </a:endParaRPr>
          </a:p>
        </p:txBody>
      </p:sp>
    </p:spTree>
    <p:extLst>
      <p:ext uri="{BB962C8B-B14F-4D97-AF65-F5344CB8AC3E}">
        <p14:creationId xmlns:p14="http://schemas.microsoft.com/office/powerpoint/2010/main" val="3466202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USAF(Uncl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6F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wrap="none" anchor="ctr"/>
      <a:lstStyle>
        <a:defPPr>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6F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wrap="none" anchor="ctr"/>
      <a:lstStyle>
        <a:defPPr>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6F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wrap="none" anchor="ctr"/>
      <a:lstStyle>
        <a:defPPr>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6F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wrap="none" anchor="ctr"/>
      <a:lstStyle>
        <a:defPPr>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66FF"/>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spPr>
      <a:bodyPr wrap="none" anchor="ctr"/>
      <a:lstStyle>
        <a:defPPr>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DocId xmlns="685904f1-6a22-48ab-b4c9-2c07e027efe6">DDNWPRQ5364P-66530-5</_dlc_DocId>
    <_dlc_DocIdUrl xmlns="685904f1-6a22-48ab-b4c9-2c07e027efe6">
      <Url>https://robins.tmtsp.us.af.mil/sites/TMT/201305/0be67062-45c6-e211-ae5f-180373fb55da/_layouts/DocIdRedir.aspx?ID=DDNWPRQ5364P-66530-5</Url>
      <Description>DDNWPRQ5364P-66530-5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C046219E01709499140A87519631102" ma:contentTypeVersion="0" ma:contentTypeDescription="Create a new document." ma:contentTypeScope="" ma:versionID="f338f952ac756db22de59ee40e741ce5">
  <xsd:schema xmlns:xsd="http://www.w3.org/2001/XMLSchema" xmlns:xs="http://www.w3.org/2001/XMLSchema" xmlns:p="http://schemas.microsoft.com/office/2006/metadata/properties" xmlns:ns2="685904f1-6a22-48ab-b4c9-2c07e027efe6" targetNamespace="http://schemas.microsoft.com/office/2006/metadata/properties" ma:root="true" ma:fieldsID="7e7232a054ca7a13afbf472bdf2db0e9" ns2:_="">
    <xsd:import namespace="685904f1-6a22-48ab-b4c9-2c07e027efe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904f1-6a22-48ab-b4c9-2c07e027efe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40D4FF-602A-4CF2-A5E4-1DDB7587275F}">
  <ds:schemaRefs>
    <ds:schemaRef ds:uri="http://schemas.microsoft.com/office/2006/metadata/properties"/>
    <ds:schemaRef ds:uri="http://purl.org/dc/term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685904f1-6a22-48ab-b4c9-2c07e027efe6"/>
  </ds:schemaRefs>
</ds:datastoreItem>
</file>

<file path=customXml/itemProps2.xml><?xml version="1.0" encoding="utf-8"?>
<ds:datastoreItem xmlns:ds="http://schemas.openxmlformats.org/officeDocument/2006/customXml" ds:itemID="{BBB9BC9E-3DDF-40A0-9F1F-0085D5F52640}">
  <ds:schemaRefs>
    <ds:schemaRef ds:uri="http://schemas.microsoft.com/sharepoint/v3/contenttype/forms"/>
  </ds:schemaRefs>
</ds:datastoreItem>
</file>

<file path=customXml/itemProps3.xml><?xml version="1.0" encoding="utf-8"?>
<ds:datastoreItem xmlns:ds="http://schemas.openxmlformats.org/officeDocument/2006/customXml" ds:itemID="{A841BAB7-15D4-4EF7-AD5C-7556B76ED92D}">
  <ds:schemaRefs>
    <ds:schemaRef ds:uri="http://schemas.microsoft.com/sharepoint/events"/>
  </ds:schemaRefs>
</ds:datastoreItem>
</file>

<file path=customXml/itemProps4.xml><?xml version="1.0" encoding="utf-8"?>
<ds:datastoreItem xmlns:ds="http://schemas.openxmlformats.org/officeDocument/2006/customXml" ds:itemID="{73DADC54-EA9D-4DD1-9DE6-2D79186103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5904f1-6a22-48ab-b4c9-2c07e027e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Office\Templates\Presentation Designs\USAF(Unclas).pot</Template>
  <TotalTime>23838</TotalTime>
  <Words>3937</Words>
  <Application>Microsoft Office PowerPoint</Application>
  <PresentationFormat>On-screen Show (4:3)</PresentationFormat>
  <Paragraphs>596</Paragraphs>
  <Slides>18</Slides>
  <Notes>18</Notes>
  <HiddenSlides>0</HiddenSlides>
  <MMClips>0</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18</vt:i4>
      </vt:variant>
    </vt:vector>
  </HeadingPairs>
  <TitlesOfParts>
    <vt:vector size="26" baseType="lpstr">
      <vt:lpstr>USAF(Unclas)</vt:lpstr>
      <vt:lpstr>1_USAF(Unclas)</vt:lpstr>
      <vt:lpstr>2_USAF(Unclas)</vt:lpstr>
      <vt:lpstr>3_USAF(Unclas)</vt:lpstr>
      <vt:lpstr>5_USAF(Unclas)</vt:lpstr>
      <vt:lpstr>Document</vt:lpstr>
      <vt:lpstr>Acrobat Document</vt:lpstr>
      <vt:lpstr>Worksheet</vt:lpstr>
      <vt:lpstr>Air Force Reserve Command Installations &amp; Mission Support Program Overview</vt:lpstr>
      <vt:lpstr>PowerPoint Presentation</vt:lpstr>
      <vt:lpstr>PowerPoint Presentation</vt:lpstr>
      <vt:lpstr>AFRC Footprint Host &amp; Tenant Installations</vt:lpstr>
      <vt:lpstr>What’s New at AFRC?</vt:lpstr>
      <vt:lpstr>What’s New at AFRC?</vt:lpstr>
      <vt:lpstr>PowerPoint Presentation</vt:lpstr>
      <vt:lpstr>PowerPoint Presentation</vt:lpstr>
      <vt:lpstr>Installation Planning</vt:lpstr>
      <vt:lpstr>FOCUS Background</vt:lpstr>
      <vt:lpstr>AFRC MILCON Project Funding</vt:lpstr>
      <vt:lpstr> AFRC Facilities Program Future MILCON Projects </vt:lpstr>
      <vt:lpstr>AFRC O&amp;M FSRM History</vt:lpstr>
      <vt:lpstr>FY14 FSRM Vs Historical Funding</vt:lpstr>
      <vt:lpstr>Where Do I Get More Info?</vt:lpstr>
      <vt:lpstr>Questions?</vt:lpstr>
      <vt:lpstr>PowerPoint Presentation</vt:lpstr>
      <vt:lpstr>AFRC CMC Master Plan Update Site Plan</vt:lpstr>
    </vt:vector>
  </TitlesOfParts>
  <Company>HQ USAF/______, Pentagon, DC 20330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Orluck, Aaron G Maj USAF AFRC HQ AFRC/CVX</dc:creator>
  <cp:lastModifiedBy>KLUG, MICHAEL W GS-13 USAF AFRC AFRC/A7PP</cp:lastModifiedBy>
  <cp:revision>1909</cp:revision>
  <cp:lastPrinted>2014-06-17T21:43:27Z</cp:lastPrinted>
  <dcterms:created xsi:type="dcterms:W3CDTF">2000-04-26T18:38:01Z</dcterms:created>
  <dcterms:modified xsi:type="dcterms:W3CDTF">2015-07-15T14:44:13Z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0x0101008C046219E01709499140A87519631102</vt:lpwstr>
  </property>
  <property fmtid="{D5CDD505-2E9C-101B-9397-08002B2CF9AE}" pid="3" name="_dlc_DocIdItemGuid">
    <vt:lpwstr>d1e3865a-d8c5-4b46-8401-7eb5cdb1480d</vt:lpwstr>
  </property>
</Properties>
</file>